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457" r:id="rId2"/>
    <p:sldId id="484" r:id="rId3"/>
    <p:sldId id="461" r:id="rId4"/>
    <p:sldId id="462" r:id="rId5"/>
    <p:sldId id="483" r:id="rId6"/>
    <p:sldId id="463" r:id="rId7"/>
    <p:sldId id="464" r:id="rId8"/>
    <p:sldId id="465" r:id="rId9"/>
    <p:sldId id="466" r:id="rId10"/>
    <p:sldId id="467" r:id="rId11"/>
    <p:sldId id="469" r:id="rId12"/>
    <p:sldId id="470" r:id="rId13"/>
    <p:sldId id="471" r:id="rId14"/>
    <p:sldId id="472" r:id="rId15"/>
    <p:sldId id="473" r:id="rId16"/>
    <p:sldId id="474" r:id="rId17"/>
    <p:sldId id="475" r:id="rId18"/>
    <p:sldId id="476" r:id="rId19"/>
    <p:sldId id="477" r:id="rId20"/>
    <p:sldId id="478" r:id="rId21"/>
    <p:sldId id="479" r:id="rId22"/>
    <p:sldId id="482" r:id="rId23"/>
  </p:sldIdLst>
  <p:sldSz cx="9144000" cy="6858000" type="screen4x3"/>
  <p:notesSz cx="6858000" cy="9190038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FF00"/>
    <a:srgbClr val="BEBEBE"/>
    <a:srgbClr val="0033CC"/>
    <a:srgbClr val="6699FF"/>
    <a:srgbClr val="33CCFF"/>
    <a:srgbClr val="FF0000"/>
    <a:srgbClr val="99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94" y="-6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5" d="100"/>
          <a:sy n="75" d="100"/>
        </p:scale>
        <p:origin x="-732" y="-78"/>
      </p:cViewPr>
      <p:guideLst>
        <p:guide orient="horz" pos="2894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r>
              <a:rPr lang="en-US" dirty="0"/>
              <a:t>NFIRS-1 Basic Module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CD7F3D7B-A31B-4580-9D94-5B761BB3633D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125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 dirty="0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3125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121735C2-D668-4397-A375-6F2D593BA153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>
                <a:latin typeface="Times New Roman" pitchFamily="18" charset="0"/>
              </a:defRPr>
            </a:lvl1pPr>
          </a:lstStyle>
          <a:p>
            <a:r>
              <a:rPr lang="en-US" dirty="0"/>
              <a:t>NFIRS-1 Basic Module</a:t>
            </a:r>
          </a:p>
        </p:txBody>
      </p:sp>
      <p:sp>
        <p:nvSpPr>
          <p:cNvPr id="2051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31888" y="688975"/>
            <a:ext cx="4595812" cy="3446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65625"/>
            <a:ext cx="5029200" cy="4135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fld id="{F305ADC2-5739-49D8-AA2C-4F892E72BBEE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3125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73125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fld id="{9479BFC8-89D5-4253-94BC-E5F256119989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128963" y="1524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DD2FBCF-EC8E-4EA0-8F10-0084E81C077C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515172-6C68-43D6-B73E-683D066F1147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1007618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0761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3331263-A6DB-4F9B-A7E2-E3A9C4718C09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5ACD18-1B27-45D4-B627-EE426B0D449B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1029122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2912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D3589DA8-13AF-412C-A5A9-DB2496E721E1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CE67D1-E58F-4CCB-A766-8B8AC43C6137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1035266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3526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D264DFD-D15D-4D45-94A7-AEE4EDECBD5B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BB63CE-0B1A-41E2-B4AE-AD0E0506847B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1038338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3833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37DBB54-ED4B-48CA-87FC-A4082E9D4097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4F89DF-6798-4FD8-A982-9CC636E97512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1041410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4141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42629AB-2FCC-4B3D-8F0E-D5F8708BB689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C6047B-8542-434D-B40A-C21FE433C6CA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1044482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4448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7ACADEF-AD54-4943-B22F-C45B5392E266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7DD728-7BE3-4F11-9B78-99606C789ECF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1047554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4755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634FFBA-860C-4F45-9E36-E0419AAE69BC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1A2023-E00A-4CD5-ABD1-B2CFBA0A4DC5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1050626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5062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013EB6F-C0F3-4E9F-86D2-194DE596F4AA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FD8A51-720E-467C-8218-3109DB02AF07}" type="slidenum">
              <a:rPr lang="en-US"/>
              <a:pPr/>
              <a:t>17</a:t>
            </a:fld>
            <a:endParaRPr lang="en-US" dirty="0"/>
          </a:p>
        </p:txBody>
      </p:sp>
      <p:sp>
        <p:nvSpPr>
          <p:cNvPr id="1053698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5369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B2B2B46-3188-46AA-89E8-9F7E6D88C343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43E38F-C087-4AC0-AD9C-C118AA87AC1E}" type="slidenum">
              <a:rPr lang="en-US"/>
              <a:pPr/>
              <a:t>18</a:t>
            </a:fld>
            <a:endParaRPr lang="en-US" dirty="0"/>
          </a:p>
        </p:txBody>
      </p:sp>
      <p:sp>
        <p:nvSpPr>
          <p:cNvPr id="1056770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5677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D25CAB4-F849-47C8-AA56-1AEBDB24566E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2959AE-D7AF-4568-861C-3695BC8B3696}" type="slidenum">
              <a:rPr lang="en-US"/>
              <a:pPr/>
              <a:t>19</a:t>
            </a:fld>
            <a:endParaRPr lang="en-US" dirty="0"/>
          </a:p>
        </p:txBody>
      </p:sp>
      <p:sp>
        <p:nvSpPr>
          <p:cNvPr id="1059842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5984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DD2FBCF-EC8E-4EA0-8F10-0084E81C077C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515172-6C68-43D6-B73E-683D066F1147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007618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0761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8193542-A5EA-419D-B421-571F58283123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464C84-FAE8-45CA-94C9-89B6165CFBF3}" type="slidenum">
              <a:rPr lang="en-US"/>
              <a:pPr/>
              <a:t>20</a:t>
            </a:fld>
            <a:endParaRPr lang="en-US" dirty="0"/>
          </a:p>
        </p:txBody>
      </p:sp>
      <p:sp>
        <p:nvSpPr>
          <p:cNvPr id="1062914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6291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A296220-0C2F-4233-9CFE-09018F46192B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9968F1-1C35-4681-AD83-421E27A2659E}" type="slidenum">
              <a:rPr lang="en-US"/>
              <a:pPr/>
              <a:t>21</a:t>
            </a:fld>
            <a:endParaRPr lang="en-US" dirty="0"/>
          </a:p>
        </p:txBody>
      </p:sp>
      <p:sp>
        <p:nvSpPr>
          <p:cNvPr id="1065986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6598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9BC9B06-E249-40E5-8EAA-F11C35E0063E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8BB61-206B-46C7-83E9-6369308CC2E6}" type="slidenum">
              <a:rPr lang="en-US"/>
              <a:pPr/>
              <a:t>22</a:t>
            </a:fld>
            <a:endParaRPr lang="en-US" dirty="0"/>
          </a:p>
        </p:txBody>
      </p:sp>
      <p:sp>
        <p:nvSpPr>
          <p:cNvPr id="1072130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7213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38F54E7-951B-4021-A0FB-3713D3385B6A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881567-8C82-4A40-82CD-4E79CEF70599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1010690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1069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9EBAC85-A96F-4120-94A1-441AA0E612C0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9EDD11-8286-479D-9D15-3E22DF65C81D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1013762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1376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9EBAC85-A96F-4120-94A1-441AA0E612C0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9EDD11-8286-479D-9D15-3E22DF65C81D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1013762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1376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EA0D8C5-7EA2-4D42-94F4-8A11C25883C4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7D9B8B-4EC6-4D89-B031-95A8D6284FB2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1016834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1683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19D0F27-CD0F-4CDF-B80E-660DB3BEDE6F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4CDBA8-3701-48BA-A32D-94D141ECFA2D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1019906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1990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4B12935-0E66-4D07-85A3-588805028A44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C4395-6666-4FA1-855B-64DE1D92041E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1022978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2297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B114752-8DC1-44D9-B063-97EBC63E4708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39B46B-AD12-4E52-817A-8E188DFFEDB5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1026050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2605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61961"/>
                  <a:invGamma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85800" y="2438400"/>
            <a:ext cx="84566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 sz="3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0">
                <a:latin typeface="Times New Roman" pitchFamily="18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7B66E431-9E50-4900-BE5F-CC0A4A3CCB6F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166D04E-554B-4238-A0CE-94571A1FB748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35052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F3C017-A7DD-4DCD-B104-7931485AF036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65C9C233-AF8A-40F8-8180-B642CF8D7F8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1FD5AD-6C03-4472-842A-34805A35297C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E3946284-ED9D-4654-823D-935A2443421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797BE9-2B79-4230-8DBD-8574E68888DB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FD511801-7994-47F1-B5FD-CDD569F9C3F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D3CA6B-8705-4ADD-91A6-E1A39EDF8E5C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2FA33EE4-4854-4DF4-93DA-947B752228FE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110D4D-4B8B-4D91-BD32-823222A5DFEF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048985A3-C03E-483C-9F72-C276ACDC29D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638E61-5080-43BB-B18A-4E83CDA1BDA1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E63FB1A6-F4C3-472A-B84F-88331ED048A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800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0D84DDA-97D1-4B8B-8E42-181BD964D252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Tammy Burch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B2B86583-96CD-43D8-B232-D542E5ED07C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3A5DC7-1D78-4127-A3C8-D5E1CE8C21C2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0B49F1F0-3EAE-4D6A-A861-BE5EFC5691D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28A1E5-1C72-4DC0-B393-9D8DF67160EB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D594ACC0-16DC-4E02-B607-B03A07DBE0C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94EC6E-912D-4A8F-9FBE-99D8FA0854E2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1-</a:t>
            </a:r>
            <a:fld id="{247ABF93-63BC-44BE-AEA5-C83C0137668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2400" y="17526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85800" y="6629400"/>
            <a:ext cx="3505200" cy="227013"/>
          </a:xfrm>
          <a:prstGeom prst="rect">
            <a:avLst/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762000" y="762000"/>
            <a:ext cx="83804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Times New Roman" pitchFamily="18" charset="0"/>
              </a:defRPr>
            </a:lvl1pPr>
          </a:lstStyle>
          <a:p>
            <a:fld id="{0D4731FA-870D-49AB-B7F1-1EED3D8625C5}" type="datetime1">
              <a:rPr lang="en-US"/>
              <a:pPr/>
              <a:t>5/29/2013</a:t>
            </a:fld>
            <a:endParaRPr lang="en-US" dirty="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r>
              <a:rPr lang="en-US" dirty="0" smtClean="0"/>
              <a:t>Tammy Burch</a:t>
            </a:r>
            <a:endParaRPr lang="en-US" dirty="0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r>
              <a:rPr lang="en-US" dirty="0"/>
              <a:t>1-</a:t>
            </a:r>
            <a:fld id="{72EE349C-A353-4FC3-B0C1-3BA498B4AE77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kumimoji="1" sz="2800" b="1">
          <a:solidFill>
            <a:srgbClr val="FFFF00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600" b="1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99479971-1CE3-47C5-B59E-E70DE3B64DB6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NFIRS 6 - EMS Module</a:t>
            </a:r>
          </a:p>
        </p:txBody>
      </p:sp>
      <p:grpSp>
        <p:nvGrpSpPr>
          <p:cNvPr id="315395" name="Group 3"/>
          <p:cNvGrpSpPr>
            <a:grpSpLocks/>
          </p:cNvGrpSpPr>
          <p:nvPr/>
        </p:nvGrpSpPr>
        <p:grpSpPr bwMode="auto">
          <a:xfrm>
            <a:off x="1981200" y="2209800"/>
            <a:ext cx="5410200" cy="4038600"/>
            <a:chOff x="1248" y="1392"/>
            <a:chExt cx="3408" cy="2544"/>
          </a:xfrm>
        </p:grpSpPr>
        <p:pic>
          <p:nvPicPr>
            <p:cNvPr id="315396" name="Picture 4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96" y="1440"/>
              <a:ext cx="3312" cy="2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15397" name="Rectangle 5"/>
            <p:cNvSpPr>
              <a:spLocks noChangeArrowheads="1"/>
            </p:cNvSpPr>
            <p:nvPr/>
          </p:nvSpPr>
          <p:spPr bwMode="auto">
            <a:xfrm>
              <a:off x="1248" y="1392"/>
              <a:ext cx="3408" cy="2544"/>
            </a:xfrm>
            <a:prstGeom prst="rect">
              <a:avLst/>
            </a:prstGeom>
            <a:noFill/>
            <a:ln w="1524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47C4659F-13E8-42F7-B167-15710CEF28F3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325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</a:t>
            </a:r>
            <a:r>
              <a:rPr lang="en-US" baseline="-25000" dirty="0"/>
              <a:t>1</a:t>
            </a:r>
            <a:r>
              <a:rPr lang="en-US" dirty="0"/>
              <a:t> - Race</a:t>
            </a:r>
          </a:p>
        </p:txBody>
      </p:sp>
      <p:sp>
        <p:nvSpPr>
          <p:cNvPr id="325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5200" y="2209800"/>
            <a:ext cx="5410200" cy="609600"/>
          </a:xfrm>
          <a:ln/>
        </p:spPr>
        <p:txBody>
          <a:bodyPr/>
          <a:lstStyle/>
          <a:p>
            <a:pPr>
              <a:buClr>
                <a:schemeClr val="tx1"/>
              </a:buClr>
              <a:buNone/>
            </a:pPr>
            <a:r>
              <a:rPr lang="en-US" dirty="0" smtClean="0"/>
              <a:t>F</a:t>
            </a:r>
            <a:r>
              <a:rPr lang="en-US" baseline="-25000" dirty="0" smtClean="0"/>
              <a:t>1</a:t>
            </a:r>
            <a:r>
              <a:rPr lang="en-US" dirty="0" smtClean="0"/>
              <a:t> Identifies race of casualty.</a:t>
            </a:r>
          </a:p>
          <a:p>
            <a:pPr>
              <a:buClr>
                <a:schemeClr val="tx1"/>
              </a:buClr>
              <a:buFontTx/>
              <a:buChar char=" "/>
            </a:pPr>
            <a:endParaRPr lang="en-US" dirty="0"/>
          </a:p>
        </p:txBody>
      </p:sp>
      <p:pic>
        <p:nvPicPr>
          <p:cNvPr id="32564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514600"/>
            <a:ext cx="2457450" cy="335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038600" y="2819401"/>
            <a:ext cx="472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Based upon US Census Bureau categories.</a:t>
            </a:r>
          </a:p>
          <a:p>
            <a:endParaRPr lang="en-US" dirty="0"/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3505200" y="3810000"/>
            <a:ext cx="5410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1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F</a:t>
            </a:r>
            <a:r>
              <a:rPr kumimoji="1" lang="en-US" sz="2800" b="1" i="0" u="none" strike="noStrike" kern="0" cap="none" spc="0" normalizeH="0" baseline="-2500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</a:t>
            </a:r>
            <a:r>
              <a:rPr kumimoji="1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Identifies the ethnicity of the casualty.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Tx/>
              <a:buChar char=" "/>
              <a:tabLst/>
              <a:defRPr/>
            </a:pPr>
            <a:endParaRPr kumimoji="1" 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38600" y="4953001"/>
            <a:ext cx="46482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/>
            <a:r>
              <a:rPr lang="en-US" sz="2600" b="1" dirty="0" smtClean="0">
                <a:latin typeface="Arial" pitchFamily="34" charset="0"/>
                <a:cs typeface="Arial" pitchFamily="34" charset="0"/>
              </a:rPr>
              <a:t>Currently the only Census Bureau classification for ethnicity is Hispanic.</a:t>
            </a:r>
          </a:p>
          <a:p>
            <a:pPr algn="l"/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6E44A5B6-4285-4642-A0D0-EC2C954DE71A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</a:t>
            </a:r>
            <a:r>
              <a:rPr lang="en-US" baseline="-25000" dirty="0"/>
              <a:t>1</a:t>
            </a:r>
            <a:r>
              <a:rPr lang="en-US" dirty="0"/>
              <a:t> - Human Factors</a:t>
            </a:r>
          </a:p>
        </p:txBody>
      </p:sp>
      <p:sp>
        <p:nvSpPr>
          <p:cNvPr id="327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19600" y="2743200"/>
            <a:ext cx="3657600" cy="24384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The physical or mental state of the </a:t>
            </a:r>
            <a:r>
              <a:rPr lang="en-US" dirty="0" smtClean="0"/>
              <a:t>patient that contributed to their own injury.</a:t>
            </a:r>
            <a:endParaRPr lang="en-US" dirty="0"/>
          </a:p>
        </p:txBody>
      </p:sp>
      <p:pic>
        <p:nvPicPr>
          <p:cNvPr id="32769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438400"/>
            <a:ext cx="3124200" cy="297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7E99112F-D27B-4544-B00A-64E44CB7CC0C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328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</a:t>
            </a:r>
            <a:r>
              <a:rPr lang="en-US" baseline="-25000" dirty="0"/>
              <a:t>2</a:t>
            </a:r>
            <a:r>
              <a:rPr lang="en-US" dirty="0"/>
              <a:t> - Other Factors</a:t>
            </a:r>
          </a:p>
        </p:txBody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33800" y="2590800"/>
            <a:ext cx="4876800" cy="20574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Factors contributing to the patient’s injury other than those covered by Human Factors </a:t>
            </a:r>
            <a:r>
              <a:rPr lang="en-US" dirty="0" smtClean="0"/>
              <a:t>G</a:t>
            </a:r>
            <a:r>
              <a:rPr lang="en-US" baseline="-25000" dirty="0" smtClean="0"/>
              <a:t>1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32871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133600"/>
            <a:ext cx="2743200" cy="2743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219200" y="5257800"/>
            <a:ext cx="7010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If this was an illness and not an injury, skip </a:t>
            </a:r>
            <a:r>
              <a:rPr lang="en-US" sz="2600" b="1" dirty="0" smtClean="0">
                <a:solidFill>
                  <a:srgbClr val="FFFF00"/>
                </a:solidFill>
              </a:rPr>
              <a:t>G</a:t>
            </a:r>
            <a:r>
              <a:rPr lang="en-US" sz="2600" b="1" baseline="-25000" dirty="0" smtClean="0">
                <a:solidFill>
                  <a:srgbClr val="FFFF00"/>
                </a:solidFill>
              </a:rPr>
              <a:t>2</a:t>
            </a:r>
            <a:r>
              <a:rPr lang="en-US" sz="2600" b="1" dirty="0" smtClean="0"/>
              <a:t> and complete </a:t>
            </a:r>
            <a:r>
              <a:rPr lang="en-US" sz="2600" b="1" dirty="0" smtClean="0">
                <a:solidFill>
                  <a:srgbClr val="FFFF00"/>
                </a:solidFill>
              </a:rPr>
              <a:t>H</a:t>
            </a:r>
            <a:r>
              <a:rPr lang="en-US" sz="2600" b="1" baseline="-25000" dirty="0" smtClean="0">
                <a:solidFill>
                  <a:srgbClr val="FFFF00"/>
                </a:solidFill>
              </a:rPr>
              <a:t>3</a:t>
            </a:r>
            <a:r>
              <a:rPr lang="en-US" sz="2600" b="1" dirty="0" smtClean="0"/>
              <a:t>.</a:t>
            </a:r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8E4F02D1-3D1C-4B2A-B98C-6AECAB3DF54F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</a:t>
            </a:r>
            <a:r>
              <a:rPr lang="en-US" baseline="-25000" dirty="0"/>
              <a:t>1</a:t>
            </a:r>
            <a:r>
              <a:rPr lang="en-US" dirty="0"/>
              <a:t> - Body Site / H</a:t>
            </a:r>
            <a:r>
              <a:rPr lang="en-US" baseline="-25000" dirty="0"/>
              <a:t>2</a:t>
            </a:r>
            <a:r>
              <a:rPr lang="en-US" dirty="0"/>
              <a:t> - Injury Type </a:t>
            </a:r>
          </a:p>
        </p:txBody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3733800"/>
            <a:ext cx="7772400" cy="2590800"/>
          </a:xfrm>
          <a:ln/>
        </p:spPr>
        <p:txBody>
          <a:bodyPr/>
          <a:lstStyle/>
          <a:p>
            <a:pPr>
              <a:buNone/>
            </a:pPr>
            <a:r>
              <a:rPr kumimoji="0" lang="en-US" dirty="0" smtClean="0"/>
              <a:t>	H</a:t>
            </a:r>
            <a:r>
              <a:rPr kumimoji="0" lang="en-US" baseline="-25000" dirty="0" smtClean="0"/>
              <a:t>1</a:t>
            </a:r>
            <a:r>
              <a:rPr kumimoji="0" lang="en-US" dirty="0" smtClean="0"/>
              <a:t> </a:t>
            </a:r>
            <a:r>
              <a:rPr kumimoji="0" lang="en-US" dirty="0">
                <a:solidFill>
                  <a:schemeClr val="tx1"/>
                </a:solidFill>
              </a:rPr>
              <a:t>identifies the area of the body that sustained the </a:t>
            </a:r>
            <a:r>
              <a:rPr kumimoji="0" lang="en-US" dirty="0" smtClean="0">
                <a:solidFill>
                  <a:schemeClr val="tx1"/>
                </a:solidFill>
              </a:rPr>
              <a:t>injury.</a:t>
            </a:r>
          </a:p>
          <a:p>
            <a:pPr>
              <a:buNone/>
            </a:pPr>
            <a:endParaRPr kumimoji="0" lang="en-US" sz="1000" dirty="0"/>
          </a:p>
          <a:p>
            <a:pPr>
              <a:buNone/>
            </a:pPr>
            <a:r>
              <a:rPr kumimoji="0" lang="en-US" dirty="0" smtClean="0"/>
              <a:t>	H</a:t>
            </a:r>
            <a:r>
              <a:rPr kumimoji="0" lang="en-US" baseline="-25000" dirty="0" smtClean="0"/>
              <a:t>2</a:t>
            </a:r>
            <a:r>
              <a:rPr kumimoji="0" lang="en-US" dirty="0" smtClean="0"/>
              <a:t> </a:t>
            </a:r>
            <a:r>
              <a:rPr kumimoji="0" lang="en-US" dirty="0">
                <a:solidFill>
                  <a:schemeClr val="tx1"/>
                </a:solidFill>
              </a:rPr>
              <a:t>describes the injury received to that </a:t>
            </a:r>
            <a:r>
              <a:rPr kumimoji="0" lang="en-US" dirty="0" smtClean="0">
                <a:solidFill>
                  <a:schemeClr val="tx1"/>
                </a:solidFill>
              </a:rPr>
              <a:t>site.</a:t>
            </a:r>
            <a:endParaRPr kumimoji="0" lang="en-US" dirty="0">
              <a:solidFill>
                <a:schemeClr val="tx1"/>
              </a:solidFill>
            </a:endParaRPr>
          </a:p>
        </p:txBody>
      </p:sp>
      <p:pic>
        <p:nvPicPr>
          <p:cNvPr id="329748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057400"/>
            <a:ext cx="7924800" cy="1514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8-14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D620C25D-BDB8-4F74-814C-4B0BF8D31E53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330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</a:t>
            </a:r>
            <a:r>
              <a:rPr lang="en-US" baseline="-25000" dirty="0"/>
              <a:t>3</a:t>
            </a:r>
            <a:r>
              <a:rPr lang="en-US" dirty="0"/>
              <a:t> - Cause of Illness/Injury</a:t>
            </a:r>
          </a:p>
        </p:txBody>
      </p:sp>
      <p:sp>
        <p:nvSpPr>
          <p:cNvPr id="330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4800600"/>
            <a:ext cx="6400800" cy="11430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Identifies the physical event that caused the injury or illness.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30764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286000"/>
            <a:ext cx="2819400" cy="2057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8-16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8DAC6A71-33DA-42B2-9D5D-E471887A6BB6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33177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533400"/>
            <a:ext cx="8458200" cy="1143000"/>
          </a:xfrm>
        </p:spPr>
        <p:txBody>
          <a:bodyPr/>
          <a:lstStyle/>
          <a:p>
            <a:r>
              <a:rPr lang="en-US" dirty="0"/>
              <a:t>I - Procedures Used</a:t>
            </a:r>
          </a:p>
        </p:txBody>
      </p:sp>
      <p:sp>
        <p:nvSpPr>
          <p:cNvPr id="331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81600" y="2362200"/>
            <a:ext cx="3429000" cy="2438400"/>
          </a:xfrm>
          <a:ln/>
        </p:spPr>
        <p:txBody>
          <a:bodyPr/>
          <a:lstStyle/>
          <a:p>
            <a:pPr>
              <a:buNone/>
            </a:pPr>
            <a:r>
              <a:rPr kumimoji="0" lang="en-US" dirty="0" smtClean="0"/>
              <a:t>	Identifies </a:t>
            </a:r>
            <a:r>
              <a:rPr kumimoji="0" lang="en-US" dirty="0"/>
              <a:t>the procedures attempted or performed on a </a:t>
            </a:r>
            <a:r>
              <a:rPr kumimoji="0" lang="en-US" dirty="0" smtClean="0"/>
              <a:t>patient.</a:t>
            </a:r>
            <a:endParaRPr kumimoji="0" lang="en-US" dirty="0"/>
          </a:p>
        </p:txBody>
      </p:sp>
      <p:pic>
        <p:nvPicPr>
          <p:cNvPr id="331787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286000"/>
            <a:ext cx="4419600" cy="335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486400" y="4800600"/>
            <a:ext cx="3429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Check all that apply.</a:t>
            </a:r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D2F6837F-9004-4EAD-9F82-21C44E600FAF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332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 - Safety Equipment</a:t>
            </a:r>
          </a:p>
        </p:txBody>
      </p:sp>
      <p:sp>
        <p:nvSpPr>
          <p:cNvPr id="332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33800" y="2743200"/>
            <a:ext cx="4495800" cy="24384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Identifies the types of safety equipment in use by the patient at the time of </a:t>
            </a:r>
            <a:r>
              <a:rPr lang="en-US" dirty="0" smtClean="0"/>
              <a:t>injury.</a:t>
            </a:r>
            <a:endParaRPr lang="en-US" dirty="0"/>
          </a:p>
        </p:txBody>
      </p:sp>
      <p:pic>
        <p:nvPicPr>
          <p:cNvPr id="33281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209800"/>
            <a:ext cx="2438400" cy="335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114800" y="4800600"/>
            <a:ext cx="3429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Check all that apply.</a:t>
            </a:r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6918E7CE-F3D6-44D8-B933-2E3A148D6A92}" type="slidenum">
              <a:rPr lang="en-US"/>
              <a:pPr/>
              <a:t>17</a:t>
            </a:fld>
            <a:endParaRPr lang="en-US" dirty="0"/>
          </a:p>
        </p:txBody>
      </p:sp>
      <p:sp>
        <p:nvSpPr>
          <p:cNvPr id="333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 - Cardiac Arrest</a:t>
            </a:r>
          </a:p>
        </p:txBody>
      </p:sp>
      <p:sp>
        <p:nvSpPr>
          <p:cNvPr id="333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0" y="1981200"/>
            <a:ext cx="5867400" cy="14478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This field is </a:t>
            </a:r>
            <a:r>
              <a:rPr lang="en-US" dirty="0" smtClean="0"/>
              <a:t>required if </a:t>
            </a:r>
            <a:r>
              <a:rPr lang="en-US" dirty="0"/>
              <a:t>the patient went </a:t>
            </a:r>
            <a:r>
              <a:rPr lang="en-US" dirty="0" smtClean="0"/>
              <a:t>into or </a:t>
            </a:r>
            <a:r>
              <a:rPr lang="en-US" dirty="0"/>
              <a:t>was found in cardiac </a:t>
            </a:r>
            <a:r>
              <a:rPr lang="en-US" dirty="0" smtClean="0"/>
              <a:t>arrest.</a:t>
            </a:r>
            <a:endParaRPr lang="en-US" dirty="0">
              <a:solidFill>
                <a:srgbClr val="33CCFF"/>
              </a:solidFill>
            </a:endParaRPr>
          </a:p>
        </p:txBody>
      </p:sp>
      <p:sp>
        <p:nvSpPr>
          <p:cNvPr id="333838" name="Rectangle 14"/>
          <p:cNvSpPr>
            <a:spLocks noChangeArrowheads="1"/>
          </p:cNvSpPr>
          <p:nvPr/>
        </p:nvSpPr>
        <p:spPr bwMode="auto">
          <a:xfrm>
            <a:off x="3276600" y="3352800"/>
            <a:ext cx="56388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  <a:buClr>
                <a:srgbClr val="FFFFFF"/>
              </a:buClr>
              <a:buSzPct val="80000"/>
            </a:pPr>
            <a:r>
              <a:rPr lang="en-US" sz="26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	Was </a:t>
            </a:r>
            <a:r>
              <a:rPr lang="en-US" sz="26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cardiac arrest pre-arrival? Was it witnessed? Was bystander CPR performed?  </a:t>
            </a:r>
            <a:r>
              <a:rPr lang="en-US" sz="2600" b="1" u="sng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Or</a:t>
            </a:r>
          </a:p>
          <a:p>
            <a:pPr marL="342900" indent="-342900" algn="l">
              <a:spcBef>
                <a:spcPct val="20000"/>
              </a:spcBef>
              <a:buClr>
                <a:srgbClr val="FFFFFF"/>
              </a:buClr>
              <a:buSzPct val="80000"/>
            </a:pPr>
            <a:endParaRPr lang="en-US" sz="6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FFFFF"/>
              </a:buClr>
              <a:buSzPct val="80000"/>
            </a:pPr>
            <a:r>
              <a:rPr lang="en-US" sz="26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	Was </a:t>
            </a:r>
            <a:r>
              <a:rPr lang="en-US" sz="26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cardiac arrest post-arrival</a:t>
            </a:r>
            <a:r>
              <a:rPr lang="en-US" sz="26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 marL="342900" indent="-342900" algn="l">
              <a:spcBef>
                <a:spcPct val="20000"/>
              </a:spcBef>
              <a:buClr>
                <a:srgbClr val="FFFFFF"/>
              </a:buClr>
              <a:buSzPct val="80000"/>
            </a:pPr>
            <a:endParaRPr lang="en-US" sz="6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rgbClr val="FFFFFF"/>
              </a:buClr>
              <a:buSzPct val="80000"/>
            </a:pPr>
            <a:r>
              <a:rPr lang="en-US" sz="26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	What </a:t>
            </a:r>
            <a:r>
              <a:rPr lang="en-US" sz="26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was the </a:t>
            </a:r>
            <a:r>
              <a:rPr lang="en-US" sz="26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initial arrest </a:t>
            </a:r>
            <a:r>
              <a:rPr lang="en-US" sz="26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rhythm?</a:t>
            </a:r>
          </a:p>
        </p:txBody>
      </p:sp>
      <p:pic>
        <p:nvPicPr>
          <p:cNvPr id="333839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438400"/>
            <a:ext cx="2514600" cy="3276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61EA853A-B073-4BD7-BD88-F4FB11C192BF}" type="slidenum">
              <a:rPr lang="en-US"/>
              <a:pPr/>
              <a:t>18</a:t>
            </a:fld>
            <a:endParaRPr lang="en-US" dirty="0"/>
          </a:p>
        </p:txBody>
      </p:sp>
      <p:sp>
        <p:nvSpPr>
          <p:cNvPr id="334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baseline="-25000" dirty="0"/>
              <a:t>1</a:t>
            </a:r>
            <a:r>
              <a:rPr lang="en-US" dirty="0"/>
              <a:t> - Initial Level of FD </a:t>
            </a:r>
            <a:r>
              <a:rPr lang="en-US" dirty="0" smtClean="0"/>
              <a:t>Provider</a:t>
            </a:r>
            <a:endParaRPr lang="en-US" baseline="30000" dirty="0">
              <a:sym typeface="Wingdings" pitchFamily="2" charset="2"/>
            </a:endParaRPr>
          </a:p>
        </p:txBody>
      </p:sp>
      <p:sp>
        <p:nvSpPr>
          <p:cNvPr id="334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0" y="2743200"/>
            <a:ext cx="4267200" cy="24384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Identifies the training level of the first fire department responder(s) to provide patient </a:t>
            </a:r>
            <a:r>
              <a:rPr lang="en-US" dirty="0" smtClean="0"/>
              <a:t>care.</a:t>
            </a:r>
            <a:endParaRPr lang="en-US" dirty="0"/>
          </a:p>
        </p:txBody>
      </p:sp>
      <p:pic>
        <p:nvPicPr>
          <p:cNvPr id="33485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667000"/>
            <a:ext cx="2819400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878A6A07-CBE2-47EA-B317-19D741C15D9A}" type="slidenum">
              <a:rPr lang="en-US"/>
              <a:pPr/>
              <a:t>19</a:t>
            </a:fld>
            <a:endParaRPr lang="en-US" dirty="0"/>
          </a:p>
        </p:txBody>
      </p:sp>
      <p:sp>
        <p:nvSpPr>
          <p:cNvPr id="335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baseline="-25000" dirty="0"/>
              <a:t>2</a:t>
            </a:r>
            <a:r>
              <a:rPr lang="en-US" dirty="0"/>
              <a:t> - Highest Level of FD Provider</a:t>
            </a:r>
          </a:p>
        </p:txBody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0" y="2743200"/>
            <a:ext cx="3886200" cy="28194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Identifies the highest level of fire department care that the patient received at the </a:t>
            </a:r>
            <a:r>
              <a:rPr lang="en-US" dirty="0" smtClean="0"/>
              <a:t>scene.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33588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743200"/>
            <a:ext cx="2743200" cy="2667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99479971-1CE3-47C5-B59E-E70DE3B64DB6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NFIRS</a:t>
            </a:r>
            <a:r>
              <a:rPr lang="en-US" dirty="0"/>
              <a:t> 6 - EMS Module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400" y="1905000"/>
            <a:ext cx="80772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 smtClean="0">
                <a:solidFill>
                  <a:srgbClr val="FFFF00"/>
                </a:solidFill>
              </a:rPr>
              <a:t>The EMS Module is an optional module and should be used as directed by your </a:t>
            </a:r>
            <a:r>
              <a:rPr lang="en-US" b="1" dirty="0" smtClean="0">
                <a:solidFill>
                  <a:srgbClr val="FFFF00"/>
                </a:solidFill>
              </a:rPr>
              <a:t>State or local authority.</a:t>
            </a:r>
            <a:endParaRPr lang="en-US" b="1" dirty="0" smtClean="0">
              <a:solidFill>
                <a:srgbClr val="FFFF00"/>
              </a:solidFill>
            </a:endParaRPr>
          </a:p>
          <a:p>
            <a:pPr algn="l"/>
            <a:endParaRPr lang="en-US" sz="2400" b="1" dirty="0" smtClean="0">
              <a:solidFill>
                <a:srgbClr val="FFFF00"/>
              </a:solidFill>
            </a:endParaRPr>
          </a:p>
          <a:p>
            <a:pPr algn="l"/>
            <a:endParaRPr lang="en-US" sz="1000" b="1" dirty="0" smtClean="0">
              <a:solidFill>
                <a:srgbClr val="FFFF00"/>
              </a:solidFill>
            </a:endParaRPr>
          </a:p>
          <a:p>
            <a:pPr algn="l"/>
            <a:r>
              <a:rPr lang="en-US" b="1" dirty="0" smtClean="0">
                <a:solidFill>
                  <a:srgbClr val="FFFF00"/>
                </a:solidFill>
              </a:rPr>
              <a:t>This module is completed only if the fire department provides emergency medical service.  If an independent provider performs EMS, do not use this module.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9600" y="5715000"/>
            <a:ext cx="7924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When you see a star         the field is required.</a:t>
            </a:r>
          </a:p>
        </p:txBody>
      </p:sp>
      <p:sp>
        <p:nvSpPr>
          <p:cNvPr id="9" name="5-Point Star 8"/>
          <p:cNvSpPr/>
          <p:nvPr/>
        </p:nvSpPr>
        <p:spPr bwMode="auto">
          <a:xfrm>
            <a:off x="4343400" y="5715000"/>
            <a:ext cx="457200" cy="457200"/>
          </a:xfrm>
          <a:prstGeom prst="star5">
            <a:avLst/>
          </a:prstGeom>
          <a:solidFill>
            <a:schemeClr val="tx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971DA0AC-6E9A-4FF9-B4C9-0FF5A0303259}" type="slidenum">
              <a:rPr lang="en-US"/>
              <a:pPr/>
              <a:t>20</a:t>
            </a:fld>
            <a:endParaRPr lang="en-US" dirty="0"/>
          </a:p>
        </p:txBody>
      </p:sp>
      <p:sp>
        <p:nvSpPr>
          <p:cNvPr id="336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 - Patient Status</a:t>
            </a:r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62400" y="2438400"/>
            <a:ext cx="4800600" cy="32004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Identifies the change in mental or physical status of the patient at the time responsibility for patient care was transferred to another </a:t>
            </a:r>
            <a:r>
              <a:rPr lang="en-US" dirty="0" smtClean="0"/>
              <a:t>agency.</a:t>
            </a:r>
            <a:endParaRPr lang="en-US" dirty="0"/>
          </a:p>
        </p:txBody>
      </p:sp>
      <p:pic>
        <p:nvPicPr>
          <p:cNvPr id="33690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590800"/>
            <a:ext cx="2819400" cy="2819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066800" y="5638800"/>
            <a:ext cx="6781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Indicate if the patient had a pulse when transferred.</a:t>
            </a:r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4BEAE699-7AF6-4319-A502-4736F3F832F3}" type="slidenum">
              <a:rPr lang="en-US"/>
              <a:pPr/>
              <a:t>21</a:t>
            </a:fld>
            <a:endParaRPr lang="en-US" dirty="0"/>
          </a:p>
        </p:txBody>
      </p:sp>
      <p:sp>
        <p:nvSpPr>
          <p:cNvPr id="337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 - Disposition</a:t>
            </a:r>
          </a:p>
        </p:txBody>
      </p:sp>
      <p:sp>
        <p:nvSpPr>
          <p:cNvPr id="337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0" y="2590800"/>
            <a:ext cx="4648200" cy="23622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Describes whether or not the patient was transported from the scene and who provided the </a:t>
            </a:r>
            <a:r>
              <a:rPr lang="en-US" dirty="0" smtClean="0"/>
              <a:t>transport.</a:t>
            </a:r>
            <a:endParaRPr lang="en-US" dirty="0"/>
          </a:p>
        </p:txBody>
      </p:sp>
      <p:pic>
        <p:nvPicPr>
          <p:cNvPr id="33793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362200"/>
            <a:ext cx="2971800" cy="2667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A053AC37-6707-45FA-BCE9-6A7BE73EFFC3}" type="slidenum">
              <a:rPr lang="en-US"/>
              <a:pPr/>
              <a:t>22</a:t>
            </a:fld>
            <a:endParaRPr lang="en-US" dirty="0"/>
          </a:p>
        </p:txBody>
      </p:sp>
      <p:sp>
        <p:nvSpPr>
          <p:cNvPr id="340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graphicFrame>
        <p:nvGraphicFramePr>
          <p:cNvPr id="340995" name="Object 3"/>
          <p:cNvGraphicFramePr>
            <a:graphicFrameLocks noChangeAspect="1"/>
          </p:cNvGraphicFramePr>
          <p:nvPr/>
        </p:nvGraphicFramePr>
        <p:xfrm>
          <a:off x="1371600" y="2286000"/>
          <a:ext cx="6477000" cy="3992563"/>
        </p:xfrm>
        <a:graphic>
          <a:graphicData uri="http://schemas.openxmlformats.org/presentationml/2006/ole">
            <p:oleObj spid="_x0000_s340995" name="Clip" r:id="rId4" imgW="1383840" imgH="852840" progId="">
              <p:embed/>
            </p:oleObj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221E2512-5A49-4C8D-8CE6-1435642C3149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31949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772400" cy="1143000"/>
          </a:xfrm>
        </p:spPr>
        <p:txBody>
          <a:bodyPr/>
          <a:lstStyle/>
          <a:p>
            <a:r>
              <a:rPr lang="en-US" dirty="0"/>
              <a:t>A - Header Information</a:t>
            </a:r>
          </a:p>
        </p:txBody>
      </p:sp>
      <p:sp>
        <p:nvSpPr>
          <p:cNvPr id="319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429000"/>
            <a:ext cx="7772400" cy="2438400"/>
          </a:xfrm>
          <a:noFill/>
          <a:ln/>
        </p:spPr>
        <p:txBody>
          <a:bodyPr/>
          <a:lstStyle/>
          <a:p>
            <a:pPr>
              <a:buClr>
                <a:schemeClr val="tx2"/>
              </a:buClr>
              <a:buSzPct val="40000"/>
              <a:buNone/>
            </a:pPr>
            <a:r>
              <a:rPr lang="en-US" dirty="0" smtClean="0"/>
              <a:t>	Header </a:t>
            </a:r>
            <a:r>
              <a:rPr lang="en-US" dirty="0"/>
              <a:t>information is repeated on all </a:t>
            </a:r>
            <a:r>
              <a:rPr lang="en-US" dirty="0" smtClean="0"/>
              <a:t>modules.</a:t>
            </a:r>
            <a:endParaRPr lang="en-US" b="0" dirty="0">
              <a:solidFill>
                <a:schemeClr val="tx2"/>
              </a:solidFill>
            </a:endParaRPr>
          </a:p>
        </p:txBody>
      </p:sp>
      <p:pic>
        <p:nvPicPr>
          <p:cNvPr id="3194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362200"/>
            <a:ext cx="8534400" cy="76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95400" y="4419600"/>
            <a:ext cx="678180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/>
            <a:r>
              <a:rPr lang="en-US" sz="2600" b="1" dirty="0" smtClean="0"/>
              <a:t>In an automated system, this information is entered once and imported into all modules.</a:t>
            </a:r>
          </a:p>
          <a:p>
            <a:pPr algn="l"/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3EF754DB-55A9-4ED2-8C0C-FDBFEDE6621D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320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 - Number of Patients/Patient Number</a:t>
            </a:r>
          </a:p>
        </p:txBody>
      </p:sp>
      <p:sp>
        <p:nvSpPr>
          <p:cNvPr id="320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4191000"/>
            <a:ext cx="8534400" cy="1752600"/>
          </a:xfrm>
          <a:ln/>
        </p:spPr>
        <p:txBody>
          <a:bodyPr/>
          <a:lstStyle/>
          <a:p>
            <a:pPr>
              <a:buClr>
                <a:schemeClr val="tx2"/>
              </a:buClr>
              <a:buNone/>
            </a:pPr>
            <a:r>
              <a:rPr lang="en-US" dirty="0" smtClean="0"/>
              <a:t>	The </a:t>
            </a:r>
            <a:r>
              <a:rPr lang="en-US" dirty="0"/>
              <a:t>total number of patients that were treated by emergency responders at the </a:t>
            </a:r>
            <a:r>
              <a:rPr lang="en-US" dirty="0" smtClean="0"/>
              <a:t>incident and the patient number. </a:t>
            </a:r>
            <a:endParaRPr kumimoji="0" lang="en-US" dirty="0">
              <a:solidFill>
                <a:srgbClr val="33CCFF"/>
              </a:solidFill>
            </a:endParaRPr>
          </a:p>
          <a:p>
            <a:endParaRPr lang="en-US" sz="1000" dirty="0">
              <a:solidFill>
                <a:srgbClr val="FFFFFF"/>
              </a:solidFill>
            </a:endParaRPr>
          </a:p>
          <a:p>
            <a:endParaRPr lang="en-US" sz="1000" dirty="0">
              <a:solidFill>
                <a:srgbClr val="FFFFFF"/>
              </a:solidFill>
            </a:endParaRPr>
          </a:p>
          <a:p>
            <a:endParaRPr lang="en-US" sz="1000" dirty="0">
              <a:solidFill>
                <a:srgbClr val="FFFFFF"/>
              </a:solidFill>
            </a:endParaRPr>
          </a:p>
          <a:p>
            <a:endParaRPr lang="en-US" dirty="0">
              <a:solidFill>
                <a:srgbClr val="FFFFFF"/>
              </a:solidFill>
            </a:endParaRPr>
          </a:p>
          <a:p>
            <a:pPr>
              <a:buClr>
                <a:srgbClr val="FFFFFF"/>
              </a:buClr>
              <a:buFont typeface="Wingdings" pitchFamily="2" charset="2"/>
              <a:buChar char="w"/>
            </a:pPr>
            <a:endParaRPr kumimoji="0" lang="en-US" sz="2400" b="0" dirty="0">
              <a:solidFill>
                <a:srgbClr val="FFFFFF"/>
              </a:solidFill>
            </a:endParaRPr>
          </a:p>
        </p:txBody>
      </p:sp>
      <p:sp>
        <p:nvSpPr>
          <p:cNvPr id="320524" name="Text Box 12"/>
          <p:cNvSpPr txBox="1">
            <a:spLocks noChangeAspect="1" noChangeArrowheads="1"/>
          </p:cNvSpPr>
          <p:nvPr/>
        </p:nvSpPr>
        <p:spPr bwMode="auto">
          <a:xfrm>
            <a:off x="4967288" y="4237038"/>
            <a:ext cx="2873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 sz="1600" dirty="0"/>
          </a:p>
        </p:txBody>
      </p:sp>
      <p:sp>
        <p:nvSpPr>
          <p:cNvPr id="320525" name="Text Box 13"/>
          <p:cNvSpPr txBox="1">
            <a:spLocks noChangeAspect="1" noChangeArrowheads="1"/>
          </p:cNvSpPr>
          <p:nvPr/>
        </p:nvSpPr>
        <p:spPr bwMode="auto">
          <a:xfrm>
            <a:off x="4608513" y="4237038"/>
            <a:ext cx="2873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 sz="1600" dirty="0"/>
          </a:p>
        </p:txBody>
      </p:sp>
      <p:pic>
        <p:nvPicPr>
          <p:cNvPr id="320526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514600"/>
            <a:ext cx="3962400" cy="129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3EF754DB-55A9-4ED2-8C0C-FDBFEDE6621D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320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 - Number of Patients/Patient Number</a:t>
            </a:r>
          </a:p>
        </p:txBody>
      </p:sp>
      <p:sp>
        <p:nvSpPr>
          <p:cNvPr id="320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3429000"/>
            <a:ext cx="8534400" cy="1524000"/>
          </a:xfrm>
          <a:ln/>
        </p:spPr>
        <p:txBody>
          <a:bodyPr/>
          <a:lstStyle/>
          <a:p>
            <a:pPr>
              <a:buClr>
                <a:schemeClr val="tx2"/>
              </a:buClr>
              <a:buNone/>
            </a:pPr>
            <a:r>
              <a:rPr lang="en-US" dirty="0" smtClean="0"/>
              <a:t>	</a:t>
            </a:r>
            <a:endParaRPr kumimoji="0" lang="en-US" dirty="0">
              <a:solidFill>
                <a:srgbClr val="33CCFF"/>
              </a:solidFill>
            </a:endParaRPr>
          </a:p>
          <a:p>
            <a:endParaRPr lang="en-US" sz="1000" dirty="0">
              <a:solidFill>
                <a:srgbClr val="FFFFFF"/>
              </a:solidFill>
            </a:endParaRPr>
          </a:p>
          <a:p>
            <a:endParaRPr lang="en-US" sz="1000" dirty="0">
              <a:solidFill>
                <a:srgbClr val="FFFFFF"/>
              </a:solidFill>
            </a:endParaRPr>
          </a:p>
          <a:p>
            <a:endParaRPr lang="en-US" sz="1000" dirty="0">
              <a:solidFill>
                <a:srgbClr val="FFFFFF"/>
              </a:solidFill>
            </a:endParaRPr>
          </a:p>
          <a:p>
            <a:endParaRPr lang="en-US" dirty="0">
              <a:solidFill>
                <a:srgbClr val="FFFFFF"/>
              </a:solidFill>
            </a:endParaRPr>
          </a:p>
          <a:p>
            <a:pPr>
              <a:buClr>
                <a:srgbClr val="FFFFFF"/>
              </a:buClr>
              <a:buFont typeface="Wingdings" pitchFamily="2" charset="2"/>
              <a:buChar char="w"/>
            </a:pPr>
            <a:endParaRPr kumimoji="0" lang="en-US" sz="2400" b="0" dirty="0">
              <a:solidFill>
                <a:srgbClr val="FFFFFF"/>
              </a:solidFill>
            </a:endParaRPr>
          </a:p>
        </p:txBody>
      </p:sp>
      <p:sp>
        <p:nvSpPr>
          <p:cNvPr id="320524" name="Text Box 12"/>
          <p:cNvSpPr txBox="1">
            <a:spLocks noChangeAspect="1" noChangeArrowheads="1"/>
          </p:cNvSpPr>
          <p:nvPr/>
        </p:nvSpPr>
        <p:spPr bwMode="auto">
          <a:xfrm>
            <a:off x="4967288" y="4237038"/>
            <a:ext cx="2873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 sz="1600" dirty="0"/>
          </a:p>
        </p:txBody>
      </p:sp>
      <p:sp>
        <p:nvSpPr>
          <p:cNvPr id="320525" name="Text Box 13"/>
          <p:cNvSpPr txBox="1">
            <a:spLocks noChangeAspect="1" noChangeArrowheads="1"/>
          </p:cNvSpPr>
          <p:nvPr/>
        </p:nvSpPr>
        <p:spPr bwMode="auto">
          <a:xfrm>
            <a:off x="4608513" y="4237038"/>
            <a:ext cx="2873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 sz="1600" dirty="0"/>
          </a:p>
        </p:txBody>
      </p:sp>
      <p:pic>
        <p:nvPicPr>
          <p:cNvPr id="320526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2286000"/>
            <a:ext cx="3962400" cy="129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685800" y="3962399"/>
            <a:ext cx="7772400" cy="3334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>
                <a:srgbClr val="FFFFFF"/>
              </a:buClr>
            </a:pPr>
            <a:r>
              <a:rPr kumimoji="0" lang="en-US" sz="2600" b="1" dirty="0" smtClean="0">
                <a:solidFill>
                  <a:srgbClr val="FFFFFF"/>
                </a:solidFill>
              </a:rPr>
              <a:t>Patient Number is a unique number assigned to each patient treated at a single incident.</a:t>
            </a:r>
          </a:p>
          <a:p>
            <a:pPr algn="l">
              <a:buClr>
                <a:srgbClr val="FFFFFF"/>
              </a:buClr>
            </a:pPr>
            <a:endParaRPr kumimoji="0" lang="en-US" sz="1000" b="1" dirty="0">
              <a:solidFill>
                <a:srgbClr val="FFFFFF"/>
              </a:solidFill>
            </a:endParaRPr>
          </a:p>
          <a:p>
            <a:pPr algn="l">
              <a:buClr>
                <a:srgbClr val="FFFFFF"/>
              </a:buClr>
            </a:pPr>
            <a:r>
              <a:rPr lang="en-US" sz="2600" b="1" dirty="0" smtClean="0"/>
              <a:t>Always start with the number 001.</a:t>
            </a:r>
          </a:p>
          <a:p>
            <a:pPr algn="l">
              <a:buClr>
                <a:srgbClr val="FFFFFF"/>
              </a:buClr>
            </a:pPr>
            <a:endParaRPr lang="en-US" sz="1000" b="1" dirty="0"/>
          </a:p>
          <a:p>
            <a:pPr algn="l">
              <a:buClr>
                <a:srgbClr val="FFFFFF"/>
              </a:buClr>
            </a:pPr>
            <a:r>
              <a:rPr lang="en-US" sz="2600" b="1" dirty="0" smtClean="0"/>
              <a:t>Complete a separate EMS form for each patient.</a:t>
            </a:r>
          </a:p>
          <a:p>
            <a:pPr algn="l">
              <a:buClr>
                <a:srgbClr val="FFFFFF"/>
              </a:buClr>
            </a:pPr>
            <a:endParaRPr lang="en-US" sz="2600" b="1" dirty="0" smtClean="0"/>
          </a:p>
          <a:p>
            <a:pPr algn="l">
              <a:buClr>
                <a:srgbClr val="FFFFFF"/>
              </a:buClr>
            </a:pPr>
            <a:endParaRPr kumimoji="0" lang="en-US" sz="2600" b="1" dirty="0" smtClean="0">
              <a:solidFill>
                <a:srgbClr val="FFFFFF"/>
              </a:solidFill>
            </a:endParaRPr>
          </a:p>
          <a:p>
            <a:pPr algn="l">
              <a:buClr>
                <a:srgbClr val="FFFFFF"/>
              </a:buClr>
            </a:pPr>
            <a:endParaRPr kumimoji="0" lang="en-US" sz="2600" b="1" baseline="30000" dirty="0" smtClean="0">
              <a:solidFill>
                <a:srgbClr val="FFFFFF"/>
              </a:solidFill>
              <a:sym typeface="Wingdings" pitchFamily="2" charset="2"/>
            </a:endParaRPr>
          </a:p>
          <a:p>
            <a:pPr algn="l">
              <a:buClr>
                <a:srgbClr val="FFFFFF"/>
              </a:buClr>
            </a:pPr>
            <a:endParaRPr lang="en-US" sz="2600" b="1" baseline="30000" dirty="0">
              <a:solidFill>
                <a:srgbClr val="FFFFFF"/>
              </a:solidFill>
              <a:sym typeface="Wingdings" pitchFamily="2" charset="2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F3F9823C-BA8F-4CE5-8C29-A9509A85FED5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3215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8153400" cy="1143000"/>
          </a:xfrm>
        </p:spPr>
        <p:txBody>
          <a:bodyPr/>
          <a:lstStyle/>
          <a:p>
            <a:r>
              <a:rPr lang="en-US" dirty="0"/>
              <a:t>C - Time Arrived at Patient/Time of Patient Transfer</a:t>
            </a:r>
          </a:p>
        </p:txBody>
      </p:sp>
      <p:sp>
        <p:nvSpPr>
          <p:cNvPr id="321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3657600"/>
            <a:ext cx="8534400" cy="2819400"/>
          </a:xfrm>
          <a:ln/>
        </p:spPr>
        <p:txBody>
          <a:bodyPr/>
          <a:lstStyle/>
          <a:p>
            <a:pPr>
              <a:buNone/>
            </a:pPr>
            <a:r>
              <a:rPr kumimoji="0" lang="en-US" sz="2400" i="1" dirty="0" smtClean="0">
                <a:solidFill>
                  <a:srgbClr val="33CCFF"/>
                </a:solidFill>
              </a:rPr>
              <a:t>	</a:t>
            </a:r>
            <a:r>
              <a:rPr kumimoji="0" lang="en-US" dirty="0" smtClean="0"/>
              <a:t>Time </a:t>
            </a:r>
            <a:r>
              <a:rPr kumimoji="0" lang="en-US" dirty="0"/>
              <a:t>Arrived at Patient - </a:t>
            </a:r>
            <a:r>
              <a:rPr kumimoji="0" lang="en-US" sz="2600" dirty="0">
                <a:solidFill>
                  <a:srgbClr val="FFFFFF"/>
                </a:solidFill>
              </a:rPr>
              <a:t>The time when emergency personnel established direct contact with </a:t>
            </a:r>
            <a:r>
              <a:rPr kumimoji="0" lang="en-US" sz="2600" dirty="0" smtClean="0">
                <a:solidFill>
                  <a:srgbClr val="FFFFFF"/>
                </a:solidFill>
              </a:rPr>
              <a:t>the patient.</a:t>
            </a:r>
          </a:p>
          <a:p>
            <a:pPr>
              <a:buNone/>
            </a:pPr>
            <a:endParaRPr kumimoji="0" lang="en-US" sz="1000" dirty="0">
              <a:solidFill>
                <a:srgbClr val="FFFFFF"/>
              </a:solidFill>
            </a:endParaRPr>
          </a:p>
          <a:p>
            <a:pPr>
              <a:buNone/>
            </a:pPr>
            <a:r>
              <a:rPr kumimoji="0" lang="en-US" sz="2400" i="1" dirty="0" smtClean="0">
                <a:solidFill>
                  <a:srgbClr val="33CCFF"/>
                </a:solidFill>
              </a:rPr>
              <a:t>	</a:t>
            </a:r>
            <a:r>
              <a:rPr kumimoji="0" lang="en-US" dirty="0" smtClean="0"/>
              <a:t>Time </a:t>
            </a:r>
            <a:r>
              <a:rPr kumimoji="0" lang="en-US" dirty="0"/>
              <a:t>of Patient Transfer - </a:t>
            </a:r>
            <a:r>
              <a:rPr kumimoji="0" lang="en-US" sz="2600" dirty="0">
                <a:solidFill>
                  <a:srgbClr val="FFFFFF"/>
                </a:solidFill>
              </a:rPr>
              <a:t>The time when the response unit left the scene or when patient care was transferred to another care </a:t>
            </a:r>
            <a:r>
              <a:rPr kumimoji="0" lang="en-US" sz="2600" dirty="0" smtClean="0">
                <a:solidFill>
                  <a:srgbClr val="FFFFFF"/>
                </a:solidFill>
              </a:rPr>
              <a:t>provider.</a:t>
            </a:r>
            <a:endParaRPr kumimoji="0" lang="en-US" sz="2600" dirty="0">
              <a:solidFill>
                <a:srgbClr val="FFFFFF"/>
              </a:solidFill>
            </a:endParaRPr>
          </a:p>
        </p:txBody>
      </p:sp>
      <p:pic>
        <p:nvPicPr>
          <p:cNvPr id="321571" name="Picture 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2286000"/>
            <a:ext cx="6248400" cy="1143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A03E646A-CE7A-4B0E-8CFA-E534DFC75546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3225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533400"/>
            <a:ext cx="8915400" cy="1143000"/>
          </a:xfrm>
        </p:spPr>
        <p:txBody>
          <a:bodyPr/>
          <a:lstStyle/>
          <a:p>
            <a:r>
              <a:rPr lang="en-US" dirty="0"/>
              <a:t>D</a:t>
            </a:r>
            <a:r>
              <a:rPr lang="en-US" baseline="-25000" dirty="0"/>
              <a:t> </a:t>
            </a:r>
            <a:r>
              <a:rPr lang="en-US" dirty="0"/>
              <a:t>- Provider Impression/Assessment </a:t>
            </a:r>
            <a:endParaRPr lang="en-US" baseline="30000" dirty="0">
              <a:sym typeface="Wingdings" pitchFamily="2" charset="2"/>
            </a:endParaRPr>
          </a:p>
        </p:txBody>
      </p:sp>
      <p:sp>
        <p:nvSpPr>
          <p:cNvPr id="322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4572000"/>
            <a:ext cx="8229600" cy="1524000"/>
          </a:xfrm>
          <a:ln/>
        </p:spPr>
        <p:txBody>
          <a:bodyPr/>
          <a:lstStyle/>
          <a:p>
            <a:pPr>
              <a:buNone/>
            </a:pPr>
            <a:r>
              <a:rPr lang="en-US" sz="3000" dirty="0" smtClean="0">
                <a:solidFill>
                  <a:srgbClr val="FFFFFF"/>
                </a:solidFill>
              </a:rPr>
              <a:t>	</a:t>
            </a:r>
            <a:r>
              <a:rPr lang="en-US" dirty="0" smtClean="0"/>
              <a:t>Captures </a:t>
            </a:r>
            <a:r>
              <a:rPr lang="en-US" dirty="0"/>
              <a:t>the single clinical assessment which led to the care </a:t>
            </a:r>
            <a:r>
              <a:rPr lang="en-US" dirty="0" smtClean="0"/>
              <a:t>given.</a:t>
            </a:r>
            <a:endParaRPr lang="en-US" dirty="0"/>
          </a:p>
        </p:txBody>
      </p:sp>
      <p:pic>
        <p:nvPicPr>
          <p:cNvPr id="32257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133600"/>
            <a:ext cx="8610600" cy="2057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AC013C08-B631-4009-867A-7A57E1C8235D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323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baseline="-25000" dirty="0"/>
              <a:t>1</a:t>
            </a:r>
            <a:r>
              <a:rPr lang="en-US" dirty="0"/>
              <a:t> - Age or Date of Birth</a:t>
            </a:r>
          </a:p>
        </p:txBody>
      </p:sp>
      <p:sp>
        <p:nvSpPr>
          <p:cNvPr id="323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14800" y="2743200"/>
            <a:ext cx="4419600" cy="15240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Identifies the age or date of birth of the </a:t>
            </a:r>
            <a:r>
              <a:rPr lang="en-US" dirty="0" smtClean="0"/>
              <a:t>patient.</a:t>
            </a:r>
            <a:endParaRPr lang="en-US" dirty="0">
              <a:solidFill>
                <a:srgbClr val="33CCFF"/>
              </a:solidFill>
            </a:endParaRPr>
          </a:p>
        </p:txBody>
      </p:sp>
      <p:pic>
        <p:nvPicPr>
          <p:cNvPr id="323604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438400"/>
            <a:ext cx="2819400" cy="220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1371600" y="5105400"/>
            <a:ext cx="5943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Use months for infants.</a:t>
            </a:r>
            <a:endParaRPr lang="en-US" sz="2600" b="1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648A792A-252F-4528-9558-794300F87F7A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324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baseline="-25000" dirty="0"/>
              <a:t>2</a:t>
            </a:r>
            <a:r>
              <a:rPr lang="en-US" dirty="0"/>
              <a:t> - Gender</a:t>
            </a:r>
          </a:p>
        </p:txBody>
      </p:sp>
      <p:sp>
        <p:nvSpPr>
          <p:cNvPr id="324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4419600"/>
            <a:ext cx="7696200" cy="990600"/>
          </a:xfrm>
          <a:ln/>
        </p:spPr>
        <p:txBody>
          <a:bodyPr/>
          <a:lstStyle/>
          <a:p>
            <a:pPr>
              <a:buClr>
                <a:schemeClr val="tx1"/>
              </a:buClr>
              <a:buFontTx/>
              <a:buChar char=" "/>
            </a:pPr>
            <a:r>
              <a:rPr lang="en-US" dirty="0"/>
              <a:t>Identifies the gender (sex) of the </a:t>
            </a:r>
            <a:r>
              <a:rPr lang="en-US" dirty="0" smtClean="0"/>
              <a:t>patient.</a:t>
            </a:r>
            <a:endParaRPr lang="en-US" dirty="0"/>
          </a:p>
        </p:txBody>
      </p:sp>
      <p:pic>
        <p:nvPicPr>
          <p:cNvPr id="32461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362200"/>
            <a:ext cx="2667000" cy="1514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Project Overview (Standard)">
  <a:themeElements>
    <a:clrScheme name="Project Overview (Standard)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CCFF"/>
      </a:accent1>
      <a:accent2>
        <a:srgbClr val="00FFCC"/>
      </a:accent2>
      <a:accent3>
        <a:srgbClr val="AAB8E2"/>
      </a:accent3>
      <a:accent4>
        <a:srgbClr val="DADADA"/>
      </a:accent4>
      <a:accent5>
        <a:srgbClr val="AAE2FF"/>
      </a:accent5>
      <a:accent6>
        <a:srgbClr val="00E7B9"/>
      </a:accent6>
      <a:hlink>
        <a:srgbClr val="FF3300"/>
      </a:hlink>
      <a:folHlink>
        <a:srgbClr val="FF7C80"/>
      </a:folHlink>
    </a:clrScheme>
    <a:fontScheme name="Project Overview (Standard)">
      <a:majorFont>
        <a:latin typeface="ZapfHumnst BT"/>
        <a:ea typeface=""/>
        <a:cs typeface=""/>
      </a:majorFont>
      <a:minorFont>
        <a:latin typeface="ZapfHumnst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oject Overview (Standard)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CCFF"/>
        </a:accent1>
        <a:accent2>
          <a:srgbClr val="00FFCC"/>
        </a:accent2>
        <a:accent3>
          <a:srgbClr val="AAB8E2"/>
        </a:accent3>
        <a:accent4>
          <a:srgbClr val="DADADA"/>
        </a:accent4>
        <a:accent5>
          <a:srgbClr val="AAE2FF"/>
        </a:accent5>
        <a:accent6>
          <a:srgbClr val="00E7B9"/>
        </a:accent6>
        <a:hlink>
          <a:srgbClr val="FF33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Overview (Standard)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Overview (Standard)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Office\Templates\Presentations\Project Overview (Standard).pot</Template>
  <TotalTime>2856</TotalTime>
  <Words>593</Words>
  <Application>Microsoft Office PowerPoint</Application>
  <PresentationFormat>On-screen Show (4:3)</PresentationFormat>
  <Paragraphs>167</Paragraphs>
  <Slides>22</Slides>
  <Notes>22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Project Overview (Standard)</vt:lpstr>
      <vt:lpstr>Clip</vt:lpstr>
      <vt:lpstr>NFIRS 6 - EMS Module</vt:lpstr>
      <vt:lpstr>NFIRS 6 - EMS Module</vt:lpstr>
      <vt:lpstr>A - Header Information</vt:lpstr>
      <vt:lpstr>B - Number of Patients/Patient Number</vt:lpstr>
      <vt:lpstr>B - Number of Patients/Patient Number</vt:lpstr>
      <vt:lpstr>C - Time Arrived at Patient/Time of Patient Transfer</vt:lpstr>
      <vt:lpstr>D - Provider Impression/Assessment </vt:lpstr>
      <vt:lpstr>E1 - Age or Date of Birth</vt:lpstr>
      <vt:lpstr>E2 - Gender</vt:lpstr>
      <vt:lpstr>F1 - Race</vt:lpstr>
      <vt:lpstr>G1 - Human Factors</vt:lpstr>
      <vt:lpstr>G2 - Other Factors</vt:lpstr>
      <vt:lpstr>H1 - Body Site / H2 - Injury Type </vt:lpstr>
      <vt:lpstr>H3 - Cause of Illness/Injury</vt:lpstr>
      <vt:lpstr>I - Procedures Used</vt:lpstr>
      <vt:lpstr>J - Safety Equipment</vt:lpstr>
      <vt:lpstr>K - Cardiac Arrest</vt:lpstr>
      <vt:lpstr>L1 - Initial Level of FD Provider</vt:lpstr>
      <vt:lpstr>L2 - Highest Level of FD Provider</vt:lpstr>
      <vt:lpstr>M - Patient Status</vt:lpstr>
      <vt:lpstr>N - Disposition</vt:lpstr>
      <vt:lpstr>Questions?</vt:lpstr>
    </vt:vector>
  </TitlesOfParts>
  <Company>Texas Fire Marshal's Office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NFIRS6-EMS Module</dc:title>
  <dc:subject>Entering Incident Reports</dc:subject>
  <dc:creator>Tammy Burch</dc:creator>
  <cp:keywords>NFIRS, NFIRS 5.0</cp:keywords>
  <dc:description>Does not include comments</dc:description>
  <cp:lastModifiedBy>vgarza</cp:lastModifiedBy>
  <cp:revision>234</cp:revision>
  <cp:lastPrinted>2000-04-07T19:45:50Z</cp:lastPrinted>
  <dcterms:created xsi:type="dcterms:W3CDTF">1997-09-26T01:52:54Z</dcterms:created>
  <dcterms:modified xsi:type="dcterms:W3CDTF">2013-05-29T18:09:48Z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2</vt:i4>
  </property>
  <property fmtid="{D5CDD505-2E9C-101B-9397-08002B2CF9AE}" pid="4" name="Compression">
    <vt:i4>100</vt:i4>
  </property>
  <property fmtid="{D5CDD505-2E9C-101B-9397-08002B2CF9AE}" pid="5" name="ScreenSize">
    <vt:i4>1</vt:i4>
  </property>
  <property fmtid="{D5CDD505-2E9C-101B-9397-08002B2CF9AE}" pid="6" name="ScreenUsage">
    <vt:i4>1</vt:i4>
  </property>
  <property fmtid="{D5CDD505-2E9C-101B-9397-08002B2CF9AE}" pid="7" name="MailAddress">
    <vt:lpwstr/>
  </property>
  <property fmtid="{D5CDD505-2E9C-101B-9397-08002B2CF9AE}" pid="8" name="HomePage">
    <vt:lpwstr/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false</vt:bool>
  </property>
  <property fmtid="{D5CDD505-2E9C-101B-9397-08002B2CF9AE}" pid="13" name="BackColor">
    <vt:i4>16777215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4</vt:i4>
  </property>
  <property fmtid="{D5CDD505-2E9C-101B-9397-08002B2CF9AE}" pid="19" name="ShowNotes">
    <vt:bool>false</vt:bool>
  </property>
  <property fmtid="{D5CDD505-2E9C-101B-9397-08002B2CF9AE}" pid="20" name="NavBtnPos">
    <vt:i4>3</vt:i4>
  </property>
  <property fmtid="{D5CDD505-2E9C-101B-9397-08002B2CF9AE}" pid="21" name="OutputDir">
    <vt:lpwstr>c:\httpd\htdocs\newnfirs</vt:lpwstr>
  </property>
</Properties>
</file>