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425" r:id="rId2"/>
    <p:sldId id="45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441" r:id="rId17"/>
    <p:sldId id="442" r:id="rId18"/>
    <p:sldId id="443" r:id="rId19"/>
    <p:sldId id="444" r:id="rId20"/>
    <p:sldId id="445" r:id="rId21"/>
    <p:sldId id="446" r:id="rId22"/>
    <p:sldId id="447" r:id="rId23"/>
    <p:sldId id="448" r:id="rId24"/>
    <p:sldId id="456" r:id="rId25"/>
    <p:sldId id="449" r:id="rId26"/>
    <p:sldId id="450" r:id="rId27"/>
    <p:sldId id="451" r:id="rId28"/>
    <p:sldId id="452" r:id="rId29"/>
    <p:sldId id="455" r:id="rId30"/>
  </p:sldIdLst>
  <p:sldSz cx="9144000" cy="6858000" type="screen4x3"/>
  <p:notesSz cx="6858000" cy="91900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00"/>
    <a:srgbClr val="FF0000"/>
    <a:srgbClr val="BEBEBE"/>
    <a:srgbClr val="0033CC"/>
    <a:srgbClr val="6699FF"/>
    <a:srgbClr val="33CCFF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94" y="-6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732" y="-78"/>
      </p:cViewPr>
      <p:guideLst>
        <p:guide orient="horz" pos="2894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r>
              <a:rPr lang="en-US"/>
              <a:t>NFIRS-1 Basic Module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8C4D8ECF-5354-4F01-94EB-F5460CC6A6E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E59EB2A3-DC8C-46F4-B681-0FC7A06B09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r>
              <a:rPr lang="en-US"/>
              <a:t>NFIRS-1 Basic Module</a:t>
            </a:r>
          </a:p>
        </p:txBody>
      </p:sp>
      <p:sp>
        <p:nvSpPr>
          <p:cNvPr id="205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31888" y="688975"/>
            <a:ext cx="4595812" cy="3446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65625"/>
            <a:ext cx="5029200" cy="4135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D0EC947C-4447-45EA-AEAA-C551E187332F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13BA7614-050A-465E-8663-76E0DBED854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128963" y="1524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AF4A24A-410D-4785-BA25-37E9BDE099DE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005428-4F4D-43BB-9C5F-AC8ED74F2547}" type="slidenum">
              <a:rPr lang="en-US"/>
              <a:pPr/>
              <a:t>1</a:t>
            </a:fld>
            <a:endParaRPr lang="en-US"/>
          </a:p>
        </p:txBody>
      </p:sp>
      <p:sp>
        <p:nvSpPr>
          <p:cNvPr id="28262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57F975E-6734-401F-83FA-F74616E15373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C16BA4-C8F6-4B65-91D7-6D68F828A009}" type="slidenum">
              <a:rPr lang="en-US"/>
              <a:pPr/>
              <a:t>10</a:t>
            </a:fld>
            <a:endParaRPr lang="en-US"/>
          </a:p>
        </p:txBody>
      </p:sp>
      <p:sp>
        <p:nvSpPr>
          <p:cNvPr id="94617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4617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5DF91D3-8E34-4477-96A3-0232897307AC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E7CC33-FFD9-472B-8BBC-D02DDA1EF584}" type="slidenum">
              <a:rPr lang="en-US"/>
              <a:pPr/>
              <a:t>11</a:t>
            </a:fld>
            <a:endParaRPr lang="en-US"/>
          </a:p>
        </p:txBody>
      </p:sp>
      <p:sp>
        <p:nvSpPr>
          <p:cNvPr id="94925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4925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9811A62-247C-42EF-A8D3-D1745D1CB518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3A26B8-C3A6-4F8E-9184-29EAC65E09D5}" type="slidenum">
              <a:rPr lang="en-US"/>
              <a:pPr/>
              <a:t>12</a:t>
            </a:fld>
            <a:endParaRPr lang="en-US"/>
          </a:p>
        </p:txBody>
      </p:sp>
      <p:sp>
        <p:nvSpPr>
          <p:cNvPr id="95232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5232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B5DD610-A342-4A9E-9F40-7CE0CF4B6DC0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EFB10D-AAE5-4708-9A09-09F14755DA30}" type="slidenum">
              <a:rPr lang="en-US"/>
              <a:pPr/>
              <a:t>13</a:t>
            </a:fld>
            <a:endParaRPr lang="en-US"/>
          </a:p>
        </p:txBody>
      </p:sp>
      <p:sp>
        <p:nvSpPr>
          <p:cNvPr id="95539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5539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5ECAD45-709B-411C-9C8C-650875155CC6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9C782C-A363-4FA1-95B2-8E637197BEA3}" type="slidenum">
              <a:rPr lang="en-US"/>
              <a:pPr/>
              <a:t>14</a:t>
            </a:fld>
            <a:endParaRPr lang="en-US"/>
          </a:p>
        </p:txBody>
      </p:sp>
      <p:sp>
        <p:nvSpPr>
          <p:cNvPr id="95846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5846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A126261-C611-40F5-95C1-04611DA9CCB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4E5309-F5AF-48C0-80D3-47CA5B459159}" type="slidenum">
              <a:rPr lang="en-US"/>
              <a:pPr/>
              <a:t>15</a:t>
            </a:fld>
            <a:endParaRPr lang="en-US"/>
          </a:p>
        </p:txBody>
      </p:sp>
      <p:sp>
        <p:nvSpPr>
          <p:cNvPr id="96153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6153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1BC5672-32FC-45B3-AA24-704A951F71F9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7AF59C-659B-488E-9BDD-A8172EADA6F6}" type="slidenum">
              <a:rPr lang="en-US"/>
              <a:pPr/>
              <a:t>16</a:t>
            </a:fld>
            <a:endParaRPr lang="en-US"/>
          </a:p>
        </p:txBody>
      </p:sp>
      <p:sp>
        <p:nvSpPr>
          <p:cNvPr id="96461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6461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076ADE0-096B-4612-88FF-A83F2F2692F0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9EE26F-0A1E-4076-9F75-7ADF018FAE48}" type="slidenum">
              <a:rPr lang="en-US"/>
              <a:pPr/>
              <a:t>17</a:t>
            </a:fld>
            <a:endParaRPr lang="en-US"/>
          </a:p>
        </p:txBody>
      </p:sp>
      <p:sp>
        <p:nvSpPr>
          <p:cNvPr id="96768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6768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7294550-7953-40B6-8FD2-3734DADB3979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F89495-7406-491B-9D7E-017A1566C895}" type="slidenum">
              <a:rPr lang="en-US"/>
              <a:pPr/>
              <a:t>18</a:t>
            </a:fld>
            <a:endParaRPr lang="en-US"/>
          </a:p>
        </p:txBody>
      </p:sp>
      <p:sp>
        <p:nvSpPr>
          <p:cNvPr id="97075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7075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8027FD6-1232-471B-AB81-99E31EC139FF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199CCA-B1BD-4562-B235-5E0870C1E5DD}" type="slidenum">
              <a:rPr lang="en-US"/>
              <a:pPr/>
              <a:t>19</a:t>
            </a:fld>
            <a:endParaRPr lang="en-US"/>
          </a:p>
        </p:txBody>
      </p:sp>
      <p:sp>
        <p:nvSpPr>
          <p:cNvPr id="97382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7382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AF4A24A-410D-4785-BA25-37E9BDE099DE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005428-4F4D-43BB-9C5F-AC8ED74F2547}" type="slidenum">
              <a:rPr lang="en-US"/>
              <a:pPr/>
              <a:t>2</a:t>
            </a:fld>
            <a:endParaRPr lang="en-US"/>
          </a:p>
        </p:txBody>
      </p:sp>
      <p:sp>
        <p:nvSpPr>
          <p:cNvPr id="28262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00552C4-39DA-4020-8A85-AE31186A6709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5B2249-7B06-46C0-821F-4E436F2DBBCE}" type="slidenum">
              <a:rPr lang="en-US"/>
              <a:pPr/>
              <a:t>20</a:t>
            </a:fld>
            <a:endParaRPr lang="en-US"/>
          </a:p>
        </p:txBody>
      </p:sp>
      <p:sp>
        <p:nvSpPr>
          <p:cNvPr id="97689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7689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DC5DDA8-CE03-4FA8-A822-EEDADEED2928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9572D6-93B7-47DA-A557-540ACC85A8A1}" type="slidenum">
              <a:rPr lang="en-US"/>
              <a:pPr/>
              <a:t>21</a:t>
            </a:fld>
            <a:endParaRPr lang="en-US"/>
          </a:p>
        </p:txBody>
      </p:sp>
      <p:sp>
        <p:nvSpPr>
          <p:cNvPr id="97997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7997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C9D96C9-6381-4CBE-BEE8-3744E8927EB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F02628-553D-4C7F-A06C-5BBD60320B98}" type="slidenum">
              <a:rPr lang="en-US"/>
              <a:pPr/>
              <a:t>22</a:t>
            </a:fld>
            <a:endParaRPr lang="en-US"/>
          </a:p>
        </p:txBody>
      </p:sp>
      <p:sp>
        <p:nvSpPr>
          <p:cNvPr id="98304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8304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6AFC2E6-F928-47FA-9F1C-529F5D2F512E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53A21D-43F5-4FE3-B3E5-69A27FA1F765}" type="slidenum">
              <a:rPr lang="en-US"/>
              <a:pPr/>
              <a:t>23</a:t>
            </a:fld>
            <a:endParaRPr lang="en-US"/>
          </a:p>
        </p:txBody>
      </p:sp>
      <p:sp>
        <p:nvSpPr>
          <p:cNvPr id="98611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8611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6AFC2E6-F928-47FA-9F1C-529F5D2F512E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53A21D-43F5-4FE3-B3E5-69A27FA1F765}" type="slidenum">
              <a:rPr lang="en-US"/>
              <a:pPr/>
              <a:t>24</a:t>
            </a:fld>
            <a:endParaRPr lang="en-US"/>
          </a:p>
        </p:txBody>
      </p:sp>
      <p:sp>
        <p:nvSpPr>
          <p:cNvPr id="98611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8611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82674A3-1E27-4871-A035-05B5E0292808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E97C91-571A-405E-B9B7-29CBA975376B}" type="slidenum">
              <a:rPr lang="en-US"/>
              <a:pPr/>
              <a:t>25</a:t>
            </a:fld>
            <a:endParaRPr lang="en-US"/>
          </a:p>
        </p:txBody>
      </p:sp>
      <p:sp>
        <p:nvSpPr>
          <p:cNvPr id="98918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8918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AAE6EAD-82B0-4BF5-9C50-FF1525B88408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193F53-128D-4AF1-A2E5-04FFBAB986A3}" type="slidenum">
              <a:rPr lang="en-US"/>
              <a:pPr/>
              <a:t>26</a:t>
            </a:fld>
            <a:endParaRPr lang="en-US"/>
          </a:p>
        </p:txBody>
      </p:sp>
      <p:sp>
        <p:nvSpPr>
          <p:cNvPr id="99225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9225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7F239B4-784B-4A6E-8683-2885FE42EE93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2E95EE-3863-47C6-987F-A85425145999}" type="slidenum">
              <a:rPr lang="en-US"/>
              <a:pPr/>
              <a:t>27</a:t>
            </a:fld>
            <a:endParaRPr lang="en-US"/>
          </a:p>
        </p:txBody>
      </p:sp>
      <p:sp>
        <p:nvSpPr>
          <p:cNvPr id="99533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9533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F014889-85E8-4998-9740-9142BCDF4A9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9108E4-2591-4776-AC1E-2ECBE035D996}" type="slidenum">
              <a:rPr lang="en-US"/>
              <a:pPr/>
              <a:t>28</a:t>
            </a:fld>
            <a:endParaRPr lang="en-US"/>
          </a:p>
        </p:txBody>
      </p:sp>
      <p:sp>
        <p:nvSpPr>
          <p:cNvPr id="99840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9840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FEB9E1D-EF5F-468D-9A18-FE3FAA0CE9E6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0449C4-14C5-4CAB-8AFF-326C93B1E08E}" type="slidenum">
              <a:rPr lang="en-US"/>
              <a:pPr/>
              <a:t>29</a:t>
            </a:fld>
            <a:endParaRPr lang="en-US"/>
          </a:p>
        </p:txBody>
      </p:sp>
      <p:sp>
        <p:nvSpPr>
          <p:cNvPr id="100454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0454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278E295-02E7-4F39-93A6-E505FEF9F38F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3AE19F-95C4-4297-AE3E-88DDC36E6297}" type="slidenum">
              <a:rPr lang="en-US"/>
              <a:pPr/>
              <a:t>3</a:t>
            </a:fld>
            <a:endParaRPr lang="en-US"/>
          </a:p>
        </p:txBody>
      </p:sp>
      <p:sp>
        <p:nvSpPr>
          <p:cNvPr id="92467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2467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F6C691C-543C-4AF2-9A34-F6A0E11BC89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FA56C5-63F2-4420-AD2B-7CCD51193924}" type="slidenum">
              <a:rPr lang="en-US"/>
              <a:pPr/>
              <a:t>4</a:t>
            </a:fld>
            <a:endParaRPr lang="en-US"/>
          </a:p>
        </p:txBody>
      </p:sp>
      <p:sp>
        <p:nvSpPr>
          <p:cNvPr id="92774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2774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2DC7130-E88B-4D9F-B0DB-E5EF2B520A7F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131B0E-4FAC-40AF-82B4-C8BB94DCF6BC}" type="slidenum">
              <a:rPr lang="en-US"/>
              <a:pPr/>
              <a:t>5</a:t>
            </a:fld>
            <a:endParaRPr lang="en-US"/>
          </a:p>
        </p:txBody>
      </p:sp>
      <p:sp>
        <p:nvSpPr>
          <p:cNvPr id="930818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3081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0D784B6-4B6C-444C-8C79-28403C732382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682857-5CFE-4F97-9D28-336194882ED4}" type="slidenum">
              <a:rPr lang="en-US"/>
              <a:pPr/>
              <a:t>6</a:t>
            </a:fld>
            <a:endParaRPr lang="en-US"/>
          </a:p>
        </p:txBody>
      </p:sp>
      <p:sp>
        <p:nvSpPr>
          <p:cNvPr id="933890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3389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F242F02-4688-41C0-A8C4-8A1FE548888F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320D31-9984-4BCB-B48F-2DF737A2958A}" type="slidenum">
              <a:rPr lang="en-US"/>
              <a:pPr/>
              <a:t>7</a:t>
            </a:fld>
            <a:endParaRPr lang="en-US"/>
          </a:p>
        </p:txBody>
      </p:sp>
      <p:sp>
        <p:nvSpPr>
          <p:cNvPr id="93696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3696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7F657C36-3B7E-4159-A950-F7A0646A6D73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22786-EC82-423D-B13B-66DBF64AA6BC}" type="slidenum">
              <a:rPr lang="en-US"/>
              <a:pPr/>
              <a:t>8</a:t>
            </a:fld>
            <a:endParaRPr lang="en-US"/>
          </a:p>
        </p:txBody>
      </p:sp>
      <p:sp>
        <p:nvSpPr>
          <p:cNvPr id="940034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4003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039205B-3591-48D2-8A34-4E9D4E1EC746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B32811-1DBA-4D78-8E73-2934C5045B0C}" type="slidenum">
              <a:rPr lang="en-US"/>
              <a:pPr/>
              <a:t>9</a:t>
            </a:fld>
            <a:endParaRPr lang="en-US"/>
          </a:p>
        </p:txBody>
      </p:sp>
      <p:sp>
        <p:nvSpPr>
          <p:cNvPr id="94310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431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61961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85800" y="2438400"/>
            <a:ext cx="84566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imes New Roman" pitchFamily="18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5AFC5030-9945-4E24-9B9C-803C4608D66C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C83BB-4699-4E9A-B7EC-BF078F11375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C82AE3-4A8E-4857-9957-AE6F83949721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072A4A29-B63B-4CA7-85D6-23DB42B7E3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A8CAEE-A31D-45B8-9D61-276A86FF06C0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CC7EFE80-B08C-4ACE-BBE6-6D21BBDE05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2B8805-B246-4AB2-A6A4-83919020B09E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7B988934-4F00-402F-A3B1-9D4A774BC3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B86BE7-569F-4B8C-8994-5C616B17E40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33921A29-C989-488B-8506-4A4F9878E0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1DF338-B862-45EB-9427-D9A6FC678864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BC0099FC-4210-4133-9756-476567FB23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C40271-E531-4FA8-ACB3-472399A9AE57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0570755B-613F-4EC7-BDBD-5EBB4EFC1D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01BDA4-4288-4989-93F2-FCF47BED689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Tammy Burch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BA2C5810-3294-432E-A343-C75C7CD8DE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9576FB-73F9-4FEF-A77A-89ADF38D68D7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FD16412F-3640-4EB1-AA69-63A92DB1A9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6EB02D-1677-459E-88DC-DE7E1B0B1524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64FD12B3-B208-44A4-B1EE-CAC09CFC9F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6E85B5-B20A-4E13-8E33-2830CB08D161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65009751-208F-45B6-82EF-23D27B4853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2400" y="17526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62000" y="762000"/>
            <a:ext cx="83804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 New Roman" pitchFamily="18" charset="0"/>
              </a:defRPr>
            </a:lvl1pPr>
          </a:lstStyle>
          <a:p>
            <a:fld id="{45BBB495-5889-40E5-8042-CF1890C3B317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r>
              <a:rPr lang="en-US"/>
              <a:t>NFIC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r>
              <a:rPr lang="en-US"/>
              <a:t>1-</a:t>
            </a:r>
            <a:fld id="{DDB81B5A-D061-4050-9D21-2473646618F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kumimoji="1" sz="2800" b="1">
          <a:solidFill>
            <a:srgbClr val="FFFF00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6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653B85E4-CE4E-447C-B0C8-487FC63D1888}" type="slidenum">
              <a:rPr lang="en-US"/>
              <a:pPr/>
              <a:t>1</a:t>
            </a:fld>
            <a:endParaRPr lang="en-US"/>
          </a:p>
        </p:txBody>
      </p:sp>
      <p:sp>
        <p:nvSpPr>
          <p:cNvPr id="281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Fire Service Casualty Module</a:t>
            </a:r>
          </a:p>
        </p:txBody>
      </p:sp>
      <p:sp>
        <p:nvSpPr>
          <p:cNvPr id="281603" name="Rectangle 3"/>
          <p:cNvSpPr>
            <a:spLocks noChangeArrowheads="1"/>
          </p:cNvSpPr>
          <p:nvPr/>
        </p:nvSpPr>
        <p:spPr bwMode="auto">
          <a:xfrm>
            <a:off x="5181600" y="1676400"/>
            <a:ext cx="3429000" cy="4876800"/>
          </a:xfrm>
          <a:prstGeom prst="rect">
            <a:avLst/>
          </a:prstGeom>
          <a:noFill/>
          <a:ln w="152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81604" name="Picture 4" descr="C:\aol30A\download\9acciden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676400"/>
            <a:ext cx="3429000" cy="4851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1605" name="Rectangle 5"/>
          <p:cNvSpPr>
            <a:spLocks noChangeArrowheads="1"/>
          </p:cNvSpPr>
          <p:nvPr/>
        </p:nvSpPr>
        <p:spPr bwMode="auto">
          <a:xfrm>
            <a:off x="838200" y="2438400"/>
            <a:ext cx="3810000" cy="3657600"/>
          </a:xfrm>
          <a:prstGeom prst="rect">
            <a:avLst/>
          </a:prstGeom>
          <a:noFill/>
          <a:ln w="152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81606" name="Picture 6" descr="C:\aol30A\download\dcfire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438400"/>
            <a:ext cx="3848100" cy="3644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3490211-0423-4003-A682-381493D82C1B}" type="slidenum">
              <a:rPr lang="en-US"/>
              <a:pPr/>
              <a:t>10</a:t>
            </a:fld>
            <a:endParaRPr lang="en-US"/>
          </a:p>
        </p:txBody>
      </p:sp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2</a:t>
            </a:r>
            <a:r>
              <a:rPr lang="en-US" dirty="0"/>
              <a:t> - Physical Condition</a:t>
            </a:r>
            <a:endParaRPr lang="en-US" sz="3600" b="0" dirty="0"/>
          </a:p>
        </p:txBody>
      </p:sp>
      <p:sp>
        <p:nvSpPr>
          <p:cNvPr id="292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4343400"/>
            <a:ext cx="7924800" cy="1295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	Identifies </a:t>
            </a:r>
            <a:r>
              <a:rPr lang="en-US" dirty="0"/>
              <a:t>the condition of the firefighter prior to the </a:t>
            </a:r>
            <a:r>
              <a:rPr lang="en-US" dirty="0" smtClean="0"/>
              <a:t>injury.</a:t>
            </a:r>
            <a:endParaRPr lang="en-US" sz="4000" dirty="0"/>
          </a:p>
        </p:txBody>
      </p:sp>
      <p:sp>
        <p:nvSpPr>
          <p:cNvPr id="292875" name="Rectangle 11"/>
          <p:cNvSpPr>
            <a:spLocks noChangeArrowheads="1"/>
          </p:cNvSpPr>
          <p:nvPr/>
        </p:nvSpPr>
        <p:spPr bwMode="auto">
          <a:xfrm>
            <a:off x="2936875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2876" name="Rectangle 12"/>
          <p:cNvSpPr>
            <a:spLocks noChangeArrowheads="1"/>
          </p:cNvSpPr>
          <p:nvPr/>
        </p:nvSpPr>
        <p:spPr bwMode="auto">
          <a:xfrm>
            <a:off x="3455988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2877" name="Rectangle 13"/>
          <p:cNvSpPr>
            <a:spLocks noChangeArrowheads="1"/>
          </p:cNvSpPr>
          <p:nvPr/>
        </p:nvSpPr>
        <p:spPr bwMode="auto">
          <a:xfrm>
            <a:off x="3176588" y="2916238"/>
            <a:ext cx="19843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2878" name="Rectangle 14"/>
          <p:cNvSpPr>
            <a:spLocks noChangeArrowheads="1"/>
          </p:cNvSpPr>
          <p:nvPr/>
        </p:nvSpPr>
        <p:spPr bwMode="auto">
          <a:xfrm>
            <a:off x="3678238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2879" name="Rectangle 15"/>
          <p:cNvSpPr>
            <a:spLocks noChangeArrowheads="1"/>
          </p:cNvSpPr>
          <p:nvPr/>
        </p:nvSpPr>
        <p:spPr bwMode="auto">
          <a:xfrm>
            <a:off x="4000500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2880" name="Rectangle 16"/>
          <p:cNvSpPr>
            <a:spLocks noChangeArrowheads="1"/>
          </p:cNvSpPr>
          <p:nvPr/>
        </p:nvSpPr>
        <p:spPr bwMode="auto">
          <a:xfrm>
            <a:off x="4437063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2881" name="Rectangle 17"/>
          <p:cNvSpPr>
            <a:spLocks noChangeArrowheads="1"/>
          </p:cNvSpPr>
          <p:nvPr/>
        </p:nvSpPr>
        <p:spPr bwMode="auto">
          <a:xfrm>
            <a:off x="4667250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2882" name="Rectangle 18"/>
          <p:cNvSpPr>
            <a:spLocks noChangeArrowheads="1"/>
          </p:cNvSpPr>
          <p:nvPr/>
        </p:nvSpPr>
        <p:spPr bwMode="auto">
          <a:xfrm>
            <a:off x="4981575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2883" name="Rectangle 19"/>
          <p:cNvSpPr>
            <a:spLocks noChangeArrowheads="1"/>
          </p:cNvSpPr>
          <p:nvPr/>
        </p:nvSpPr>
        <p:spPr bwMode="auto">
          <a:xfrm>
            <a:off x="5211763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2884" name="Rectangle 20"/>
          <p:cNvSpPr>
            <a:spLocks noChangeArrowheads="1"/>
          </p:cNvSpPr>
          <p:nvPr/>
        </p:nvSpPr>
        <p:spPr bwMode="auto">
          <a:xfrm>
            <a:off x="5467350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2885" name="Rectangle 21"/>
          <p:cNvSpPr>
            <a:spLocks noChangeArrowheads="1"/>
          </p:cNvSpPr>
          <p:nvPr/>
        </p:nvSpPr>
        <p:spPr bwMode="auto">
          <a:xfrm>
            <a:off x="5738813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2886" name="Rectangle 22"/>
          <p:cNvSpPr>
            <a:spLocks noChangeArrowheads="1"/>
          </p:cNvSpPr>
          <p:nvPr/>
        </p:nvSpPr>
        <p:spPr bwMode="auto">
          <a:xfrm>
            <a:off x="4194175" y="2916238"/>
            <a:ext cx="2413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2929" name="Rectangle 65"/>
          <p:cNvSpPr>
            <a:spLocks noChangeArrowheads="1"/>
          </p:cNvSpPr>
          <p:nvPr/>
        </p:nvSpPr>
        <p:spPr bwMode="auto">
          <a:xfrm>
            <a:off x="3378200" y="2935288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92930" name="Picture 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362200"/>
            <a:ext cx="36576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64DB575-25AA-44D2-B9C5-BA298C02F947}" type="slidenum">
              <a:rPr lang="en-US"/>
              <a:pPr/>
              <a:t>11</a:t>
            </a:fld>
            <a:endParaRPr lang="en-US"/>
          </a:p>
        </p:txBody>
      </p:sp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</a:t>
            </a:r>
            <a:r>
              <a:rPr lang="en-US" baseline="-25000"/>
              <a:t>3</a:t>
            </a:r>
            <a:r>
              <a:rPr lang="en-US"/>
              <a:t> - Severity</a:t>
            </a:r>
            <a:endParaRPr lang="en-US" baseline="30000">
              <a:sym typeface="Monotype Sorts" pitchFamily="2" charset="2"/>
            </a:endParaRPr>
          </a:p>
        </p:txBody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4800600"/>
            <a:ext cx="6400800" cy="990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/>
              <a:t>Identifies the severity of the </a:t>
            </a:r>
            <a:r>
              <a:rPr lang="en-US" dirty="0" smtClean="0"/>
              <a:t>injury.</a:t>
            </a:r>
            <a:endParaRPr lang="en-US" dirty="0"/>
          </a:p>
        </p:txBody>
      </p:sp>
      <p:sp>
        <p:nvSpPr>
          <p:cNvPr id="293899" name="Rectangle 11"/>
          <p:cNvSpPr>
            <a:spLocks noChangeArrowheads="1"/>
          </p:cNvSpPr>
          <p:nvPr/>
        </p:nvSpPr>
        <p:spPr bwMode="auto">
          <a:xfrm>
            <a:off x="475297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3900" name="Rectangle 12"/>
          <p:cNvSpPr>
            <a:spLocks noChangeArrowheads="1"/>
          </p:cNvSpPr>
          <p:nvPr/>
        </p:nvSpPr>
        <p:spPr bwMode="auto">
          <a:xfrm>
            <a:off x="4953000" y="2743200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3901" name="Rectangle 13"/>
          <p:cNvSpPr>
            <a:spLocks noChangeArrowheads="1"/>
          </p:cNvSpPr>
          <p:nvPr/>
        </p:nvSpPr>
        <p:spPr bwMode="auto">
          <a:xfrm>
            <a:off x="508952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93902" name="Group 14"/>
          <p:cNvGrpSpPr>
            <a:grpSpLocks/>
          </p:cNvGrpSpPr>
          <p:nvPr/>
        </p:nvGrpSpPr>
        <p:grpSpPr bwMode="auto">
          <a:xfrm>
            <a:off x="1533525" y="3975100"/>
            <a:ext cx="876300" cy="441325"/>
            <a:chOff x="966" y="2504"/>
            <a:chExt cx="552" cy="278"/>
          </a:xfrm>
        </p:grpSpPr>
        <p:sp>
          <p:nvSpPr>
            <p:cNvPr id="293903" name="Rectangle 15"/>
            <p:cNvSpPr>
              <a:spLocks noChangeArrowheads="1"/>
            </p:cNvSpPr>
            <p:nvPr/>
          </p:nvSpPr>
          <p:spPr bwMode="auto">
            <a:xfrm>
              <a:off x="1382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3904" name="Rectangle 16"/>
            <p:cNvSpPr>
              <a:spLocks noChangeArrowheads="1"/>
            </p:cNvSpPr>
            <p:nvPr/>
          </p:nvSpPr>
          <p:spPr bwMode="auto">
            <a:xfrm>
              <a:off x="1421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293905" name="Rectangle 17"/>
            <p:cNvSpPr>
              <a:spLocks noChangeArrowheads="1"/>
            </p:cNvSpPr>
            <p:nvPr/>
          </p:nvSpPr>
          <p:spPr bwMode="auto">
            <a:xfrm>
              <a:off x="966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3906" name="Rectangle 18"/>
            <p:cNvSpPr>
              <a:spLocks noChangeArrowheads="1"/>
            </p:cNvSpPr>
            <p:nvPr/>
          </p:nvSpPr>
          <p:spPr bwMode="auto">
            <a:xfrm>
              <a:off x="1005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293907" name="Rectangle 19"/>
            <p:cNvSpPr>
              <a:spLocks noChangeArrowheads="1"/>
            </p:cNvSpPr>
            <p:nvPr/>
          </p:nvSpPr>
          <p:spPr bwMode="auto">
            <a:xfrm>
              <a:off x="1168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3908" name="Rectangle 20"/>
            <p:cNvSpPr>
              <a:spLocks noChangeArrowheads="1"/>
            </p:cNvSpPr>
            <p:nvPr/>
          </p:nvSpPr>
          <p:spPr bwMode="auto">
            <a:xfrm>
              <a:off x="1207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sp>
        <p:nvSpPr>
          <p:cNvPr id="293909" name="Rectangle 21"/>
          <p:cNvSpPr>
            <a:spLocks noChangeArrowheads="1"/>
          </p:cNvSpPr>
          <p:nvPr/>
        </p:nvSpPr>
        <p:spPr bwMode="auto">
          <a:xfrm>
            <a:off x="1470025" y="4348163"/>
            <a:ext cx="29845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3975" name="Rectangle 87"/>
          <p:cNvSpPr>
            <a:spLocks noChangeArrowheads="1"/>
          </p:cNvSpPr>
          <p:nvPr/>
        </p:nvSpPr>
        <p:spPr bwMode="auto">
          <a:xfrm>
            <a:off x="3392488" y="2741613"/>
            <a:ext cx="2540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93976" name="Picture 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86000"/>
            <a:ext cx="37338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A696701-C3B3-4704-AC89-BAD10B9E903F}" type="slidenum">
              <a:rPr lang="en-US"/>
              <a:pPr/>
              <a:t>12</a:t>
            </a:fld>
            <a:endParaRPr lang="en-US"/>
          </a:p>
        </p:txBody>
      </p:sp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</a:t>
            </a:r>
            <a:r>
              <a:rPr lang="en-US" baseline="-25000"/>
              <a:t>4</a:t>
            </a:r>
            <a:r>
              <a:rPr lang="en-US"/>
              <a:t> - Taken To</a:t>
            </a:r>
            <a:endParaRPr lang="en-US" sz="3600" b="0"/>
          </a:p>
        </p:txBody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62400" y="2590800"/>
            <a:ext cx="4495800" cy="2362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3600" dirty="0" smtClean="0"/>
              <a:t>	</a:t>
            </a:r>
            <a:r>
              <a:rPr lang="en-US" dirty="0" smtClean="0"/>
              <a:t>Identifies </a:t>
            </a:r>
            <a:r>
              <a:rPr lang="en-US" dirty="0"/>
              <a:t>where the fire service casualty was taken after the injury </a:t>
            </a:r>
            <a:r>
              <a:rPr lang="en-US" dirty="0" smtClean="0"/>
              <a:t>occurred.</a:t>
            </a:r>
            <a:endParaRPr lang="en-US" dirty="0"/>
          </a:p>
        </p:txBody>
      </p:sp>
      <p:sp>
        <p:nvSpPr>
          <p:cNvPr id="294921" name="Rectangle 9"/>
          <p:cNvSpPr>
            <a:spLocks noChangeArrowheads="1"/>
          </p:cNvSpPr>
          <p:nvPr/>
        </p:nvSpPr>
        <p:spPr bwMode="auto">
          <a:xfrm>
            <a:off x="879475" y="3457575"/>
            <a:ext cx="2540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0769" name="Picture 10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667000"/>
            <a:ext cx="32004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68FFB732-8B89-43A3-9434-4C086F802810}" type="slidenum">
              <a:rPr lang="en-US"/>
              <a:pPr/>
              <a:t>13</a:t>
            </a:fld>
            <a:endParaRPr lang="en-US"/>
          </a:p>
        </p:txBody>
      </p:sp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5</a:t>
            </a:r>
            <a:r>
              <a:rPr lang="en-US" dirty="0"/>
              <a:t> - Activity at Time of Injury</a:t>
            </a:r>
          </a:p>
        </p:txBody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495800"/>
            <a:ext cx="7924800" cy="1143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</a:t>
            </a:r>
            <a:r>
              <a:rPr lang="en-US" dirty="0">
                <a:solidFill>
                  <a:srgbClr val="FFFF00"/>
                </a:solidFill>
              </a:rPr>
              <a:t>what the firefighter was doing at the time of </a:t>
            </a:r>
            <a:r>
              <a:rPr lang="en-US" dirty="0" smtClean="0">
                <a:solidFill>
                  <a:srgbClr val="FFFF00"/>
                </a:solidFill>
              </a:rPr>
              <a:t>injury.</a:t>
            </a:r>
            <a:endParaRPr lang="en-US" dirty="0"/>
          </a:p>
        </p:txBody>
      </p:sp>
      <p:sp>
        <p:nvSpPr>
          <p:cNvPr id="295945" name="Rectangle 9"/>
          <p:cNvSpPr>
            <a:spLocks noChangeArrowheads="1"/>
          </p:cNvSpPr>
          <p:nvPr/>
        </p:nvSpPr>
        <p:spPr bwMode="auto">
          <a:xfrm>
            <a:off x="1182688" y="292258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5946" name="Rectangle 10"/>
          <p:cNvSpPr>
            <a:spLocks noChangeArrowheads="1"/>
          </p:cNvSpPr>
          <p:nvPr/>
        </p:nvSpPr>
        <p:spPr bwMode="auto">
          <a:xfrm>
            <a:off x="1182688" y="360203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5947" name="Rectangle 11"/>
          <p:cNvSpPr>
            <a:spLocks noChangeArrowheads="1"/>
          </p:cNvSpPr>
          <p:nvPr/>
        </p:nvSpPr>
        <p:spPr bwMode="auto">
          <a:xfrm>
            <a:off x="841375" y="4371975"/>
            <a:ext cx="204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5964" name="Rectangle 28"/>
          <p:cNvSpPr>
            <a:spLocks noChangeArrowheads="1"/>
          </p:cNvSpPr>
          <p:nvPr/>
        </p:nvSpPr>
        <p:spPr bwMode="auto">
          <a:xfrm>
            <a:off x="3178175" y="2940050"/>
            <a:ext cx="2000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5965" name="Rectangle 29"/>
          <p:cNvSpPr>
            <a:spLocks noChangeArrowheads="1"/>
          </p:cNvSpPr>
          <p:nvPr/>
        </p:nvSpPr>
        <p:spPr bwMode="auto">
          <a:xfrm>
            <a:off x="3389313" y="2940050"/>
            <a:ext cx="2000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5966" name="Rectangle 30"/>
          <p:cNvSpPr>
            <a:spLocks noChangeArrowheads="1"/>
          </p:cNvSpPr>
          <p:nvPr/>
        </p:nvSpPr>
        <p:spPr bwMode="auto">
          <a:xfrm>
            <a:off x="3792538" y="2927350"/>
            <a:ext cx="19907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95967" name="Picture 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514600"/>
            <a:ext cx="3657600" cy="15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7-14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90DC210E-6D5D-4E1D-A9FB-21D27DA9B564}" type="slidenum">
              <a:rPr lang="en-US"/>
              <a:pPr/>
              <a:t>14</a:t>
            </a:fld>
            <a:endParaRPr lang="en-US"/>
          </a:p>
        </p:txBody>
      </p:sp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</a:t>
            </a:r>
            <a:r>
              <a:rPr lang="en-US" baseline="-25000" dirty="0"/>
              <a:t>1</a:t>
            </a:r>
            <a:r>
              <a:rPr lang="en-US" dirty="0"/>
              <a:t> - Primary Apparent Symptom</a:t>
            </a:r>
          </a:p>
        </p:txBody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4419600"/>
            <a:ext cx="7772400" cy="12192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Describes the casualty’s most serious apparent injury.</a:t>
            </a:r>
            <a:endParaRPr lang="en-US" dirty="0"/>
          </a:p>
        </p:txBody>
      </p:sp>
      <p:sp>
        <p:nvSpPr>
          <p:cNvPr id="296969" name="Rectangle 9"/>
          <p:cNvSpPr>
            <a:spLocks noChangeArrowheads="1"/>
          </p:cNvSpPr>
          <p:nvPr/>
        </p:nvSpPr>
        <p:spPr bwMode="auto">
          <a:xfrm>
            <a:off x="1182688" y="292258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6970" name="Rectangle 10"/>
          <p:cNvSpPr>
            <a:spLocks noChangeArrowheads="1"/>
          </p:cNvSpPr>
          <p:nvPr/>
        </p:nvSpPr>
        <p:spPr bwMode="auto">
          <a:xfrm>
            <a:off x="1182688" y="360203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6971" name="Rectangle 11"/>
          <p:cNvSpPr>
            <a:spLocks noChangeArrowheads="1"/>
          </p:cNvSpPr>
          <p:nvPr/>
        </p:nvSpPr>
        <p:spPr bwMode="auto">
          <a:xfrm>
            <a:off x="841375" y="4371975"/>
            <a:ext cx="204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6972" name="Rectangle 12"/>
          <p:cNvSpPr>
            <a:spLocks noChangeArrowheads="1"/>
          </p:cNvSpPr>
          <p:nvPr/>
        </p:nvSpPr>
        <p:spPr bwMode="auto">
          <a:xfrm>
            <a:off x="3178175" y="2940050"/>
            <a:ext cx="2000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6973" name="Rectangle 13"/>
          <p:cNvSpPr>
            <a:spLocks noChangeArrowheads="1"/>
          </p:cNvSpPr>
          <p:nvPr/>
        </p:nvSpPr>
        <p:spPr bwMode="auto">
          <a:xfrm>
            <a:off x="3389313" y="2940050"/>
            <a:ext cx="2000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6974" name="Rectangle 14"/>
          <p:cNvSpPr>
            <a:spLocks noChangeArrowheads="1"/>
          </p:cNvSpPr>
          <p:nvPr/>
        </p:nvSpPr>
        <p:spPr bwMode="auto">
          <a:xfrm>
            <a:off x="3792538" y="2927350"/>
            <a:ext cx="19907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6991" name="Rectangle 31"/>
          <p:cNvSpPr>
            <a:spLocks noChangeArrowheads="1"/>
          </p:cNvSpPr>
          <p:nvPr/>
        </p:nvSpPr>
        <p:spPr bwMode="auto">
          <a:xfrm>
            <a:off x="3230563" y="2852738"/>
            <a:ext cx="200025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6992" name="Rectangle 32"/>
          <p:cNvSpPr>
            <a:spLocks noChangeArrowheads="1"/>
          </p:cNvSpPr>
          <p:nvPr/>
        </p:nvSpPr>
        <p:spPr bwMode="auto">
          <a:xfrm>
            <a:off x="3429000" y="2859088"/>
            <a:ext cx="200025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6993" name="Rectangle 33"/>
          <p:cNvSpPr>
            <a:spLocks noChangeArrowheads="1"/>
          </p:cNvSpPr>
          <p:nvPr/>
        </p:nvSpPr>
        <p:spPr bwMode="auto">
          <a:xfrm>
            <a:off x="3762375" y="2852738"/>
            <a:ext cx="2360613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96994" name="Picture 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438400"/>
            <a:ext cx="4114800" cy="15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7-17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177F6AC3-4511-459F-8A20-D147CF583467}" type="slidenum">
              <a:rPr lang="en-US"/>
              <a:pPr/>
              <a:t>15</a:t>
            </a:fld>
            <a:endParaRPr lang="en-US"/>
          </a:p>
        </p:txBody>
      </p:sp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</a:t>
            </a:r>
            <a:r>
              <a:rPr lang="en-US" baseline="-25000" dirty="0"/>
              <a:t>2 </a:t>
            </a:r>
            <a:r>
              <a:rPr lang="en-US" dirty="0" smtClean="0"/>
              <a:t>– Primary Part of Body Injured</a:t>
            </a:r>
            <a:endParaRPr lang="en-US" dirty="0"/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4572000"/>
            <a:ext cx="7620000" cy="1371600"/>
          </a:xfrm>
        </p:spPr>
        <p:txBody>
          <a:bodyPr/>
          <a:lstStyle/>
          <a:p>
            <a:pPr>
              <a:buClr>
                <a:schemeClr val="tx1"/>
              </a:buClr>
              <a:buFont typeface="Wingdings" pitchFamily="2" charset="2"/>
              <a:buNone/>
            </a:pPr>
            <a:r>
              <a:rPr lang="en-US" dirty="0" smtClean="0"/>
              <a:t>	Identifies </a:t>
            </a:r>
            <a:r>
              <a:rPr lang="en-US" dirty="0"/>
              <a:t>the part of the body which sustained the most serious </a:t>
            </a:r>
            <a:r>
              <a:rPr lang="en-US" dirty="0" smtClean="0"/>
              <a:t>injury.</a:t>
            </a:r>
            <a:endParaRPr lang="en-US" dirty="0"/>
          </a:p>
        </p:txBody>
      </p:sp>
      <p:sp>
        <p:nvSpPr>
          <p:cNvPr id="297989" name="Rectangle 5"/>
          <p:cNvSpPr>
            <a:spLocks noChangeArrowheads="1"/>
          </p:cNvSpPr>
          <p:nvPr/>
        </p:nvSpPr>
        <p:spPr bwMode="auto">
          <a:xfrm>
            <a:off x="992188" y="325278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990" name="Rectangle 6"/>
          <p:cNvSpPr>
            <a:spLocks noChangeArrowheads="1"/>
          </p:cNvSpPr>
          <p:nvPr/>
        </p:nvSpPr>
        <p:spPr bwMode="auto">
          <a:xfrm>
            <a:off x="1150938" y="325913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991" name="Rectangle 7"/>
          <p:cNvSpPr>
            <a:spLocks noChangeArrowheads="1"/>
          </p:cNvSpPr>
          <p:nvPr/>
        </p:nvSpPr>
        <p:spPr bwMode="auto">
          <a:xfrm>
            <a:off x="1455738" y="3259138"/>
            <a:ext cx="9159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992" name="Rectangle 8"/>
          <p:cNvSpPr>
            <a:spLocks noChangeArrowheads="1"/>
          </p:cNvSpPr>
          <p:nvPr/>
        </p:nvSpPr>
        <p:spPr bwMode="auto">
          <a:xfrm>
            <a:off x="847725" y="3341688"/>
            <a:ext cx="277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993" name="Rectangle 9"/>
          <p:cNvSpPr>
            <a:spLocks noChangeArrowheads="1"/>
          </p:cNvSpPr>
          <p:nvPr/>
        </p:nvSpPr>
        <p:spPr bwMode="auto">
          <a:xfrm>
            <a:off x="1046163" y="3341688"/>
            <a:ext cx="277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994" name="Rectangle 10"/>
          <p:cNvSpPr>
            <a:spLocks noChangeArrowheads="1"/>
          </p:cNvSpPr>
          <p:nvPr/>
        </p:nvSpPr>
        <p:spPr bwMode="auto">
          <a:xfrm>
            <a:off x="1398588" y="3349625"/>
            <a:ext cx="14684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995" name="Rectangle 11"/>
          <p:cNvSpPr>
            <a:spLocks noChangeArrowheads="1"/>
          </p:cNvSpPr>
          <p:nvPr/>
        </p:nvSpPr>
        <p:spPr bwMode="auto">
          <a:xfrm>
            <a:off x="855663" y="3868738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996" name="Rectangle 12"/>
          <p:cNvSpPr>
            <a:spLocks noChangeArrowheads="1"/>
          </p:cNvSpPr>
          <p:nvPr/>
        </p:nvSpPr>
        <p:spPr bwMode="auto">
          <a:xfrm>
            <a:off x="1046163" y="3868738"/>
            <a:ext cx="277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997" name="Rectangle 13"/>
          <p:cNvSpPr>
            <a:spLocks noChangeArrowheads="1"/>
          </p:cNvSpPr>
          <p:nvPr/>
        </p:nvSpPr>
        <p:spPr bwMode="auto">
          <a:xfrm>
            <a:off x="1398588" y="3860800"/>
            <a:ext cx="21113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8014" name="Rectangle 30"/>
          <p:cNvSpPr>
            <a:spLocks noChangeArrowheads="1"/>
          </p:cNvSpPr>
          <p:nvPr/>
        </p:nvSpPr>
        <p:spPr bwMode="auto">
          <a:xfrm>
            <a:off x="3294063" y="2878138"/>
            <a:ext cx="29845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8015" name="Rectangle 31"/>
          <p:cNvSpPr>
            <a:spLocks noChangeArrowheads="1"/>
          </p:cNvSpPr>
          <p:nvPr/>
        </p:nvSpPr>
        <p:spPr bwMode="auto">
          <a:xfrm>
            <a:off x="3498850" y="2878138"/>
            <a:ext cx="29845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8016" name="Rectangle 32"/>
          <p:cNvSpPr>
            <a:spLocks noChangeArrowheads="1"/>
          </p:cNvSpPr>
          <p:nvPr/>
        </p:nvSpPr>
        <p:spPr bwMode="auto">
          <a:xfrm>
            <a:off x="3819525" y="2865438"/>
            <a:ext cx="2281238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98018" name="Picture 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667000"/>
            <a:ext cx="4038600" cy="15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7-18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7B4C6678-5972-44BE-8ED2-899AE774EB98}" type="slidenum">
              <a:rPr lang="en-US"/>
              <a:pPr/>
              <a:t>16</a:t>
            </a:fld>
            <a:endParaRPr lang="en-US"/>
          </a:p>
        </p:txBody>
      </p:sp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</a:t>
            </a:r>
            <a:r>
              <a:rPr lang="en-US" baseline="-25000"/>
              <a:t>1</a:t>
            </a:r>
            <a:r>
              <a:rPr lang="en-US"/>
              <a:t> - Cause of Injury</a:t>
            </a:r>
          </a:p>
        </p:txBody>
      </p:sp>
      <p:sp>
        <p:nvSpPr>
          <p:cNvPr id="299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648200"/>
            <a:ext cx="8001000" cy="1524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</a:t>
            </a:r>
            <a:r>
              <a:rPr lang="en-US" dirty="0">
                <a:solidFill>
                  <a:srgbClr val="FFFF00"/>
                </a:solidFill>
              </a:rPr>
              <a:t>the cause of the firefighter </a:t>
            </a:r>
            <a:r>
              <a:rPr lang="en-US" dirty="0" smtClean="0">
                <a:solidFill>
                  <a:srgbClr val="FFFF00"/>
                </a:solidFill>
              </a:rPr>
              <a:t>injury.</a:t>
            </a:r>
            <a:endParaRPr lang="en-US" dirty="0"/>
          </a:p>
        </p:txBody>
      </p:sp>
      <p:sp>
        <p:nvSpPr>
          <p:cNvPr id="299013" name="Rectangle 5"/>
          <p:cNvSpPr>
            <a:spLocks noChangeArrowheads="1"/>
          </p:cNvSpPr>
          <p:nvPr/>
        </p:nvSpPr>
        <p:spPr bwMode="auto">
          <a:xfrm>
            <a:off x="992188" y="325278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14" name="Rectangle 6"/>
          <p:cNvSpPr>
            <a:spLocks noChangeArrowheads="1"/>
          </p:cNvSpPr>
          <p:nvPr/>
        </p:nvSpPr>
        <p:spPr bwMode="auto">
          <a:xfrm>
            <a:off x="1150938" y="325913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15" name="Rectangle 7"/>
          <p:cNvSpPr>
            <a:spLocks noChangeArrowheads="1"/>
          </p:cNvSpPr>
          <p:nvPr/>
        </p:nvSpPr>
        <p:spPr bwMode="auto">
          <a:xfrm>
            <a:off x="1455738" y="3259138"/>
            <a:ext cx="9159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16" name="Rectangle 8"/>
          <p:cNvSpPr>
            <a:spLocks noChangeArrowheads="1"/>
          </p:cNvSpPr>
          <p:nvPr/>
        </p:nvSpPr>
        <p:spPr bwMode="auto">
          <a:xfrm>
            <a:off x="847725" y="3341688"/>
            <a:ext cx="277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17" name="Rectangle 9"/>
          <p:cNvSpPr>
            <a:spLocks noChangeArrowheads="1"/>
          </p:cNvSpPr>
          <p:nvPr/>
        </p:nvSpPr>
        <p:spPr bwMode="auto">
          <a:xfrm>
            <a:off x="1046163" y="3341688"/>
            <a:ext cx="277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18" name="Rectangle 10"/>
          <p:cNvSpPr>
            <a:spLocks noChangeArrowheads="1"/>
          </p:cNvSpPr>
          <p:nvPr/>
        </p:nvSpPr>
        <p:spPr bwMode="auto">
          <a:xfrm>
            <a:off x="1398588" y="3349625"/>
            <a:ext cx="14684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19" name="Rectangle 11"/>
          <p:cNvSpPr>
            <a:spLocks noChangeArrowheads="1"/>
          </p:cNvSpPr>
          <p:nvPr/>
        </p:nvSpPr>
        <p:spPr bwMode="auto">
          <a:xfrm>
            <a:off x="855663" y="3868738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20" name="Rectangle 12"/>
          <p:cNvSpPr>
            <a:spLocks noChangeArrowheads="1"/>
          </p:cNvSpPr>
          <p:nvPr/>
        </p:nvSpPr>
        <p:spPr bwMode="auto">
          <a:xfrm>
            <a:off x="1046163" y="3868738"/>
            <a:ext cx="277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21" name="Rectangle 13"/>
          <p:cNvSpPr>
            <a:spLocks noChangeArrowheads="1"/>
          </p:cNvSpPr>
          <p:nvPr/>
        </p:nvSpPr>
        <p:spPr bwMode="auto">
          <a:xfrm>
            <a:off x="1398588" y="3860800"/>
            <a:ext cx="21113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22" name="Rectangle 14"/>
          <p:cNvSpPr>
            <a:spLocks noChangeArrowheads="1"/>
          </p:cNvSpPr>
          <p:nvPr/>
        </p:nvSpPr>
        <p:spPr bwMode="auto">
          <a:xfrm>
            <a:off x="3294063" y="2878138"/>
            <a:ext cx="29845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23" name="Rectangle 15"/>
          <p:cNvSpPr>
            <a:spLocks noChangeArrowheads="1"/>
          </p:cNvSpPr>
          <p:nvPr/>
        </p:nvSpPr>
        <p:spPr bwMode="auto">
          <a:xfrm>
            <a:off x="3498850" y="2878138"/>
            <a:ext cx="29845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24" name="Rectangle 16"/>
          <p:cNvSpPr>
            <a:spLocks noChangeArrowheads="1"/>
          </p:cNvSpPr>
          <p:nvPr/>
        </p:nvSpPr>
        <p:spPr bwMode="auto">
          <a:xfrm>
            <a:off x="3819525" y="2865438"/>
            <a:ext cx="2281238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41" name="Rectangle 33"/>
          <p:cNvSpPr>
            <a:spLocks noChangeArrowheads="1"/>
          </p:cNvSpPr>
          <p:nvPr/>
        </p:nvSpPr>
        <p:spPr bwMode="auto">
          <a:xfrm>
            <a:off x="3444875" y="2852738"/>
            <a:ext cx="3206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9042" name="Rectangle 34"/>
          <p:cNvSpPr>
            <a:spLocks noChangeArrowheads="1"/>
          </p:cNvSpPr>
          <p:nvPr/>
        </p:nvSpPr>
        <p:spPr bwMode="auto">
          <a:xfrm>
            <a:off x="3890963" y="2852738"/>
            <a:ext cx="186213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1792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438400"/>
            <a:ext cx="3352800" cy="137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7-20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907FEFC-2424-4257-92B9-09FC0E19700B}" type="slidenum">
              <a:rPr lang="en-US"/>
              <a:pPr/>
              <a:t>17</a:t>
            </a:fld>
            <a:endParaRPr lang="en-US"/>
          </a:p>
        </p:txBody>
      </p:sp>
      <p:sp>
        <p:nvSpPr>
          <p:cNvPr id="300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</a:t>
            </a:r>
            <a:r>
              <a:rPr lang="en-US" baseline="-25000"/>
              <a:t>2</a:t>
            </a:r>
            <a:r>
              <a:rPr lang="en-US"/>
              <a:t> - Contributing Factors</a:t>
            </a:r>
          </a:p>
        </p:txBody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4495800"/>
            <a:ext cx="7696200" cy="1295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	Identifies </a:t>
            </a:r>
            <a:r>
              <a:rPr lang="en-US" dirty="0"/>
              <a:t>the most significant factor contributing to the </a:t>
            </a:r>
            <a:r>
              <a:rPr lang="en-US" dirty="0" smtClean="0"/>
              <a:t>injury.</a:t>
            </a:r>
            <a:endParaRPr lang="en-US" dirty="0"/>
          </a:p>
        </p:txBody>
      </p:sp>
      <p:sp>
        <p:nvSpPr>
          <p:cNvPr id="300037" name="Rectangle 5"/>
          <p:cNvSpPr>
            <a:spLocks noChangeArrowheads="1"/>
          </p:cNvSpPr>
          <p:nvPr/>
        </p:nvSpPr>
        <p:spPr bwMode="auto">
          <a:xfrm>
            <a:off x="992188" y="325278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38" name="Rectangle 6"/>
          <p:cNvSpPr>
            <a:spLocks noChangeArrowheads="1"/>
          </p:cNvSpPr>
          <p:nvPr/>
        </p:nvSpPr>
        <p:spPr bwMode="auto">
          <a:xfrm>
            <a:off x="1150938" y="325913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39" name="Rectangle 7"/>
          <p:cNvSpPr>
            <a:spLocks noChangeArrowheads="1"/>
          </p:cNvSpPr>
          <p:nvPr/>
        </p:nvSpPr>
        <p:spPr bwMode="auto">
          <a:xfrm>
            <a:off x="1455738" y="3259138"/>
            <a:ext cx="9159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40" name="Rectangle 8"/>
          <p:cNvSpPr>
            <a:spLocks noChangeArrowheads="1"/>
          </p:cNvSpPr>
          <p:nvPr/>
        </p:nvSpPr>
        <p:spPr bwMode="auto">
          <a:xfrm>
            <a:off x="847725" y="3341688"/>
            <a:ext cx="277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41" name="Rectangle 9"/>
          <p:cNvSpPr>
            <a:spLocks noChangeArrowheads="1"/>
          </p:cNvSpPr>
          <p:nvPr/>
        </p:nvSpPr>
        <p:spPr bwMode="auto">
          <a:xfrm>
            <a:off x="1046163" y="3341688"/>
            <a:ext cx="277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42" name="Rectangle 10"/>
          <p:cNvSpPr>
            <a:spLocks noChangeArrowheads="1"/>
          </p:cNvSpPr>
          <p:nvPr/>
        </p:nvSpPr>
        <p:spPr bwMode="auto">
          <a:xfrm>
            <a:off x="1398588" y="3349625"/>
            <a:ext cx="14684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43" name="Rectangle 11"/>
          <p:cNvSpPr>
            <a:spLocks noChangeArrowheads="1"/>
          </p:cNvSpPr>
          <p:nvPr/>
        </p:nvSpPr>
        <p:spPr bwMode="auto">
          <a:xfrm>
            <a:off x="855663" y="3868738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44" name="Rectangle 12"/>
          <p:cNvSpPr>
            <a:spLocks noChangeArrowheads="1"/>
          </p:cNvSpPr>
          <p:nvPr/>
        </p:nvSpPr>
        <p:spPr bwMode="auto">
          <a:xfrm>
            <a:off x="1046163" y="3868738"/>
            <a:ext cx="277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45" name="Rectangle 13"/>
          <p:cNvSpPr>
            <a:spLocks noChangeArrowheads="1"/>
          </p:cNvSpPr>
          <p:nvPr/>
        </p:nvSpPr>
        <p:spPr bwMode="auto">
          <a:xfrm>
            <a:off x="1398588" y="3860800"/>
            <a:ext cx="21113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46" name="Rectangle 14"/>
          <p:cNvSpPr>
            <a:spLocks noChangeArrowheads="1"/>
          </p:cNvSpPr>
          <p:nvPr/>
        </p:nvSpPr>
        <p:spPr bwMode="auto">
          <a:xfrm>
            <a:off x="3294063" y="2878138"/>
            <a:ext cx="29845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47" name="Rectangle 15"/>
          <p:cNvSpPr>
            <a:spLocks noChangeArrowheads="1"/>
          </p:cNvSpPr>
          <p:nvPr/>
        </p:nvSpPr>
        <p:spPr bwMode="auto">
          <a:xfrm>
            <a:off x="3498850" y="2878138"/>
            <a:ext cx="29845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48" name="Rectangle 16"/>
          <p:cNvSpPr>
            <a:spLocks noChangeArrowheads="1"/>
          </p:cNvSpPr>
          <p:nvPr/>
        </p:nvSpPr>
        <p:spPr bwMode="auto">
          <a:xfrm>
            <a:off x="3819525" y="2865438"/>
            <a:ext cx="2281238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49" name="Rectangle 17"/>
          <p:cNvSpPr>
            <a:spLocks noChangeArrowheads="1"/>
          </p:cNvSpPr>
          <p:nvPr/>
        </p:nvSpPr>
        <p:spPr bwMode="auto">
          <a:xfrm>
            <a:off x="3444875" y="2852738"/>
            <a:ext cx="3206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50" name="Rectangle 18"/>
          <p:cNvSpPr>
            <a:spLocks noChangeArrowheads="1"/>
          </p:cNvSpPr>
          <p:nvPr/>
        </p:nvSpPr>
        <p:spPr bwMode="auto">
          <a:xfrm>
            <a:off x="3890963" y="2852738"/>
            <a:ext cx="186213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0072" name="Rectangle 40"/>
          <p:cNvSpPr>
            <a:spLocks noChangeArrowheads="1"/>
          </p:cNvSpPr>
          <p:nvPr/>
        </p:nvSpPr>
        <p:spPr bwMode="auto">
          <a:xfrm>
            <a:off x="3960813" y="2903538"/>
            <a:ext cx="148748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2816" name="Picture 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362200"/>
            <a:ext cx="35814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7-21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8B44F9F-9B45-46C5-ADAC-BE286DC5424A}" type="slidenum">
              <a:rPr lang="en-US"/>
              <a:pPr/>
              <a:t>18</a:t>
            </a:fld>
            <a:endParaRPr lang="en-US"/>
          </a:p>
        </p:txBody>
      </p:sp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</a:t>
            </a:r>
            <a:r>
              <a:rPr lang="en-US" baseline="-25000"/>
              <a:t>3</a:t>
            </a:r>
            <a:r>
              <a:rPr lang="en-US"/>
              <a:t> - Object Involved in Injury</a:t>
            </a:r>
          </a:p>
        </p:txBody>
      </p:sp>
      <p:sp>
        <p:nvSpPr>
          <p:cNvPr id="301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86200" y="2743200"/>
            <a:ext cx="4495800" cy="1676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	Is </a:t>
            </a:r>
            <a:r>
              <a:rPr lang="en-US" dirty="0"/>
              <a:t>used to clarify what object contributed to the </a:t>
            </a:r>
            <a:r>
              <a:rPr lang="en-US" dirty="0" smtClean="0"/>
              <a:t>injury.</a:t>
            </a:r>
            <a:endParaRPr lang="en-US" dirty="0"/>
          </a:p>
        </p:txBody>
      </p:sp>
      <p:sp>
        <p:nvSpPr>
          <p:cNvPr id="301077" name="Rectangle 21"/>
          <p:cNvSpPr>
            <a:spLocks noChangeArrowheads="1"/>
          </p:cNvSpPr>
          <p:nvPr/>
        </p:nvSpPr>
        <p:spPr bwMode="auto">
          <a:xfrm>
            <a:off x="1406525" y="34798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1103" name="Rectangle 47"/>
          <p:cNvSpPr>
            <a:spLocks noChangeArrowheads="1"/>
          </p:cNvSpPr>
          <p:nvPr/>
        </p:nvSpPr>
        <p:spPr bwMode="auto">
          <a:xfrm>
            <a:off x="1214438" y="4467225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1104" name="Rectangle 48"/>
          <p:cNvSpPr>
            <a:spLocks noChangeArrowheads="1"/>
          </p:cNvSpPr>
          <p:nvPr/>
        </p:nvSpPr>
        <p:spPr bwMode="auto">
          <a:xfrm>
            <a:off x="1431925" y="4467225"/>
            <a:ext cx="19843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1105" name="Rectangle 49"/>
          <p:cNvSpPr>
            <a:spLocks noChangeArrowheads="1"/>
          </p:cNvSpPr>
          <p:nvPr/>
        </p:nvSpPr>
        <p:spPr bwMode="auto">
          <a:xfrm>
            <a:off x="1795463" y="4467225"/>
            <a:ext cx="94138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3840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438400"/>
            <a:ext cx="2743200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7-22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A3B3332-3A44-4C7E-9C9F-1DC8ED67EFB4}" type="slidenum">
              <a:rPr lang="en-US"/>
              <a:pPr/>
              <a:t>19</a:t>
            </a:fld>
            <a:endParaRPr lang="en-US"/>
          </a:p>
        </p:txBody>
      </p:sp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</a:t>
            </a:r>
            <a:r>
              <a:rPr lang="en-US" baseline="-25000"/>
              <a:t>1</a:t>
            </a:r>
            <a:r>
              <a:rPr lang="en-US"/>
              <a:t> - Where Injury Occurred</a:t>
            </a:r>
          </a:p>
        </p:txBody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2590800"/>
            <a:ext cx="3962400" cy="2362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	Describes </a:t>
            </a:r>
            <a:r>
              <a:rPr lang="en-US" dirty="0"/>
              <a:t>the location of the fire service casualty at the time of </a:t>
            </a:r>
            <a:r>
              <a:rPr lang="en-US" dirty="0" smtClean="0"/>
              <a:t>injury.</a:t>
            </a:r>
            <a:endParaRPr lang="en-US" dirty="0"/>
          </a:p>
        </p:txBody>
      </p:sp>
      <p:sp>
        <p:nvSpPr>
          <p:cNvPr id="302101" name="Rectangle 21"/>
          <p:cNvSpPr>
            <a:spLocks noChangeArrowheads="1"/>
          </p:cNvSpPr>
          <p:nvPr/>
        </p:nvSpPr>
        <p:spPr bwMode="auto">
          <a:xfrm>
            <a:off x="1406525" y="34798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2102" name="Rectangle 22"/>
          <p:cNvSpPr>
            <a:spLocks noChangeArrowheads="1"/>
          </p:cNvSpPr>
          <p:nvPr/>
        </p:nvSpPr>
        <p:spPr bwMode="auto">
          <a:xfrm>
            <a:off x="1214438" y="4467225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2103" name="Rectangle 23"/>
          <p:cNvSpPr>
            <a:spLocks noChangeArrowheads="1"/>
          </p:cNvSpPr>
          <p:nvPr/>
        </p:nvSpPr>
        <p:spPr bwMode="auto">
          <a:xfrm>
            <a:off x="1431925" y="4467225"/>
            <a:ext cx="19843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2104" name="Rectangle 24"/>
          <p:cNvSpPr>
            <a:spLocks noChangeArrowheads="1"/>
          </p:cNvSpPr>
          <p:nvPr/>
        </p:nvSpPr>
        <p:spPr bwMode="auto">
          <a:xfrm>
            <a:off x="1795463" y="4467225"/>
            <a:ext cx="94138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2195" name="Rectangle 115"/>
          <p:cNvSpPr>
            <a:spLocks noChangeArrowheads="1"/>
          </p:cNvSpPr>
          <p:nvPr/>
        </p:nvSpPr>
        <p:spPr bwMode="auto">
          <a:xfrm>
            <a:off x="1260475" y="4254500"/>
            <a:ext cx="2746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4864" name="Picture 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209800"/>
            <a:ext cx="30480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653B85E4-CE4E-447C-B0C8-487FC63D1888}" type="slidenum">
              <a:rPr lang="en-US"/>
              <a:pPr/>
              <a:t>2</a:t>
            </a:fld>
            <a:endParaRPr lang="en-US"/>
          </a:p>
        </p:txBody>
      </p:sp>
      <p:sp>
        <p:nvSpPr>
          <p:cNvPr id="281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 </a:t>
            </a:r>
            <a:r>
              <a:rPr lang="en-US" dirty="0">
                <a:latin typeface="Arial" pitchFamily="34" charset="0"/>
                <a:cs typeface="Arial" pitchFamily="34" charset="0"/>
              </a:rPr>
              <a:t>Service</a:t>
            </a:r>
            <a:r>
              <a:rPr lang="en-US" dirty="0"/>
              <a:t> Casualty Module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2057401"/>
            <a:ext cx="8534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 smtClean="0">
                <a:solidFill>
                  <a:srgbClr val="FFFF00"/>
                </a:solidFill>
              </a:rPr>
              <a:t>The Fire Service Casualty Module is used to report all </a:t>
            </a:r>
            <a:r>
              <a:rPr lang="en-US" b="1" dirty="0" smtClean="0">
                <a:solidFill>
                  <a:srgbClr val="FFFF00"/>
                </a:solidFill>
              </a:rPr>
              <a:t>injuries or deaths involving your fire </a:t>
            </a:r>
            <a:r>
              <a:rPr lang="en-US" b="1" dirty="0" smtClean="0">
                <a:solidFill>
                  <a:srgbClr val="FFFF00"/>
                </a:solidFill>
              </a:rPr>
              <a:t>service personnel.  </a:t>
            </a:r>
            <a:endParaRPr lang="en-US" b="1" dirty="0" smtClean="0">
              <a:solidFill>
                <a:srgbClr val="FFFF00"/>
              </a:solidFill>
            </a:endParaRPr>
          </a:p>
          <a:p>
            <a:pPr algn="l"/>
            <a:endParaRPr lang="en-US" b="1" dirty="0" smtClean="0">
              <a:solidFill>
                <a:srgbClr val="FFFF00"/>
              </a:solidFill>
            </a:endParaRPr>
          </a:p>
          <a:p>
            <a:pPr algn="l"/>
            <a:r>
              <a:rPr lang="en-US" b="1" dirty="0" smtClean="0">
                <a:solidFill>
                  <a:srgbClr val="FFFF00"/>
                </a:solidFill>
              </a:rPr>
              <a:t>This </a:t>
            </a:r>
            <a:r>
              <a:rPr lang="en-US" b="1" dirty="0" smtClean="0">
                <a:solidFill>
                  <a:srgbClr val="FFFF00"/>
                </a:solidFill>
              </a:rPr>
              <a:t>includes casualties that occur in conjunction </a:t>
            </a:r>
            <a:r>
              <a:rPr lang="en-US" b="1" dirty="0" smtClean="0">
                <a:solidFill>
                  <a:srgbClr val="FFFF00"/>
                </a:solidFill>
              </a:rPr>
              <a:t>with </a:t>
            </a:r>
            <a:r>
              <a:rPr lang="en-US" b="1" dirty="0" smtClean="0">
                <a:solidFill>
                  <a:srgbClr val="FFFF00"/>
                </a:solidFill>
              </a:rPr>
              <a:t>incident responses </a:t>
            </a:r>
            <a:r>
              <a:rPr lang="en-US" b="1" dirty="0" smtClean="0">
                <a:solidFill>
                  <a:srgbClr val="FFFF00"/>
                </a:solidFill>
              </a:rPr>
              <a:t>as well as with events </a:t>
            </a:r>
            <a:r>
              <a:rPr lang="en-US" b="1" dirty="0" smtClean="0">
                <a:solidFill>
                  <a:srgbClr val="FFFF00"/>
                </a:solidFill>
              </a:rPr>
              <a:t>such as station duties or training.</a:t>
            </a:r>
          </a:p>
          <a:p>
            <a:pPr algn="l"/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" y="5638800"/>
            <a:ext cx="822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b="1" dirty="0" smtClean="0">
                <a:solidFill>
                  <a:srgbClr val="FFFF00"/>
                </a:solidFill>
              </a:rPr>
              <a:t>When you see a star         the field is required.</a:t>
            </a:r>
          </a:p>
        </p:txBody>
      </p:sp>
      <p:sp>
        <p:nvSpPr>
          <p:cNvPr id="11" name="5-Point Star 10"/>
          <p:cNvSpPr/>
          <p:nvPr/>
        </p:nvSpPr>
        <p:spPr bwMode="auto">
          <a:xfrm>
            <a:off x="4114800" y="5638800"/>
            <a:ext cx="457200" cy="457200"/>
          </a:xfrm>
          <a:prstGeom prst="star5">
            <a:avLst/>
          </a:prstGeom>
          <a:solidFill>
            <a:schemeClr val="tx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8BD7A68-36B8-4FB4-AFD1-35CAD4EE96A3}" type="slidenum">
              <a:rPr lang="en-US"/>
              <a:pPr/>
              <a:t>20</a:t>
            </a:fld>
            <a:endParaRPr lang="en-US"/>
          </a:p>
        </p:txBody>
      </p:sp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</a:t>
            </a:r>
            <a:r>
              <a:rPr lang="en-US" baseline="-25000"/>
              <a:t>2</a:t>
            </a:r>
            <a:r>
              <a:rPr lang="en-US"/>
              <a:t> - Story Where Injury Occurred</a:t>
            </a:r>
          </a:p>
        </p:txBody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4572000"/>
            <a:ext cx="7696200" cy="1524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</a:t>
            </a:r>
            <a:r>
              <a:rPr lang="en-US" dirty="0">
                <a:solidFill>
                  <a:srgbClr val="FFFF00"/>
                </a:solidFill>
              </a:rPr>
              <a:t>the story above or below grade where the injury occurred</a:t>
            </a:r>
            <a:r>
              <a:rPr lang="en-US" dirty="0"/>
              <a:t> </a:t>
            </a:r>
            <a:r>
              <a:rPr lang="en-US" dirty="0" smtClean="0"/>
              <a:t>if the injury occurred inside or on a structure.</a:t>
            </a:r>
            <a:endParaRPr lang="en-US" dirty="0"/>
          </a:p>
        </p:txBody>
      </p:sp>
      <p:sp>
        <p:nvSpPr>
          <p:cNvPr id="303125" name="Rectangle 21"/>
          <p:cNvSpPr>
            <a:spLocks noChangeArrowheads="1"/>
          </p:cNvSpPr>
          <p:nvPr/>
        </p:nvSpPr>
        <p:spPr bwMode="auto">
          <a:xfrm>
            <a:off x="1406525" y="31750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3126" name="Rectangle 22"/>
          <p:cNvSpPr>
            <a:spLocks noChangeArrowheads="1"/>
          </p:cNvSpPr>
          <p:nvPr/>
        </p:nvSpPr>
        <p:spPr bwMode="auto">
          <a:xfrm>
            <a:off x="1103313" y="3327400"/>
            <a:ext cx="2984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3127" name="Rectangle 23"/>
          <p:cNvSpPr>
            <a:spLocks noChangeArrowheads="1"/>
          </p:cNvSpPr>
          <p:nvPr/>
        </p:nvSpPr>
        <p:spPr bwMode="auto">
          <a:xfrm>
            <a:off x="3370263" y="2684463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3151" name="Rectangle 47"/>
          <p:cNvSpPr>
            <a:spLocks noChangeArrowheads="1"/>
          </p:cNvSpPr>
          <p:nvPr/>
        </p:nvSpPr>
        <p:spPr bwMode="auto">
          <a:xfrm>
            <a:off x="3736975" y="2876550"/>
            <a:ext cx="2000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5888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133600"/>
            <a:ext cx="3581400" cy="213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93456D05-2D9B-4692-B35C-88317C79FB59}" type="slidenum">
              <a:rPr lang="en-US"/>
              <a:pPr/>
              <a:t>21</a:t>
            </a:fld>
            <a:endParaRPr lang="en-US"/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</a:t>
            </a:r>
            <a:r>
              <a:rPr lang="en-US" baseline="-25000"/>
              <a:t>3</a:t>
            </a:r>
            <a:r>
              <a:rPr lang="en-US"/>
              <a:t> - Specific Location</a:t>
            </a:r>
          </a:p>
        </p:txBody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4800" y="2133600"/>
            <a:ext cx="4648200" cy="2133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Provides </a:t>
            </a:r>
            <a:r>
              <a:rPr lang="en-US" dirty="0"/>
              <a:t>additional details on the specific location of the casualty at the time of </a:t>
            </a:r>
            <a:r>
              <a:rPr lang="en-US" dirty="0" smtClean="0"/>
              <a:t>injury.</a:t>
            </a:r>
            <a:endParaRPr lang="en-US" dirty="0"/>
          </a:p>
        </p:txBody>
      </p:sp>
      <p:sp>
        <p:nvSpPr>
          <p:cNvPr id="304149" name="Rectangle 21"/>
          <p:cNvSpPr>
            <a:spLocks noChangeArrowheads="1"/>
          </p:cNvSpPr>
          <p:nvPr/>
        </p:nvSpPr>
        <p:spPr bwMode="auto">
          <a:xfrm>
            <a:off x="1406525" y="34798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150" name="Rectangle 22"/>
          <p:cNvSpPr>
            <a:spLocks noChangeArrowheads="1"/>
          </p:cNvSpPr>
          <p:nvPr/>
        </p:nvSpPr>
        <p:spPr bwMode="auto">
          <a:xfrm>
            <a:off x="1214438" y="4467225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151" name="Rectangle 23"/>
          <p:cNvSpPr>
            <a:spLocks noChangeArrowheads="1"/>
          </p:cNvSpPr>
          <p:nvPr/>
        </p:nvSpPr>
        <p:spPr bwMode="auto">
          <a:xfrm>
            <a:off x="1431925" y="4467225"/>
            <a:ext cx="19843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152" name="Rectangle 24"/>
          <p:cNvSpPr>
            <a:spLocks noChangeArrowheads="1"/>
          </p:cNvSpPr>
          <p:nvPr/>
        </p:nvSpPr>
        <p:spPr bwMode="auto">
          <a:xfrm>
            <a:off x="1795463" y="4467225"/>
            <a:ext cx="94138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153" name="Rectangle 25"/>
          <p:cNvSpPr>
            <a:spLocks noChangeArrowheads="1"/>
          </p:cNvSpPr>
          <p:nvPr/>
        </p:nvSpPr>
        <p:spPr bwMode="auto">
          <a:xfrm>
            <a:off x="1260475" y="4254500"/>
            <a:ext cx="2746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4347" name="Rectangle 219"/>
          <p:cNvSpPr>
            <a:spLocks noChangeArrowheads="1"/>
          </p:cNvSpPr>
          <p:nvPr/>
        </p:nvSpPr>
        <p:spPr bwMode="auto">
          <a:xfrm>
            <a:off x="976313" y="5081588"/>
            <a:ext cx="2746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6912" name="Picture 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981200"/>
            <a:ext cx="3429000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2" name="TextBox 221"/>
          <p:cNvSpPr txBox="1"/>
          <p:nvPr/>
        </p:nvSpPr>
        <p:spPr>
          <a:xfrm>
            <a:off x="4572000" y="4114800"/>
            <a:ext cx="40386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If the </a:t>
            </a:r>
            <a:r>
              <a:rPr lang="en-US" sz="2600" b="1" dirty="0" smtClean="0">
                <a:solidFill>
                  <a:srgbClr val="FFFF00"/>
                </a:solidFill>
              </a:rPr>
              <a:t>Specific Location </a:t>
            </a:r>
            <a:r>
              <a:rPr lang="en-US" sz="2600" b="1" dirty="0" smtClean="0"/>
              <a:t>code is greater than 60, then complete </a:t>
            </a:r>
            <a:r>
              <a:rPr lang="en-US" sz="2600" b="1" dirty="0" smtClean="0">
                <a:solidFill>
                  <a:srgbClr val="FFFF00"/>
                </a:solidFill>
              </a:rPr>
              <a:t>Block J</a:t>
            </a:r>
            <a:r>
              <a:rPr lang="en-US" sz="2600" b="1" baseline="-25000" dirty="0" smtClean="0">
                <a:solidFill>
                  <a:srgbClr val="FFFF00"/>
                </a:solidFill>
              </a:rPr>
              <a:t>4</a:t>
            </a:r>
            <a:r>
              <a:rPr lang="en-US" sz="2600" b="1" dirty="0" smtClean="0"/>
              <a:t>.</a:t>
            </a:r>
            <a:endParaRPr lang="en-US" sz="26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ED929E72-2740-483C-8A1C-3B5DE9F76D07}" type="slidenum">
              <a:rPr lang="en-US"/>
              <a:pPr/>
              <a:t>22</a:t>
            </a:fld>
            <a:endParaRPr lang="en-US"/>
          </a:p>
        </p:txBody>
      </p:sp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</a:t>
            </a:r>
            <a:r>
              <a:rPr lang="en-US" baseline="-25000"/>
              <a:t>4</a:t>
            </a:r>
            <a:r>
              <a:rPr lang="en-US"/>
              <a:t> - Vehicle Type</a:t>
            </a:r>
          </a:p>
        </p:txBody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24400"/>
            <a:ext cx="7772400" cy="1371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	Complete </a:t>
            </a:r>
            <a:r>
              <a:rPr lang="en-US" dirty="0"/>
              <a:t>only if the fire service casualty was in a vehicle at the time of </a:t>
            </a:r>
            <a:r>
              <a:rPr lang="en-US" dirty="0" smtClean="0"/>
              <a:t>injury.</a:t>
            </a:r>
            <a:endParaRPr lang="en-US" dirty="0"/>
          </a:p>
        </p:txBody>
      </p:sp>
      <p:sp>
        <p:nvSpPr>
          <p:cNvPr id="305156" name="Rectangle 4"/>
          <p:cNvSpPr>
            <a:spLocks noChangeArrowheads="1"/>
          </p:cNvSpPr>
          <p:nvPr/>
        </p:nvSpPr>
        <p:spPr bwMode="auto">
          <a:xfrm>
            <a:off x="1406525" y="31750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5157" name="Rectangle 5"/>
          <p:cNvSpPr>
            <a:spLocks noChangeArrowheads="1"/>
          </p:cNvSpPr>
          <p:nvPr/>
        </p:nvSpPr>
        <p:spPr bwMode="auto">
          <a:xfrm>
            <a:off x="1103313" y="3327400"/>
            <a:ext cx="2984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5158" name="Rectangle 6"/>
          <p:cNvSpPr>
            <a:spLocks noChangeArrowheads="1"/>
          </p:cNvSpPr>
          <p:nvPr/>
        </p:nvSpPr>
        <p:spPr bwMode="auto">
          <a:xfrm>
            <a:off x="3148013" y="2949575"/>
            <a:ext cx="276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5206" name="Rectangle 54"/>
          <p:cNvSpPr>
            <a:spLocks noChangeArrowheads="1"/>
          </p:cNvSpPr>
          <p:nvPr/>
        </p:nvSpPr>
        <p:spPr bwMode="auto">
          <a:xfrm>
            <a:off x="3363913" y="3236913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7936" name="Picture 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438400"/>
            <a:ext cx="3810000" cy="1752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1E08A7FB-2DF4-4E64-842C-0BD250854A30}" type="slidenum">
              <a:rPr lang="en-US"/>
              <a:pPr/>
              <a:t>23</a:t>
            </a:fld>
            <a:endParaRPr lang="en-US"/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</a:t>
            </a:r>
            <a:r>
              <a:rPr lang="en-US" baseline="-25000" dirty="0"/>
              <a:t>1</a:t>
            </a:r>
            <a:r>
              <a:rPr lang="en-US" dirty="0"/>
              <a:t> - Protective Equipment</a:t>
            </a:r>
          </a:p>
        </p:txBody>
      </p:sp>
      <p:sp>
        <p:nvSpPr>
          <p:cNvPr id="30618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9600" y="3886200"/>
            <a:ext cx="7848600" cy="2590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Captures details on the protective equipment that failed or was a factor in the injury of the firefighter.</a:t>
            </a:r>
          </a:p>
          <a:p>
            <a:pPr>
              <a:buNone/>
            </a:pPr>
            <a:endParaRPr lang="en-US" sz="800" dirty="0" smtClean="0"/>
          </a:p>
          <a:p>
            <a:pPr>
              <a:buNone/>
            </a:pPr>
            <a:r>
              <a:rPr lang="en-US" dirty="0" smtClean="0"/>
              <a:t>	</a:t>
            </a:r>
            <a:endParaRPr lang="en-US" sz="26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2600" dirty="0">
              <a:solidFill>
                <a:schemeClr val="tx1"/>
              </a:solidFill>
            </a:endParaRPr>
          </a:p>
          <a:p>
            <a:pPr>
              <a:buNone/>
            </a:pP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06181" name="Rectangle 5"/>
          <p:cNvSpPr>
            <a:spLocks noChangeArrowheads="1"/>
          </p:cNvSpPr>
          <p:nvPr/>
        </p:nvSpPr>
        <p:spPr bwMode="auto">
          <a:xfrm>
            <a:off x="3390900" y="2444750"/>
            <a:ext cx="2540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6182" name="Rectangle 6"/>
          <p:cNvSpPr>
            <a:spLocks noChangeArrowheads="1"/>
          </p:cNvSpPr>
          <p:nvPr/>
        </p:nvSpPr>
        <p:spPr bwMode="auto">
          <a:xfrm>
            <a:off x="3316288" y="3308350"/>
            <a:ext cx="276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4957763" y="2786063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8960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362200"/>
            <a:ext cx="7513701" cy="10685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1E08A7FB-2DF4-4E64-842C-0BD250854A30}" type="slidenum">
              <a:rPr lang="en-US"/>
              <a:pPr/>
              <a:t>24</a:t>
            </a:fld>
            <a:endParaRPr lang="en-US"/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</a:t>
            </a:r>
            <a:r>
              <a:rPr lang="en-US" baseline="-25000" dirty="0"/>
              <a:t>1</a:t>
            </a:r>
            <a:r>
              <a:rPr lang="en-US" dirty="0"/>
              <a:t> - Protective Equipment</a:t>
            </a:r>
          </a:p>
        </p:txBody>
      </p:sp>
      <p:sp>
        <p:nvSpPr>
          <p:cNvPr id="306181" name="Rectangle 5"/>
          <p:cNvSpPr>
            <a:spLocks noChangeArrowheads="1"/>
          </p:cNvSpPr>
          <p:nvPr/>
        </p:nvSpPr>
        <p:spPr bwMode="auto">
          <a:xfrm>
            <a:off x="3390900" y="2444750"/>
            <a:ext cx="2540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6182" name="Rectangle 6"/>
          <p:cNvSpPr>
            <a:spLocks noChangeArrowheads="1"/>
          </p:cNvSpPr>
          <p:nvPr/>
        </p:nvSpPr>
        <p:spPr bwMode="auto">
          <a:xfrm>
            <a:off x="3316288" y="3308350"/>
            <a:ext cx="276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4957763" y="2786063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33400" y="3581400"/>
            <a:ext cx="8229600" cy="27432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sz="2600" dirty="0" smtClean="0">
                <a:solidFill>
                  <a:schemeClr val="tx1"/>
                </a:solidFill>
              </a:rPr>
              <a:t>If the answer to </a:t>
            </a:r>
            <a:r>
              <a:rPr lang="en-US" sz="2600" dirty="0" smtClean="0"/>
              <a:t>K</a:t>
            </a:r>
            <a:r>
              <a:rPr lang="en-US" sz="2600" baseline="-25000" dirty="0" smtClean="0"/>
              <a:t>1</a:t>
            </a:r>
            <a:r>
              <a:rPr lang="en-US" sz="2600" dirty="0" smtClean="0">
                <a:solidFill>
                  <a:schemeClr val="tx1"/>
                </a:solidFill>
              </a:rPr>
              <a:t> is </a:t>
            </a:r>
            <a:r>
              <a:rPr lang="en-US" sz="2600" dirty="0" smtClean="0"/>
              <a:t>Yes</a:t>
            </a:r>
            <a:r>
              <a:rPr lang="en-US" sz="2600" dirty="0" smtClean="0">
                <a:solidFill>
                  <a:schemeClr val="tx1"/>
                </a:solidFill>
              </a:rPr>
              <a:t>, complete equipment sequence field, and the remainder of the Module.</a:t>
            </a:r>
          </a:p>
          <a:p>
            <a:pPr>
              <a:buNone/>
            </a:pPr>
            <a:endParaRPr lang="en-US" sz="800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2600" dirty="0" smtClean="0"/>
              <a:t>	</a:t>
            </a:r>
            <a:r>
              <a:rPr lang="en-US" sz="2600" dirty="0" smtClean="0">
                <a:solidFill>
                  <a:schemeClr val="tx1"/>
                </a:solidFill>
              </a:rPr>
              <a:t>If there are multiple pieces of equipment that failed and contributed to the injury, complete </a:t>
            </a:r>
            <a:r>
              <a:rPr lang="en-US" sz="2600" dirty="0" smtClean="0"/>
              <a:t>Section K</a:t>
            </a:r>
            <a:r>
              <a:rPr lang="en-US" sz="2600" dirty="0" smtClean="0">
                <a:solidFill>
                  <a:schemeClr val="tx1"/>
                </a:solidFill>
              </a:rPr>
              <a:t> for each piece of equipment.</a:t>
            </a:r>
            <a:endParaRPr lang="en-US" sz="2600" dirty="0">
              <a:solidFill>
                <a:schemeClr val="tx1"/>
              </a:solidFill>
            </a:endParaRPr>
          </a:p>
          <a:p>
            <a:pPr>
              <a:buNone/>
            </a:pPr>
            <a:endParaRPr lang="en-US" sz="2600" dirty="0" smtClean="0"/>
          </a:p>
          <a:p>
            <a:endParaRPr lang="en-US" dirty="0"/>
          </a:p>
        </p:txBody>
      </p:sp>
      <p:pic>
        <p:nvPicPr>
          <p:cNvPr id="1449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057400"/>
            <a:ext cx="5829300" cy="121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F1D3E0E7-6D86-466D-AEFF-574FFA1E70E5}" type="slidenum">
              <a:rPr lang="en-US"/>
              <a:pPr/>
              <a:t>25</a:t>
            </a:fld>
            <a:endParaRPr lang="en-US"/>
          </a:p>
        </p:txBody>
      </p:sp>
      <p:sp>
        <p:nvSpPr>
          <p:cNvPr id="307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</a:t>
            </a:r>
            <a:r>
              <a:rPr lang="en-US" baseline="-25000" dirty="0"/>
              <a:t>1</a:t>
            </a:r>
            <a:r>
              <a:rPr lang="en-US" dirty="0"/>
              <a:t> - Equipment Sequence</a:t>
            </a:r>
          </a:p>
        </p:txBody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00400" y="2667000"/>
            <a:ext cx="5486400" cy="1600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A </a:t>
            </a:r>
            <a:r>
              <a:rPr lang="en-US" dirty="0">
                <a:solidFill>
                  <a:srgbClr val="FFFF00"/>
                </a:solidFill>
              </a:rPr>
              <a:t>unique number assigned to each piece of equipment that failed and contributed to the </a:t>
            </a:r>
            <a:r>
              <a:rPr lang="en-US" dirty="0" smtClean="0">
                <a:solidFill>
                  <a:srgbClr val="FFFF00"/>
                </a:solidFill>
              </a:rPr>
              <a:t>injury.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07211" name="Rectangle 11"/>
          <p:cNvSpPr>
            <a:spLocks noChangeArrowheads="1"/>
          </p:cNvSpPr>
          <p:nvPr/>
        </p:nvSpPr>
        <p:spPr bwMode="auto">
          <a:xfrm>
            <a:off x="475297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212" name="Rectangle 12"/>
          <p:cNvSpPr>
            <a:spLocks noChangeArrowheads="1"/>
          </p:cNvSpPr>
          <p:nvPr/>
        </p:nvSpPr>
        <p:spPr bwMode="auto">
          <a:xfrm>
            <a:off x="4953000" y="2743200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213" name="Rectangle 13"/>
          <p:cNvSpPr>
            <a:spLocks noChangeArrowheads="1"/>
          </p:cNvSpPr>
          <p:nvPr/>
        </p:nvSpPr>
        <p:spPr bwMode="auto">
          <a:xfrm>
            <a:off x="508952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214" name="Rectangle 14"/>
          <p:cNvSpPr>
            <a:spLocks noChangeArrowheads="1"/>
          </p:cNvSpPr>
          <p:nvPr/>
        </p:nvSpPr>
        <p:spPr bwMode="auto">
          <a:xfrm>
            <a:off x="1458913" y="3771900"/>
            <a:ext cx="3206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215" name="Rectangle 15"/>
          <p:cNvSpPr>
            <a:spLocks noChangeArrowheads="1"/>
          </p:cNvSpPr>
          <p:nvPr/>
        </p:nvSpPr>
        <p:spPr bwMode="auto">
          <a:xfrm>
            <a:off x="2286000" y="3602038"/>
            <a:ext cx="300038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51008" name="Picture 2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667000"/>
            <a:ext cx="22860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762000" y="4800600"/>
            <a:ext cx="8001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/>
            <a:r>
              <a:rPr lang="en-US" sz="2600" b="1" dirty="0" smtClean="0"/>
              <a:t>First piece of faulty equipment should always start with 001. </a:t>
            </a:r>
          </a:p>
          <a:p>
            <a:pPr algn="l"/>
            <a:endParaRPr lang="en-US" sz="26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B86EA0E-30B5-44C8-AEC7-40C8C6AFA35A}" type="slidenum">
              <a:rPr lang="en-US"/>
              <a:pPr/>
              <a:t>26</a:t>
            </a:fld>
            <a:endParaRPr lang="en-US"/>
          </a:p>
        </p:txBody>
      </p:sp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</a:t>
            </a:r>
            <a:r>
              <a:rPr lang="en-US" baseline="-25000"/>
              <a:t>2</a:t>
            </a:r>
            <a:r>
              <a:rPr lang="en-US"/>
              <a:t> - Protective Equipment Item	</a:t>
            </a:r>
          </a:p>
        </p:txBody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29200" y="2209800"/>
            <a:ext cx="3124200" cy="2819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the piece </a:t>
            </a:r>
            <a:r>
              <a:rPr lang="en-US" dirty="0">
                <a:solidFill>
                  <a:srgbClr val="FFFF00"/>
                </a:solidFill>
              </a:rPr>
              <a:t>of equipment that contributed to the injury of the </a:t>
            </a:r>
            <a:r>
              <a:rPr lang="en-US" dirty="0" smtClean="0">
                <a:solidFill>
                  <a:srgbClr val="FFFF00"/>
                </a:solidFill>
              </a:rPr>
              <a:t>firefighter.</a:t>
            </a:r>
            <a:endParaRPr lang="en-US" dirty="0"/>
          </a:p>
        </p:txBody>
      </p:sp>
      <p:sp>
        <p:nvSpPr>
          <p:cNvPr id="308245" name="Rectangle 21"/>
          <p:cNvSpPr>
            <a:spLocks noChangeArrowheads="1"/>
          </p:cNvSpPr>
          <p:nvPr/>
        </p:nvSpPr>
        <p:spPr bwMode="auto">
          <a:xfrm>
            <a:off x="1406525" y="31750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246" name="Rectangle 22"/>
          <p:cNvSpPr>
            <a:spLocks noChangeArrowheads="1"/>
          </p:cNvSpPr>
          <p:nvPr/>
        </p:nvSpPr>
        <p:spPr bwMode="auto">
          <a:xfrm>
            <a:off x="1103313" y="3327400"/>
            <a:ext cx="2984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247" name="Rectangle 23"/>
          <p:cNvSpPr>
            <a:spLocks noChangeArrowheads="1"/>
          </p:cNvSpPr>
          <p:nvPr/>
        </p:nvSpPr>
        <p:spPr bwMode="auto">
          <a:xfrm>
            <a:off x="1250950" y="3819525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312" name="Rectangle 88"/>
          <p:cNvSpPr>
            <a:spLocks noChangeArrowheads="1"/>
          </p:cNvSpPr>
          <p:nvPr/>
        </p:nvSpPr>
        <p:spPr bwMode="auto">
          <a:xfrm>
            <a:off x="1684338" y="3876675"/>
            <a:ext cx="2746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52033" name="Picture 10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981200"/>
            <a:ext cx="4343400" cy="4019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2" name="TextBox 91"/>
          <p:cNvSpPr txBox="1"/>
          <p:nvPr/>
        </p:nvSpPr>
        <p:spPr>
          <a:xfrm>
            <a:off x="990600" y="60960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FFFF00"/>
                </a:solidFill>
              </a:rPr>
              <a:t>Partial List</a:t>
            </a:r>
            <a:endParaRPr lang="en-US" sz="2400" b="1" i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7-28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2ED16D5-19EF-4DB3-B34E-C2B7241C9665}" type="slidenum">
              <a:rPr lang="en-US"/>
              <a:pPr/>
              <a:t>27</a:t>
            </a:fld>
            <a:endParaRPr lang="en-US"/>
          </a:p>
        </p:txBody>
      </p:sp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077200" cy="1143000"/>
          </a:xfrm>
        </p:spPr>
        <p:txBody>
          <a:bodyPr/>
          <a:lstStyle/>
          <a:p>
            <a:r>
              <a:rPr lang="en-US" dirty="0"/>
              <a:t>K</a:t>
            </a:r>
            <a:r>
              <a:rPr lang="en-US" baseline="-25000" dirty="0"/>
              <a:t>3</a:t>
            </a:r>
            <a:r>
              <a:rPr lang="en-US" dirty="0"/>
              <a:t> - Protective Equipment Problem</a:t>
            </a:r>
          </a:p>
        </p:txBody>
      </p:sp>
      <p:sp>
        <p:nvSpPr>
          <p:cNvPr id="309268" name="Rectangle 20"/>
          <p:cNvSpPr>
            <a:spLocks noChangeArrowheads="1"/>
          </p:cNvSpPr>
          <p:nvPr/>
        </p:nvSpPr>
        <p:spPr bwMode="auto">
          <a:xfrm>
            <a:off x="1406525" y="34798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269" name="Rectangle 21"/>
          <p:cNvSpPr>
            <a:spLocks noChangeArrowheads="1"/>
          </p:cNvSpPr>
          <p:nvPr/>
        </p:nvSpPr>
        <p:spPr bwMode="auto">
          <a:xfrm>
            <a:off x="1214438" y="4467225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270" name="Rectangle 22"/>
          <p:cNvSpPr>
            <a:spLocks noChangeArrowheads="1"/>
          </p:cNvSpPr>
          <p:nvPr/>
        </p:nvSpPr>
        <p:spPr bwMode="auto">
          <a:xfrm>
            <a:off x="1431925" y="4467225"/>
            <a:ext cx="19843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271" name="Rectangle 23"/>
          <p:cNvSpPr>
            <a:spLocks noChangeArrowheads="1"/>
          </p:cNvSpPr>
          <p:nvPr/>
        </p:nvSpPr>
        <p:spPr bwMode="auto">
          <a:xfrm>
            <a:off x="1795463" y="4467225"/>
            <a:ext cx="94138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272" name="Rectangle 24"/>
          <p:cNvSpPr>
            <a:spLocks noChangeArrowheads="1"/>
          </p:cNvSpPr>
          <p:nvPr/>
        </p:nvSpPr>
        <p:spPr bwMode="auto">
          <a:xfrm>
            <a:off x="1260475" y="4254500"/>
            <a:ext cx="2746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273" name="Rectangle 25"/>
          <p:cNvSpPr>
            <a:spLocks noChangeArrowheads="1"/>
          </p:cNvSpPr>
          <p:nvPr/>
        </p:nvSpPr>
        <p:spPr bwMode="auto">
          <a:xfrm>
            <a:off x="976313" y="5081588"/>
            <a:ext cx="2746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274" name="Rectangle 26"/>
          <p:cNvSpPr>
            <a:spLocks noChangeArrowheads="1"/>
          </p:cNvSpPr>
          <p:nvPr/>
        </p:nvSpPr>
        <p:spPr bwMode="auto">
          <a:xfrm>
            <a:off x="1246188" y="2986088"/>
            <a:ext cx="133350" cy="13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275" name="Rectangle 27"/>
          <p:cNvSpPr>
            <a:spLocks noGrp="1" noChangeArrowheads="1"/>
          </p:cNvSpPr>
          <p:nvPr>
            <p:ph type="body" idx="1"/>
          </p:nvPr>
        </p:nvSpPr>
        <p:spPr>
          <a:xfrm>
            <a:off x="4191000" y="2590800"/>
            <a:ext cx="4114800" cy="3200400"/>
          </a:xfrm>
          <a:noFill/>
          <a:ln/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kumimoji="0" lang="en-US" dirty="0" smtClean="0"/>
              <a:t>	Describes </a:t>
            </a:r>
            <a:r>
              <a:rPr kumimoji="0" lang="en-US" dirty="0"/>
              <a:t>the most serious problem with the piece of equipment that failed and contributed to the </a:t>
            </a:r>
            <a:r>
              <a:rPr kumimoji="0" lang="en-US" dirty="0" smtClean="0"/>
              <a:t>injury.</a:t>
            </a:r>
            <a:endParaRPr kumimoji="0" lang="en-US" dirty="0"/>
          </a:p>
        </p:txBody>
      </p:sp>
      <p:pic>
        <p:nvPicPr>
          <p:cNvPr id="1453057" name="Picture 20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981200"/>
            <a:ext cx="3581400" cy="4152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4" name="TextBox 33"/>
          <p:cNvSpPr txBox="1"/>
          <p:nvPr/>
        </p:nvSpPr>
        <p:spPr>
          <a:xfrm>
            <a:off x="838200" y="617220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FFFF00"/>
                </a:solidFill>
              </a:rPr>
              <a:t>Partial List</a:t>
            </a:r>
          </a:p>
          <a:p>
            <a:endParaRPr lang="en-US" sz="2400" b="1" i="1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7-31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33727AAE-7DD0-4923-8444-CDCFA7117BB3}" type="slidenum">
              <a:rPr lang="en-US"/>
              <a:pPr/>
              <a:t>28</a:t>
            </a:fld>
            <a:endParaRPr lang="en-US"/>
          </a:p>
        </p:txBody>
      </p:sp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K</a:t>
            </a:r>
            <a:r>
              <a:rPr lang="en-US" baseline="-25000" dirty="0">
                <a:effectLst/>
              </a:rPr>
              <a:t>4</a:t>
            </a:r>
            <a:r>
              <a:rPr lang="en-US" dirty="0">
                <a:effectLst/>
              </a:rPr>
              <a:t> - </a:t>
            </a:r>
            <a:r>
              <a:rPr kumimoji="0" lang="en-US" noProof="1">
                <a:effectLst/>
              </a:rPr>
              <a:t>Equipment Manufacturer, Model, &amp; Serial Number</a:t>
            </a:r>
            <a:endParaRPr kumimoji="0" lang="en-US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4800600"/>
            <a:ext cx="8458200" cy="1600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kumimoji="0" lang="en-US" dirty="0" smtClean="0"/>
              <a:t>	Provides </a:t>
            </a:r>
            <a:r>
              <a:rPr kumimoji="0" lang="en-US" dirty="0"/>
              <a:t>detailed information on the specific equipment that failed and contributed to the </a:t>
            </a:r>
            <a:r>
              <a:rPr kumimoji="0" lang="en-US" dirty="0" smtClean="0"/>
              <a:t>injury.</a:t>
            </a:r>
            <a:endParaRPr kumimoji="0" lang="en-US" dirty="0"/>
          </a:p>
        </p:txBody>
      </p:sp>
      <p:sp>
        <p:nvSpPr>
          <p:cNvPr id="310276" name="Rectangle 4"/>
          <p:cNvSpPr>
            <a:spLocks noChangeArrowheads="1"/>
          </p:cNvSpPr>
          <p:nvPr/>
        </p:nvSpPr>
        <p:spPr bwMode="auto">
          <a:xfrm>
            <a:off x="1406525" y="31750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277" name="Rectangle 5"/>
          <p:cNvSpPr>
            <a:spLocks noChangeArrowheads="1"/>
          </p:cNvSpPr>
          <p:nvPr/>
        </p:nvSpPr>
        <p:spPr bwMode="auto">
          <a:xfrm>
            <a:off x="1103313" y="3327400"/>
            <a:ext cx="2984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278" name="Rectangle 6"/>
          <p:cNvSpPr>
            <a:spLocks noChangeArrowheads="1"/>
          </p:cNvSpPr>
          <p:nvPr/>
        </p:nvSpPr>
        <p:spPr bwMode="auto">
          <a:xfrm>
            <a:off x="3148013" y="2949575"/>
            <a:ext cx="276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280" name="Rectangle 8"/>
          <p:cNvSpPr>
            <a:spLocks noChangeArrowheads="1"/>
          </p:cNvSpPr>
          <p:nvPr/>
        </p:nvSpPr>
        <p:spPr bwMode="auto">
          <a:xfrm>
            <a:off x="3363913" y="3236913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54080" name="Picture 2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286000"/>
            <a:ext cx="41148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1DBF732B-1826-4B4D-999B-662DA1BD0DED}" type="slidenum">
              <a:rPr lang="en-US"/>
              <a:pPr/>
              <a:t>29</a:t>
            </a:fld>
            <a:endParaRPr lang="en-US"/>
          </a:p>
        </p:txBody>
      </p:sp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  <p:sp>
        <p:nvSpPr>
          <p:cNvPr id="313347" name="Rectangle 3"/>
          <p:cNvSpPr>
            <a:spLocks noChangeArrowheads="1"/>
          </p:cNvSpPr>
          <p:nvPr/>
        </p:nvSpPr>
        <p:spPr bwMode="auto">
          <a:xfrm>
            <a:off x="5410200" y="1524000"/>
            <a:ext cx="3352800" cy="4953000"/>
          </a:xfrm>
          <a:prstGeom prst="rect">
            <a:avLst/>
          </a:prstGeom>
          <a:noFill/>
          <a:ln w="152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348" name="Rectangle 4"/>
          <p:cNvSpPr>
            <a:spLocks noChangeArrowheads="1"/>
          </p:cNvSpPr>
          <p:nvPr/>
        </p:nvSpPr>
        <p:spPr bwMode="auto">
          <a:xfrm>
            <a:off x="609600" y="2667000"/>
            <a:ext cx="4343400" cy="3200400"/>
          </a:xfrm>
          <a:prstGeom prst="rect">
            <a:avLst/>
          </a:prstGeom>
          <a:noFill/>
          <a:ln w="152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13349" name="Picture 5" descr="C:\aol30A\download\dcfire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524000"/>
            <a:ext cx="3354388" cy="4995863"/>
          </a:xfrm>
          <a:prstGeom prst="rect">
            <a:avLst/>
          </a:prstGeom>
          <a:noFill/>
        </p:spPr>
      </p:pic>
      <p:pic>
        <p:nvPicPr>
          <p:cNvPr id="313350" name="Picture 6" descr="A:\FFCAS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667000"/>
            <a:ext cx="4332288" cy="3216275"/>
          </a:xfrm>
          <a:prstGeom prst="rect">
            <a:avLst/>
          </a:prstGeom>
          <a:noFill/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F8B33F99-9010-4965-ADDF-8B077F8EC5A2}" type="slidenum">
              <a:rPr lang="en-US"/>
              <a:pPr/>
              <a:t>3</a:t>
            </a:fld>
            <a:endParaRPr lang="en-US"/>
          </a:p>
        </p:txBody>
      </p:sp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 - Header</a:t>
            </a:r>
          </a:p>
        </p:txBody>
      </p:sp>
      <p:pic>
        <p:nvPicPr>
          <p:cNvPr id="2857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09800"/>
            <a:ext cx="7991475" cy="647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914400" y="3429000"/>
            <a:ext cx="7239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>
                <a:srgbClr val="FFFF00"/>
              </a:buClr>
              <a:buSzPct val="40000"/>
              <a:buNone/>
            </a:pPr>
            <a:r>
              <a:rPr lang="en-US" b="1" dirty="0" smtClean="0">
                <a:solidFill>
                  <a:srgbClr val="FFFF00"/>
                </a:solidFill>
              </a:rPr>
              <a:t>Header information is repeated on all modules .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66800" y="4495800"/>
            <a:ext cx="73152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l"/>
            <a:r>
              <a:rPr lang="en-US" sz="2600" b="1" dirty="0" smtClean="0"/>
              <a:t>In an automated system, this information is entered once and imported into all modules.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BDEA601D-F27E-4275-8487-822E2B4EE543}" type="slidenum">
              <a:rPr lang="en-US"/>
              <a:pPr/>
              <a:t>4</a:t>
            </a:fld>
            <a:endParaRPr lang="en-US"/>
          </a:p>
        </p:txBody>
      </p:sp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B - Injured Person</a:t>
            </a:r>
            <a:r>
              <a:rPr lang="en-US" sz="44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581400"/>
            <a:ext cx="8153400" cy="1219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Identifies the name and gender of the casualty and fire department type.</a:t>
            </a:r>
            <a:endParaRPr lang="en-US" dirty="0"/>
          </a:p>
        </p:txBody>
      </p:sp>
      <p:sp>
        <p:nvSpPr>
          <p:cNvPr id="286731" name="Rectangle 11"/>
          <p:cNvSpPr>
            <a:spLocks noChangeArrowheads="1"/>
          </p:cNvSpPr>
          <p:nvPr/>
        </p:nvSpPr>
        <p:spPr bwMode="auto">
          <a:xfrm>
            <a:off x="1233488" y="2814638"/>
            <a:ext cx="955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732" name="Rectangle 12"/>
          <p:cNvSpPr>
            <a:spLocks noChangeArrowheads="1"/>
          </p:cNvSpPr>
          <p:nvPr/>
        </p:nvSpPr>
        <p:spPr bwMode="auto">
          <a:xfrm>
            <a:off x="4246563" y="2814638"/>
            <a:ext cx="955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733" name="Rectangle 13"/>
          <p:cNvSpPr>
            <a:spLocks noChangeArrowheads="1"/>
          </p:cNvSpPr>
          <p:nvPr/>
        </p:nvSpPr>
        <p:spPr bwMode="auto">
          <a:xfrm>
            <a:off x="3770313" y="2814638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836" name="Rectangle 116"/>
          <p:cNvSpPr>
            <a:spLocks noChangeArrowheads="1"/>
          </p:cNvSpPr>
          <p:nvPr/>
        </p:nvSpPr>
        <p:spPr bwMode="auto">
          <a:xfrm>
            <a:off x="5505450" y="2301875"/>
            <a:ext cx="22066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837" name="Rectangle 117"/>
          <p:cNvSpPr>
            <a:spLocks noChangeArrowheads="1"/>
          </p:cNvSpPr>
          <p:nvPr/>
        </p:nvSpPr>
        <p:spPr bwMode="auto">
          <a:xfrm>
            <a:off x="6380163" y="2446338"/>
            <a:ext cx="220662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86838" name="Picture 1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981200"/>
            <a:ext cx="70104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0" name="TextBox 119"/>
          <p:cNvSpPr txBox="1"/>
          <p:nvPr/>
        </p:nvSpPr>
        <p:spPr>
          <a:xfrm>
            <a:off x="1066800" y="4724400"/>
            <a:ext cx="7010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Volunteer includes paid per call.</a:t>
            </a:r>
          </a:p>
          <a:p>
            <a:pPr algn="l"/>
            <a:endParaRPr lang="en-US" sz="1000" b="1" dirty="0"/>
          </a:p>
          <a:p>
            <a:pPr algn="l"/>
            <a:r>
              <a:rPr lang="en-US" sz="2600" b="1" dirty="0" smtClean="0"/>
              <a:t>Gender and department type are required, name is not.</a:t>
            </a:r>
            <a:endParaRPr lang="en-US" sz="2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88024523-447E-4995-92C5-77BC6985F908}" type="slidenum">
              <a:rPr lang="en-US"/>
              <a:pPr/>
              <a:t>5</a:t>
            </a:fld>
            <a:endParaRPr lang="en-US"/>
          </a:p>
        </p:txBody>
      </p:sp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 - Casualty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Number</a:t>
            </a:r>
            <a:endParaRPr lang="en-US" baseline="30000" dirty="0">
              <a:latin typeface="Arial" pitchFamily="34" charset="0"/>
              <a:cs typeface="Arial" pitchFamily="34" charset="0"/>
              <a:sym typeface="Wingdings" pitchFamily="2" charset="2"/>
            </a:endParaRPr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00400" y="2895600"/>
            <a:ext cx="5181600" cy="1219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Each </a:t>
            </a:r>
            <a:r>
              <a:rPr lang="en-US" dirty="0">
                <a:solidFill>
                  <a:srgbClr val="FFFF00"/>
                </a:solidFill>
              </a:rPr>
              <a:t>fire service casualty is assigned a </a:t>
            </a:r>
            <a:r>
              <a:rPr lang="en-US" dirty="0" smtClean="0">
                <a:solidFill>
                  <a:srgbClr val="FFFF00"/>
                </a:solidFill>
              </a:rPr>
              <a:t>number.</a:t>
            </a:r>
            <a:endParaRPr lang="en-US" dirty="0"/>
          </a:p>
        </p:txBody>
      </p:sp>
      <p:sp>
        <p:nvSpPr>
          <p:cNvPr id="287755" name="Rectangle 11"/>
          <p:cNvSpPr>
            <a:spLocks noChangeArrowheads="1"/>
          </p:cNvSpPr>
          <p:nvPr/>
        </p:nvSpPr>
        <p:spPr bwMode="auto">
          <a:xfrm>
            <a:off x="475297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7756" name="Rectangle 12"/>
          <p:cNvSpPr>
            <a:spLocks noChangeArrowheads="1"/>
          </p:cNvSpPr>
          <p:nvPr/>
        </p:nvSpPr>
        <p:spPr bwMode="auto">
          <a:xfrm>
            <a:off x="4953000" y="2743200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7757" name="Rectangle 13"/>
          <p:cNvSpPr>
            <a:spLocks noChangeArrowheads="1"/>
          </p:cNvSpPr>
          <p:nvPr/>
        </p:nvSpPr>
        <p:spPr bwMode="auto">
          <a:xfrm>
            <a:off x="508952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87758" name="Group 14"/>
          <p:cNvGrpSpPr>
            <a:grpSpLocks/>
          </p:cNvGrpSpPr>
          <p:nvPr/>
        </p:nvGrpSpPr>
        <p:grpSpPr bwMode="auto">
          <a:xfrm>
            <a:off x="1533525" y="3975100"/>
            <a:ext cx="876300" cy="441325"/>
            <a:chOff x="966" y="2504"/>
            <a:chExt cx="552" cy="278"/>
          </a:xfrm>
        </p:grpSpPr>
        <p:sp>
          <p:nvSpPr>
            <p:cNvPr id="287759" name="Rectangle 15"/>
            <p:cNvSpPr>
              <a:spLocks noChangeArrowheads="1"/>
            </p:cNvSpPr>
            <p:nvPr/>
          </p:nvSpPr>
          <p:spPr bwMode="auto">
            <a:xfrm>
              <a:off x="1382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760" name="Rectangle 16"/>
            <p:cNvSpPr>
              <a:spLocks noChangeArrowheads="1"/>
            </p:cNvSpPr>
            <p:nvPr/>
          </p:nvSpPr>
          <p:spPr bwMode="auto">
            <a:xfrm>
              <a:off x="1421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287761" name="Rectangle 17"/>
            <p:cNvSpPr>
              <a:spLocks noChangeArrowheads="1"/>
            </p:cNvSpPr>
            <p:nvPr/>
          </p:nvSpPr>
          <p:spPr bwMode="auto">
            <a:xfrm>
              <a:off x="966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762" name="Rectangle 18"/>
            <p:cNvSpPr>
              <a:spLocks noChangeArrowheads="1"/>
            </p:cNvSpPr>
            <p:nvPr/>
          </p:nvSpPr>
          <p:spPr bwMode="auto">
            <a:xfrm>
              <a:off x="1005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287763" name="Rectangle 19"/>
            <p:cNvSpPr>
              <a:spLocks noChangeArrowheads="1"/>
            </p:cNvSpPr>
            <p:nvPr/>
          </p:nvSpPr>
          <p:spPr bwMode="auto">
            <a:xfrm>
              <a:off x="1168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764" name="Rectangle 20"/>
            <p:cNvSpPr>
              <a:spLocks noChangeArrowheads="1"/>
            </p:cNvSpPr>
            <p:nvPr/>
          </p:nvSpPr>
          <p:spPr bwMode="auto">
            <a:xfrm>
              <a:off x="1207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sp>
        <p:nvSpPr>
          <p:cNvPr id="287779" name="Rectangle 35"/>
          <p:cNvSpPr>
            <a:spLocks noChangeArrowheads="1"/>
          </p:cNvSpPr>
          <p:nvPr/>
        </p:nvSpPr>
        <p:spPr bwMode="auto">
          <a:xfrm>
            <a:off x="1436688" y="3821113"/>
            <a:ext cx="2762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7780" name="Rectangle 36"/>
          <p:cNvSpPr>
            <a:spLocks noChangeArrowheads="1"/>
          </p:cNvSpPr>
          <p:nvPr/>
        </p:nvSpPr>
        <p:spPr bwMode="auto">
          <a:xfrm>
            <a:off x="1749425" y="3821113"/>
            <a:ext cx="2778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7781" name="Rectangle 37"/>
          <p:cNvSpPr>
            <a:spLocks noChangeArrowheads="1"/>
          </p:cNvSpPr>
          <p:nvPr/>
        </p:nvSpPr>
        <p:spPr bwMode="auto">
          <a:xfrm>
            <a:off x="2039938" y="3829050"/>
            <a:ext cx="2778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87782" name="Picture 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438400"/>
            <a:ext cx="2209800" cy="19050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sp>
        <p:nvSpPr>
          <p:cNvPr id="40" name="TextBox 39"/>
          <p:cNvSpPr txBox="1"/>
          <p:nvPr/>
        </p:nvSpPr>
        <p:spPr>
          <a:xfrm>
            <a:off x="1066800" y="4648200"/>
            <a:ext cx="731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Always start with the number 001.</a:t>
            </a:r>
          </a:p>
          <a:p>
            <a:pPr algn="l"/>
            <a:endParaRPr lang="en-US" sz="1000" b="1" dirty="0"/>
          </a:p>
          <a:p>
            <a:pPr algn="l"/>
            <a:r>
              <a:rPr lang="en-US" sz="2600" b="1" dirty="0" smtClean="0"/>
              <a:t>Complete a Fire Service Casualty Module for each fire service casualty.</a:t>
            </a:r>
            <a:endParaRPr lang="en-US" sz="26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2784B6C4-28E3-4D7C-BC6A-5379394C03AA}" type="slidenum">
              <a:rPr lang="en-US"/>
              <a:pPr/>
              <a:t>6</a:t>
            </a:fld>
            <a:endParaRPr lang="en-US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 - Age or Date of Birth 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4267200"/>
            <a:ext cx="7086600" cy="1752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	Identifies </a:t>
            </a:r>
            <a:r>
              <a:rPr lang="en-US" dirty="0"/>
              <a:t>the age or date of birth of the fire service </a:t>
            </a:r>
            <a:r>
              <a:rPr lang="en-US" dirty="0" smtClean="0"/>
              <a:t>casualty.</a:t>
            </a:r>
            <a:endParaRPr lang="en-US" dirty="0"/>
          </a:p>
        </p:txBody>
      </p:sp>
      <p:sp>
        <p:nvSpPr>
          <p:cNvPr id="288779" name="Rectangle 11"/>
          <p:cNvSpPr>
            <a:spLocks noChangeArrowheads="1"/>
          </p:cNvSpPr>
          <p:nvPr/>
        </p:nvSpPr>
        <p:spPr bwMode="auto">
          <a:xfrm>
            <a:off x="1182688" y="3938588"/>
            <a:ext cx="366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8780" name="Rectangle 12"/>
          <p:cNvSpPr>
            <a:spLocks noChangeArrowheads="1"/>
          </p:cNvSpPr>
          <p:nvPr/>
        </p:nvSpPr>
        <p:spPr bwMode="auto">
          <a:xfrm>
            <a:off x="1319213" y="4003675"/>
            <a:ext cx="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endParaRPr lang="en-US" sz="1100">
              <a:solidFill>
                <a:srgbClr val="000000"/>
              </a:solidFill>
            </a:endParaRPr>
          </a:p>
          <a:p>
            <a:pPr algn="l"/>
            <a:endParaRPr lang="en-US" sz="2400">
              <a:latin typeface="Times New Roman" pitchFamily="18" charset="0"/>
            </a:endParaRPr>
          </a:p>
        </p:txBody>
      </p:sp>
      <p:sp>
        <p:nvSpPr>
          <p:cNvPr id="288781" name="Rectangle 13"/>
          <p:cNvSpPr>
            <a:spLocks noChangeArrowheads="1"/>
          </p:cNvSpPr>
          <p:nvPr/>
        </p:nvSpPr>
        <p:spPr bwMode="auto">
          <a:xfrm>
            <a:off x="1751013" y="3571875"/>
            <a:ext cx="30003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8782" name="Rectangle 14"/>
          <p:cNvSpPr>
            <a:spLocks noChangeArrowheads="1"/>
          </p:cNvSpPr>
          <p:nvPr/>
        </p:nvSpPr>
        <p:spPr bwMode="auto">
          <a:xfrm>
            <a:off x="2090738" y="3605213"/>
            <a:ext cx="2984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8820" name="Rectangle 52"/>
          <p:cNvSpPr>
            <a:spLocks noChangeArrowheads="1"/>
          </p:cNvSpPr>
          <p:nvPr/>
        </p:nvSpPr>
        <p:spPr bwMode="auto">
          <a:xfrm>
            <a:off x="3208338" y="2849563"/>
            <a:ext cx="184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8821" name="Rectangle 53"/>
          <p:cNvSpPr>
            <a:spLocks noChangeArrowheads="1"/>
          </p:cNvSpPr>
          <p:nvPr/>
        </p:nvSpPr>
        <p:spPr bwMode="auto">
          <a:xfrm>
            <a:off x="3395663" y="2849563"/>
            <a:ext cx="1857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88822" name="Picture 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209800"/>
            <a:ext cx="4343400" cy="16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685E61B0-DF1E-4579-BE4E-D292384B46C8}" type="slidenum">
              <a:rPr lang="en-US"/>
              <a:pPr/>
              <a:t>7</a:t>
            </a:fld>
            <a:endParaRPr lang="en-US"/>
          </a:p>
        </p:txBody>
      </p:sp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- Date and </a:t>
            </a:r>
            <a:r>
              <a:rPr lang="en-US" dirty="0" smtClean="0"/>
              <a:t>Time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289835" name="Rectangle 43"/>
          <p:cNvSpPr>
            <a:spLocks noChangeArrowheads="1"/>
          </p:cNvSpPr>
          <p:nvPr/>
        </p:nvSpPr>
        <p:spPr bwMode="auto">
          <a:xfrm>
            <a:off x="3208338" y="3063875"/>
            <a:ext cx="184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9836" name="Rectangle 44"/>
          <p:cNvSpPr>
            <a:spLocks noChangeArrowheads="1"/>
          </p:cNvSpPr>
          <p:nvPr/>
        </p:nvSpPr>
        <p:spPr bwMode="auto">
          <a:xfrm>
            <a:off x="3001963" y="3063875"/>
            <a:ext cx="1857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9837" name="Rectangle 45"/>
          <p:cNvSpPr>
            <a:spLocks noChangeArrowheads="1"/>
          </p:cNvSpPr>
          <p:nvPr/>
        </p:nvSpPr>
        <p:spPr bwMode="auto">
          <a:xfrm>
            <a:off x="3538538" y="3063875"/>
            <a:ext cx="1857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9838" name="Rectangle 46"/>
          <p:cNvSpPr>
            <a:spLocks noChangeArrowheads="1"/>
          </p:cNvSpPr>
          <p:nvPr/>
        </p:nvSpPr>
        <p:spPr bwMode="auto">
          <a:xfrm>
            <a:off x="3733800" y="3063875"/>
            <a:ext cx="184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9839" name="Rectangle 47"/>
          <p:cNvSpPr>
            <a:spLocks noChangeArrowheads="1"/>
          </p:cNvSpPr>
          <p:nvPr/>
        </p:nvSpPr>
        <p:spPr bwMode="auto">
          <a:xfrm>
            <a:off x="4087813" y="3063875"/>
            <a:ext cx="184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9840" name="Rectangle 48"/>
          <p:cNvSpPr>
            <a:spLocks noChangeArrowheads="1"/>
          </p:cNvSpPr>
          <p:nvPr/>
        </p:nvSpPr>
        <p:spPr bwMode="auto">
          <a:xfrm>
            <a:off x="4281488" y="3063875"/>
            <a:ext cx="1857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9841" name="Rectangle 49"/>
          <p:cNvSpPr>
            <a:spLocks noChangeArrowheads="1"/>
          </p:cNvSpPr>
          <p:nvPr/>
        </p:nvSpPr>
        <p:spPr bwMode="auto">
          <a:xfrm>
            <a:off x="4464050" y="3063875"/>
            <a:ext cx="1857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9842" name="Rectangle 50"/>
          <p:cNvSpPr>
            <a:spLocks noChangeArrowheads="1"/>
          </p:cNvSpPr>
          <p:nvPr/>
        </p:nvSpPr>
        <p:spPr bwMode="auto">
          <a:xfrm>
            <a:off x="4646613" y="3063875"/>
            <a:ext cx="1857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9843" name="Rectangle 51"/>
          <p:cNvSpPr>
            <a:spLocks noChangeArrowheads="1"/>
          </p:cNvSpPr>
          <p:nvPr/>
        </p:nvSpPr>
        <p:spPr bwMode="auto">
          <a:xfrm>
            <a:off x="5046663" y="3063875"/>
            <a:ext cx="1857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9844" name="Rectangle 52"/>
          <p:cNvSpPr>
            <a:spLocks noChangeArrowheads="1"/>
          </p:cNvSpPr>
          <p:nvPr/>
        </p:nvSpPr>
        <p:spPr bwMode="auto">
          <a:xfrm>
            <a:off x="5275263" y="3063875"/>
            <a:ext cx="1857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9845" name="Rectangle 53"/>
          <p:cNvSpPr>
            <a:spLocks noChangeArrowheads="1"/>
          </p:cNvSpPr>
          <p:nvPr/>
        </p:nvSpPr>
        <p:spPr bwMode="auto">
          <a:xfrm>
            <a:off x="5503863" y="3063875"/>
            <a:ext cx="1857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9846" name="Rectangle 54"/>
          <p:cNvSpPr>
            <a:spLocks noChangeArrowheads="1"/>
          </p:cNvSpPr>
          <p:nvPr/>
        </p:nvSpPr>
        <p:spPr bwMode="auto">
          <a:xfrm>
            <a:off x="5727700" y="3063875"/>
            <a:ext cx="184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39744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057400"/>
            <a:ext cx="4038600" cy="16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7" name="Content Placeholder 56"/>
          <p:cNvSpPr>
            <a:spLocks noGrp="1"/>
          </p:cNvSpPr>
          <p:nvPr>
            <p:ph idx="1"/>
          </p:nvPr>
        </p:nvSpPr>
        <p:spPr>
          <a:xfrm>
            <a:off x="685800" y="3962400"/>
            <a:ext cx="7772400" cy="1066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Captures the date and time of the fire service injury.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1295400" y="4953000"/>
            <a:ext cx="701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>
                <a:schemeClr val="tx2"/>
              </a:buClr>
              <a:buNone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Hours and minutes are recorded in 24 hour time.</a:t>
            </a:r>
          </a:p>
          <a:p>
            <a:pPr algn="l">
              <a:buClr>
                <a:schemeClr val="tx2"/>
              </a:buClr>
              <a:buNone/>
            </a:pPr>
            <a:endParaRPr lang="en-US" sz="1000" b="1" dirty="0" smtClean="0">
              <a:latin typeface="Arial" pitchFamily="34" charset="0"/>
              <a:cs typeface="Arial" pitchFamily="34" charset="0"/>
            </a:endParaRPr>
          </a:p>
          <a:p>
            <a:pPr algn="l">
              <a:buClr>
                <a:schemeClr val="tx2"/>
              </a:buClr>
              <a:buNone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Midnight is 0000.</a:t>
            </a:r>
            <a:endParaRPr lang="en-US" sz="2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8815713F-B538-48E1-B779-2287B901CA7B}" type="slidenum">
              <a:rPr lang="en-US"/>
              <a:pPr/>
              <a:t>8</a:t>
            </a:fld>
            <a:endParaRPr lang="en-US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 - Responses</a:t>
            </a:r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86200" y="2514600"/>
            <a:ext cx="4267200" cy="2514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	Identifies </a:t>
            </a:r>
            <a:r>
              <a:rPr lang="en-US" dirty="0"/>
              <a:t>the number of responses that the firefighter made during the previous 24 </a:t>
            </a:r>
            <a:r>
              <a:rPr lang="en-US" dirty="0" smtClean="0"/>
              <a:t>hours.</a:t>
            </a:r>
            <a:endParaRPr lang="en-US" dirty="0"/>
          </a:p>
        </p:txBody>
      </p:sp>
      <p:sp>
        <p:nvSpPr>
          <p:cNvPr id="290827" name="Rectangle 11"/>
          <p:cNvSpPr>
            <a:spLocks noChangeArrowheads="1"/>
          </p:cNvSpPr>
          <p:nvPr/>
        </p:nvSpPr>
        <p:spPr bwMode="auto">
          <a:xfrm>
            <a:off x="475297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0828" name="Rectangle 12"/>
          <p:cNvSpPr>
            <a:spLocks noChangeArrowheads="1"/>
          </p:cNvSpPr>
          <p:nvPr/>
        </p:nvSpPr>
        <p:spPr bwMode="auto">
          <a:xfrm>
            <a:off x="4953000" y="2743200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0829" name="Rectangle 13"/>
          <p:cNvSpPr>
            <a:spLocks noChangeArrowheads="1"/>
          </p:cNvSpPr>
          <p:nvPr/>
        </p:nvSpPr>
        <p:spPr bwMode="auto">
          <a:xfrm>
            <a:off x="508952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0830" name="Rectangle 14"/>
          <p:cNvSpPr>
            <a:spLocks noChangeArrowheads="1"/>
          </p:cNvSpPr>
          <p:nvPr/>
        </p:nvSpPr>
        <p:spPr bwMode="auto">
          <a:xfrm>
            <a:off x="1458913" y="3771900"/>
            <a:ext cx="3206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0844" name="Rectangle 28"/>
          <p:cNvSpPr>
            <a:spLocks noChangeArrowheads="1"/>
          </p:cNvSpPr>
          <p:nvPr/>
        </p:nvSpPr>
        <p:spPr bwMode="auto">
          <a:xfrm>
            <a:off x="2286000" y="3602038"/>
            <a:ext cx="300038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90845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590800"/>
            <a:ext cx="2438400" cy="213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3433D0B-AA98-4F71-A1E3-3F9CB88F4DB2}" type="slidenum">
              <a:rPr lang="en-US"/>
              <a:pPr/>
              <a:t>9</a:t>
            </a:fld>
            <a:endParaRPr lang="en-US"/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</a:t>
            </a:r>
            <a:r>
              <a:rPr lang="en-US" baseline="-25000" dirty="0"/>
              <a:t>1</a:t>
            </a:r>
            <a:r>
              <a:rPr lang="en-US" dirty="0"/>
              <a:t> - Usual Assignment</a:t>
            </a:r>
            <a:endParaRPr lang="en-US" sz="3600" dirty="0"/>
          </a:p>
        </p:txBody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4800" y="2743200"/>
            <a:ext cx="4191000" cy="2438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</a:t>
            </a:r>
            <a:r>
              <a:rPr lang="en-US" dirty="0">
                <a:solidFill>
                  <a:srgbClr val="FFFF00"/>
                </a:solidFill>
              </a:rPr>
              <a:t>the usual assignment of the injured fire service </a:t>
            </a:r>
            <a:r>
              <a:rPr lang="en-US" dirty="0" smtClean="0">
                <a:solidFill>
                  <a:srgbClr val="FFFF00"/>
                </a:solidFill>
              </a:rPr>
              <a:t>personnel.</a:t>
            </a:r>
            <a:endParaRPr lang="en-US" dirty="0"/>
          </a:p>
        </p:txBody>
      </p:sp>
      <p:sp>
        <p:nvSpPr>
          <p:cNvPr id="291849" name="Rectangle 9"/>
          <p:cNvSpPr>
            <a:spLocks noChangeArrowheads="1"/>
          </p:cNvSpPr>
          <p:nvPr/>
        </p:nvSpPr>
        <p:spPr bwMode="auto">
          <a:xfrm>
            <a:off x="889000" y="3009900"/>
            <a:ext cx="2540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1931" name="Rectangle 91"/>
          <p:cNvSpPr>
            <a:spLocks noChangeArrowheads="1"/>
          </p:cNvSpPr>
          <p:nvPr/>
        </p:nvSpPr>
        <p:spPr bwMode="auto">
          <a:xfrm>
            <a:off x="1703388" y="4233863"/>
            <a:ext cx="31908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91932" name="Picture 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362200"/>
            <a:ext cx="27432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roject Overview (Standard)">
  <a:themeElements>
    <a:clrScheme name="Project Overview (Standard)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Project Overview (Standard)">
      <a:majorFont>
        <a:latin typeface="ZapfHumnst BT"/>
        <a:ea typeface=""/>
        <a:cs typeface=""/>
      </a:majorFont>
      <a:minorFont>
        <a:latin typeface="ZapfHumnst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ct Overview (Standard)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Overview (Standard)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Overview (Standard)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Office\Templates\Presentations\Project Overview (Standard).pot</Template>
  <TotalTime>2498</TotalTime>
  <Words>496</Words>
  <Application>Microsoft Office PowerPoint</Application>
  <PresentationFormat>On-screen Show (4:3)</PresentationFormat>
  <Paragraphs>201</Paragraphs>
  <Slides>29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Project Overview (Standard)</vt:lpstr>
      <vt:lpstr>Fire Service Casualty Module</vt:lpstr>
      <vt:lpstr>Fire Service Casualty Module</vt:lpstr>
      <vt:lpstr>A - Header</vt:lpstr>
      <vt:lpstr>B - Injured Person </vt:lpstr>
      <vt:lpstr>C - Casualty Number</vt:lpstr>
      <vt:lpstr>D - Age or Date of Birth </vt:lpstr>
      <vt:lpstr>E - Date and Time</vt:lpstr>
      <vt:lpstr>F - Responses</vt:lpstr>
      <vt:lpstr>G1 - Usual Assignment</vt:lpstr>
      <vt:lpstr>G2 - Physical Condition</vt:lpstr>
      <vt:lpstr>G3 - Severity</vt:lpstr>
      <vt:lpstr>G4 - Taken To</vt:lpstr>
      <vt:lpstr>G5 - Activity at Time of Injury</vt:lpstr>
      <vt:lpstr>H1 - Primary Apparent Symptom</vt:lpstr>
      <vt:lpstr>H2 – Primary Part of Body Injured</vt:lpstr>
      <vt:lpstr>I1 - Cause of Injury</vt:lpstr>
      <vt:lpstr>I2 - Contributing Factors</vt:lpstr>
      <vt:lpstr>I3 - Object Involved in Injury</vt:lpstr>
      <vt:lpstr>J1 - Where Injury Occurred</vt:lpstr>
      <vt:lpstr>J2 - Story Where Injury Occurred</vt:lpstr>
      <vt:lpstr>J3 - Specific Location</vt:lpstr>
      <vt:lpstr>J4 - Vehicle Type</vt:lpstr>
      <vt:lpstr>K1 - Protective Equipment</vt:lpstr>
      <vt:lpstr>K1 - Protective Equipment</vt:lpstr>
      <vt:lpstr>K1 - Equipment Sequence</vt:lpstr>
      <vt:lpstr>K2 - Protective Equipment Item </vt:lpstr>
      <vt:lpstr>K3 - Protective Equipment Problem</vt:lpstr>
      <vt:lpstr>K4 - Equipment Manufacturer, Model, &amp; Serial Number</vt:lpstr>
      <vt:lpstr>Questions?</vt:lpstr>
    </vt:vector>
  </TitlesOfParts>
  <Company>Texas Fire Marshal's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NFIRS5-FS Casualty Module</dc:title>
  <dc:subject>Entering Incident Reports</dc:subject>
  <dc:creator>Tammy Burch</dc:creator>
  <cp:keywords>NFIRS, NFIRS 5.0</cp:keywords>
  <dc:description>Does not include comments</dc:description>
  <cp:lastModifiedBy>vgarza</cp:lastModifiedBy>
  <cp:revision>253</cp:revision>
  <cp:lastPrinted>2000-04-07T19:45:50Z</cp:lastPrinted>
  <dcterms:created xsi:type="dcterms:W3CDTF">1997-09-26T01:52:54Z</dcterms:created>
  <dcterms:modified xsi:type="dcterms:W3CDTF">2013-05-29T17:31:02Z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2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1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false</vt:bool>
  </property>
  <property fmtid="{D5CDD505-2E9C-101B-9397-08002B2CF9AE}" pid="13" name="BackColor">
    <vt:i4>16777215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4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c:\httpd\htdocs\newnfirs</vt:lpwstr>
  </property>
</Properties>
</file>