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97" r:id="rId2"/>
    <p:sldId id="424" r:id="rId3"/>
    <p:sldId id="400" r:id="rId4"/>
    <p:sldId id="401" r:id="rId5"/>
    <p:sldId id="402" r:id="rId6"/>
    <p:sldId id="425" r:id="rId7"/>
    <p:sldId id="403" r:id="rId8"/>
    <p:sldId id="404" r:id="rId9"/>
    <p:sldId id="405" r:id="rId10"/>
    <p:sldId id="406" r:id="rId11"/>
    <p:sldId id="407" r:id="rId12"/>
    <p:sldId id="408" r:id="rId13"/>
    <p:sldId id="409" r:id="rId14"/>
    <p:sldId id="410" r:id="rId15"/>
    <p:sldId id="411" r:id="rId16"/>
    <p:sldId id="412" r:id="rId17"/>
    <p:sldId id="413" r:id="rId18"/>
    <p:sldId id="414" r:id="rId19"/>
    <p:sldId id="415" r:id="rId20"/>
    <p:sldId id="416" r:id="rId21"/>
    <p:sldId id="417" r:id="rId22"/>
    <p:sldId id="418" r:id="rId23"/>
    <p:sldId id="419" r:id="rId24"/>
    <p:sldId id="420" r:id="rId25"/>
    <p:sldId id="423" r:id="rId26"/>
  </p:sldIdLst>
  <p:sldSz cx="9144000" cy="6858000" type="screen4x3"/>
  <p:notesSz cx="6858000" cy="91900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BEBEBE"/>
    <a:srgbClr val="0033CC"/>
    <a:srgbClr val="6699FF"/>
    <a:srgbClr val="33CCFF"/>
    <a:srgbClr val="FF0000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94" y="-6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732" y="-78"/>
      </p:cViewPr>
      <p:guideLst>
        <p:guide orient="horz" pos="2894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A08C6453-0C4E-4E7A-A9A2-4CD787992D9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DFA500CA-5D8E-4553-A41E-CD8CB715F42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r>
              <a:rPr lang="en-US"/>
              <a:t>NFIRS-1 Basic Module</a:t>
            </a:r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31888" y="688975"/>
            <a:ext cx="4595812" cy="3446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65625"/>
            <a:ext cx="5029200" cy="4135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2C872982-4F62-48D5-A438-B365A24BA60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1250"/>
            <a:ext cx="2971800" cy="458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fld id="{6058B57A-635F-427D-8D2F-C0E25B7DC0E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128963" y="1524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DA6AC3C-4588-4424-8A47-238887541AF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38C4E2-ECCB-4C94-AD1A-A83AAA5B5F22}" type="slidenum">
              <a:rPr lang="en-US"/>
              <a:pPr/>
              <a:t>1</a:t>
            </a:fld>
            <a:endParaRPr lang="en-US"/>
          </a:p>
        </p:txBody>
      </p:sp>
      <p:sp>
        <p:nvSpPr>
          <p:cNvPr id="24985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6123E96-4044-4090-9194-9EE05EB5974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F9ABDD-2013-4051-AB37-C8123A074E4F}" type="slidenum">
              <a:rPr lang="en-US"/>
              <a:pPr/>
              <a:t>10</a:t>
            </a:fld>
            <a:endParaRPr lang="en-US"/>
          </a:p>
        </p:txBody>
      </p:sp>
      <p:sp>
        <p:nvSpPr>
          <p:cNvPr id="88166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DD0B281-EC5A-484C-845C-AE1D145B71A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AAED97-A420-4448-B916-15E642A7A725}" type="slidenum">
              <a:rPr lang="en-US"/>
              <a:pPr/>
              <a:t>11</a:t>
            </a:fld>
            <a:endParaRPr lang="en-US"/>
          </a:p>
        </p:txBody>
      </p:sp>
      <p:sp>
        <p:nvSpPr>
          <p:cNvPr id="262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DEBD783-CE2D-4437-A607-44A15BB723AD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B9F6EC-03D4-471D-ABF1-420FCEB3EDBF}" type="slidenum">
              <a:rPr lang="en-US"/>
              <a:pPr/>
              <a:t>12</a:t>
            </a:fld>
            <a:endParaRPr lang="en-US"/>
          </a:p>
        </p:txBody>
      </p:sp>
      <p:sp>
        <p:nvSpPr>
          <p:cNvPr id="8847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8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FDC51E2-822B-4BB1-9DF0-0E95C570054A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1442ED-9698-497C-B41D-B1CDD1CA6EE5}" type="slidenum">
              <a:rPr lang="en-US"/>
              <a:pPr/>
              <a:t>13</a:t>
            </a:fld>
            <a:endParaRPr lang="en-US"/>
          </a:p>
        </p:txBody>
      </p:sp>
      <p:sp>
        <p:nvSpPr>
          <p:cNvPr id="8878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8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A908F65-7905-43BA-A024-507E937AAC6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240557-EC9D-43C8-9DF7-826B41275508}" type="slidenum">
              <a:rPr lang="en-US"/>
              <a:pPr/>
              <a:t>14</a:t>
            </a:fld>
            <a:endParaRPr lang="en-US"/>
          </a:p>
        </p:txBody>
      </p:sp>
      <p:sp>
        <p:nvSpPr>
          <p:cNvPr id="89088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1583B66-4DFC-4C19-9419-647D6324FE4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D46741-E362-4D43-A6DF-3D97A732FB22}" type="slidenum">
              <a:rPr lang="en-US"/>
              <a:pPr/>
              <a:t>15</a:t>
            </a:fld>
            <a:endParaRPr lang="en-US"/>
          </a:p>
        </p:txBody>
      </p:sp>
      <p:sp>
        <p:nvSpPr>
          <p:cNvPr id="8939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E3826D1-62A6-4E9A-B0D2-3BA539CAE18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698468-8262-4B8F-8DD8-9E274299ACA7}" type="slidenum">
              <a:rPr lang="en-US"/>
              <a:pPr/>
              <a:t>16</a:t>
            </a:fld>
            <a:endParaRPr lang="en-US"/>
          </a:p>
        </p:txBody>
      </p:sp>
      <p:sp>
        <p:nvSpPr>
          <p:cNvPr id="8970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9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553732A-34D3-4E4A-9F6E-199103A1D38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3AB50B-96E1-46E5-8A31-CF9401281F90}" type="slidenum">
              <a:rPr lang="en-US"/>
              <a:pPr/>
              <a:t>17</a:t>
            </a:fld>
            <a:endParaRPr lang="en-US"/>
          </a:p>
        </p:txBody>
      </p:sp>
      <p:sp>
        <p:nvSpPr>
          <p:cNvPr id="9000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D66E947-4383-4F1B-9E51-3BD8F399129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E0762A-A5A1-4EEE-B702-53622584208F}" type="slidenum">
              <a:rPr lang="en-US"/>
              <a:pPr/>
              <a:t>18</a:t>
            </a:fld>
            <a:endParaRPr lang="en-US"/>
          </a:p>
        </p:txBody>
      </p:sp>
      <p:sp>
        <p:nvSpPr>
          <p:cNvPr id="90317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11D2280-55FC-4E82-876C-68267EC6B3EC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22E3DD-46A3-46C3-A3D4-87677BC75B56}" type="slidenum">
              <a:rPr lang="en-US"/>
              <a:pPr/>
              <a:t>19</a:t>
            </a:fld>
            <a:endParaRPr lang="en-US"/>
          </a:p>
        </p:txBody>
      </p:sp>
      <p:sp>
        <p:nvSpPr>
          <p:cNvPr id="9062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DA6AC3C-4588-4424-8A47-238887541AF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38C4E2-ECCB-4C94-AD1A-A83AAA5B5F22}" type="slidenum">
              <a:rPr lang="en-US"/>
              <a:pPr/>
              <a:t>2</a:t>
            </a:fld>
            <a:endParaRPr lang="en-US"/>
          </a:p>
        </p:txBody>
      </p:sp>
      <p:sp>
        <p:nvSpPr>
          <p:cNvPr id="24985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A823ECF-3F1B-4393-8C5B-54D789287F8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051C87-13CA-4DF7-9906-6B8B86EAEBB6}" type="slidenum">
              <a:rPr lang="en-US"/>
              <a:pPr/>
              <a:t>20</a:t>
            </a:fld>
            <a:endParaRPr lang="en-US"/>
          </a:p>
        </p:txBody>
      </p:sp>
      <p:sp>
        <p:nvSpPr>
          <p:cNvPr id="9093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0726737-9DA2-48DC-A142-5D6B98ADC35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4FB46C-5592-4297-B819-DEB63FCFDAEA}" type="slidenum">
              <a:rPr lang="en-US"/>
              <a:pPr/>
              <a:t>21</a:t>
            </a:fld>
            <a:endParaRPr lang="en-US"/>
          </a:p>
        </p:txBody>
      </p:sp>
      <p:sp>
        <p:nvSpPr>
          <p:cNvPr id="91238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1238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7FCEE89-A841-465A-A488-67ECFD1BCCCF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3A687F-51DA-40CA-8067-8963FD6C8158}" type="slidenum">
              <a:rPr lang="en-US"/>
              <a:pPr/>
              <a:t>22</a:t>
            </a:fld>
            <a:endParaRPr lang="en-US"/>
          </a:p>
        </p:txBody>
      </p:sp>
      <p:sp>
        <p:nvSpPr>
          <p:cNvPr id="915458" name="Rectangle 2050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15459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D6C3385-9283-4D83-B53A-CC457F9A3FC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449AF8-D957-49B2-89BE-A989F3BEA505}" type="slidenum">
              <a:rPr lang="en-US"/>
              <a:pPr/>
              <a:t>23</a:t>
            </a:fld>
            <a:endParaRPr lang="en-US"/>
          </a:p>
        </p:txBody>
      </p:sp>
      <p:sp>
        <p:nvSpPr>
          <p:cNvPr id="9185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80E13E5-E565-462B-B62F-87FB818F7483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34DA12-C7FD-4F12-991F-E3B6DEFCF16B}" type="slidenum">
              <a:rPr lang="en-US"/>
              <a:pPr/>
              <a:t>24</a:t>
            </a:fld>
            <a:endParaRPr lang="en-US"/>
          </a:p>
        </p:txBody>
      </p:sp>
      <p:sp>
        <p:nvSpPr>
          <p:cNvPr id="921602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92160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A843BB1C-E8F7-4F49-BA85-957E6D43140D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2C7914-FDAA-4BD7-98FA-98B8DAC92C1E}" type="slidenum">
              <a:rPr lang="en-US"/>
              <a:pPr/>
              <a:t>25</a:t>
            </a:fld>
            <a:endParaRPr lang="en-US"/>
          </a:p>
        </p:txBody>
      </p:sp>
      <p:sp>
        <p:nvSpPr>
          <p:cNvPr id="6533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65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7420EC6-E952-4985-B30B-D453BD59986C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9BD17C-11F2-4C6C-B56A-965EE5DBABAB}" type="slidenum">
              <a:rPr lang="en-US"/>
              <a:pPr/>
              <a:t>3</a:t>
            </a:fld>
            <a:endParaRPr lang="en-US"/>
          </a:p>
        </p:txBody>
      </p:sp>
      <p:sp>
        <p:nvSpPr>
          <p:cNvPr id="86630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D4C935F-E193-45C6-803A-B19EE03B7EB9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64486B-7A10-4BE9-B7E1-1A19976B4B7E}" type="slidenum">
              <a:rPr lang="en-US"/>
              <a:pPr/>
              <a:t>4</a:t>
            </a:fld>
            <a:endParaRPr lang="en-US"/>
          </a:p>
        </p:txBody>
      </p:sp>
      <p:sp>
        <p:nvSpPr>
          <p:cNvPr id="8693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8482624-89BE-436A-B794-6661CA7A5317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80785-7A31-4758-964E-CE8E27B9717E}" type="slidenum">
              <a:rPr lang="en-US"/>
              <a:pPr/>
              <a:t>5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8482624-89BE-436A-B794-6661CA7A5317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80785-7A31-4758-964E-CE8E27B9717E}" type="slidenum">
              <a:rPr lang="en-US"/>
              <a:pPr/>
              <a:t>6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3A3CFF2-5DA2-4F81-8BB2-4BEC43C798B8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6BFDB0-D2F7-4321-B3B9-1A90508C5AA1}" type="slidenum">
              <a:rPr lang="en-US"/>
              <a:pPr/>
              <a:t>7</a:t>
            </a:fld>
            <a:endParaRPr lang="en-US"/>
          </a:p>
        </p:txBody>
      </p:sp>
      <p:sp>
        <p:nvSpPr>
          <p:cNvPr id="87245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B9F7A2C-D17A-415F-85D3-116602E7E590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05E531-E981-4A9F-B074-B875F530CE9E}" type="slidenum">
              <a:rPr lang="en-US"/>
              <a:pPr/>
              <a:t>8</a:t>
            </a:fld>
            <a:endParaRPr lang="en-US"/>
          </a:p>
        </p:txBody>
      </p:sp>
      <p:sp>
        <p:nvSpPr>
          <p:cNvPr id="8755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NFIRS-1 Basic Module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F79470C-4EDE-4315-B3BB-6CCB525E80A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8F3EAA-59B5-4D00-B066-C4AE45900415}" type="slidenum">
              <a:rPr lang="en-US"/>
              <a:pPr/>
              <a:t>9</a:t>
            </a:fld>
            <a:endParaRPr lang="en-US"/>
          </a:p>
        </p:txBody>
      </p:sp>
      <p:sp>
        <p:nvSpPr>
          <p:cNvPr id="8785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C9FFD364-25F9-43D1-A5E5-28E9D45F881D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882A0F1-347C-4240-95FA-F144F14E930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D8575E-547D-4E0A-9D25-830491C04A22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44222CD4-E703-4DBD-A04E-D5BC371B48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1A0D2A-2C35-4731-814E-F9A6BA0ECC7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9A8D06F7-6AA8-4826-A8B5-B218A319BD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922E2D-3EFF-47D7-8C1E-F9BBB9791956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45464EBE-93E4-43B8-9222-05933A63D7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D23040-97C8-4127-9BC5-73BD8DC4849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2A7AEFCE-3C11-4D07-95AC-56A7F2B3B1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CCB3D4-713D-425F-A649-51DED1F2962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91C5CB6A-FCEA-4A2E-84F2-A4B7AB3E53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862637-CB69-48B1-8490-FE74CFD4B1BE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60985506-85F1-435C-B7AA-7FB0F782A8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9A17B3-49D1-4981-88F3-E71061D1AFD1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EAE37DB4-F1CB-4DCA-8715-A7C271DEEC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4CB78E-D08B-4499-A098-407ADC765F74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E8D2DB86-79FD-414B-905B-134859CDE0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9191A4-B915-4DA5-B7C5-690FDDB81BEB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D3F0CD20-E14E-435B-9B15-5646319157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F86F7F-D1DA-49BA-A260-0CA16C5CFBB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NFIC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1-</a:t>
            </a:r>
            <a:fld id="{3A9C55A4-69CF-4F75-A44A-7924CB6524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</a:defRPr>
            </a:lvl1pPr>
          </a:lstStyle>
          <a:p>
            <a:fld id="{1051F467-5D41-48D9-A6BA-B4FDAFCB9A65}" type="datetime1">
              <a:rPr lang="en-US"/>
              <a:pPr/>
              <a:t>5/29/2013</a:t>
            </a:fld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dirty="0" smtClean="0"/>
              <a:t>Tammy Burch</a:t>
            </a:r>
            <a:endParaRPr lang="en-US" dirty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r>
              <a:rPr lang="en-US"/>
              <a:t>1-</a:t>
            </a:r>
            <a:fld id="{90FF2F75-83D8-459D-B1C1-4DF4A88B2C0A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BEBEBE"/>
          </a:solidFill>
          <a:effectLst>
            <a:outerShdw blurRad="38100" dist="38100" dir="2700000" algn="tl">
              <a:srgbClr val="000000"/>
            </a:outerShdw>
          </a:effectLst>
          <a:latin typeface="ZapfHumnst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2800" b="1">
          <a:solidFill>
            <a:srgbClr val="FFFF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6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2FEFE36-14CE-4206-A784-C04D70A76D9B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NFIRS 4 - Civilian Fire Casualty Module</a:t>
            </a:r>
          </a:p>
        </p:txBody>
      </p:sp>
      <p:pic>
        <p:nvPicPr>
          <p:cNvPr id="7" name="Picture 6" descr="CivCasualt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2209800"/>
            <a:ext cx="5257800" cy="408352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EA2C92F8-FE53-4FD0-9400-163F3DABA045}" type="slidenum">
              <a:rPr lang="en-US"/>
              <a:pPr/>
              <a:t>10</a:t>
            </a:fld>
            <a:endParaRPr lang="en-US"/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 - Date and Time of Injury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038600"/>
            <a:ext cx="8610600" cy="838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Captures </a:t>
            </a:r>
            <a:r>
              <a:rPr lang="en-US" dirty="0"/>
              <a:t>the </a:t>
            </a:r>
            <a:r>
              <a:rPr lang="en-US" dirty="0" smtClean="0"/>
              <a:t>date and time of the civilian injury.</a:t>
            </a:r>
            <a:endParaRPr lang="en-US" dirty="0"/>
          </a:p>
        </p:txBody>
      </p:sp>
      <p:sp>
        <p:nvSpPr>
          <p:cNvPr id="260144" name="Rectangle 48"/>
          <p:cNvSpPr>
            <a:spLocks noChangeArrowheads="1"/>
          </p:cNvSpPr>
          <p:nvPr/>
        </p:nvSpPr>
        <p:spPr bwMode="auto">
          <a:xfrm>
            <a:off x="2936875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45" name="Rectangle 49"/>
          <p:cNvSpPr>
            <a:spLocks noChangeArrowheads="1"/>
          </p:cNvSpPr>
          <p:nvPr/>
        </p:nvSpPr>
        <p:spPr bwMode="auto">
          <a:xfrm>
            <a:off x="3455988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46" name="Rectangle 50"/>
          <p:cNvSpPr>
            <a:spLocks noChangeArrowheads="1"/>
          </p:cNvSpPr>
          <p:nvPr/>
        </p:nvSpPr>
        <p:spPr bwMode="auto">
          <a:xfrm>
            <a:off x="3176588" y="2916238"/>
            <a:ext cx="19843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47" name="Rectangle 51"/>
          <p:cNvSpPr>
            <a:spLocks noChangeArrowheads="1"/>
          </p:cNvSpPr>
          <p:nvPr/>
        </p:nvSpPr>
        <p:spPr bwMode="auto">
          <a:xfrm>
            <a:off x="3678238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48" name="Rectangle 52"/>
          <p:cNvSpPr>
            <a:spLocks noChangeArrowheads="1"/>
          </p:cNvSpPr>
          <p:nvPr/>
        </p:nvSpPr>
        <p:spPr bwMode="auto">
          <a:xfrm>
            <a:off x="4000500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49" name="Rectangle 53"/>
          <p:cNvSpPr>
            <a:spLocks noChangeArrowheads="1"/>
          </p:cNvSpPr>
          <p:nvPr/>
        </p:nvSpPr>
        <p:spPr bwMode="auto">
          <a:xfrm>
            <a:off x="4437063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50" name="Rectangle 54"/>
          <p:cNvSpPr>
            <a:spLocks noChangeArrowheads="1"/>
          </p:cNvSpPr>
          <p:nvPr/>
        </p:nvSpPr>
        <p:spPr bwMode="auto">
          <a:xfrm>
            <a:off x="4667250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51" name="Rectangle 55"/>
          <p:cNvSpPr>
            <a:spLocks noChangeArrowheads="1"/>
          </p:cNvSpPr>
          <p:nvPr/>
        </p:nvSpPr>
        <p:spPr bwMode="auto">
          <a:xfrm>
            <a:off x="4981575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52" name="Rectangle 56"/>
          <p:cNvSpPr>
            <a:spLocks noChangeArrowheads="1"/>
          </p:cNvSpPr>
          <p:nvPr/>
        </p:nvSpPr>
        <p:spPr bwMode="auto">
          <a:xfrm>
            <a:off x="5211763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53" name="Rectangle 57"/>
          <p:cNvSpPr>
            <a:spLocks noChangeArrowheads="1"/>
          </p:cNvSpPr>
          <p:nvPr/>
        </p:nvSpPr>
        <p:spPr bwMode="auto">
          <a:xfrm>
            <a:off x="5467350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54" name="Rectangle 58"/>
          <p:cNvSpPr>
            <a:spLocks noChangeArrowheads="1"/>
          </p:cNvSpPr>
          <p:nvPr/>
        </p:nvSpPr>
        <p:spPr bwMode="auto">
          <a:xfrm>
            <a:off x="5738813" y="2916238"/>
            <a:ext cx="2000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0155" name="Rectangle 59"/>
          <p:cNvSpPr>
            <a:spLocks noChangeArrowheads="1"/>
          </p:cNvSpPr>
          <p:nvPr/>
        </p:nvSpPr>
        <p:spPr bwMode="auto">
          <a:xfrm>
            <a:off x="4194175" y="2916238"/>
            <a:ext cx="2413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0768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09800"/>
            <a:ext cx="3505200" cy="144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2" name="TextBox 61"/>
          <p:cNvSpPr txBox="1"/>
          <p:nvPr/>
        </p:nvSpPr>
        <p:spPr>
          <a:xfrm>
            <a:off x="914400" y="5029200"/>
            <a:ext cx="7848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Hours and minutes are recorded in 24 hour time.</a:t>
            </a:r>
          </a:p>
          <a:p>
            <a:pPr algn="l">
              <a:buClr>
                <a:schemeClr val="tx2"/>
              </a:buClr>
              <a:buNone/>
            </a:pPr>
            <a:endParaRPr lang="en-US" sz="1000" b="1" dirty="0" smtClean="0">
              <a:latin typeface="Arial" pitchFamily="34" charset="0"/>
              <a:cs typeface="Arial" pitchFamily="34" charset="0"/>
            </a:endParaRPr>
          </a:p>
          <a:p>
            <a:pPr algn="l">
              <a:buClr>
                <a:schemeClr val="tx2"/>
              </a:buClr>
              <a:buNone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Midnight is 0000.</a:t>
            </a:r>
            <a:endParaRPr lang="en-US" sz="2600" b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F62C21D2-CFCE-4159-B08A-2C524D3CA8D0}" type="slidenum">
              <a:rPr lang="en-US"/>
              <a:pPr/>
              <a:t>11</a:t>
            </a:fld>
            <a:endParaRPr lang="en-US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 </a:t>
            </a:r>
            <a:r>
              <a:rPr lang="en-US" dirty="0" smtClean="0"/>
              <a:t>– </a:t>
            </a:r>
            <a:r>
              <a:rPr lang="en-US" dirty="0"/>
              <a:t>Severity 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2819400"/>
            <a:ext cx="4191000" cy="1371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relative severity of the </a:t>
            </a:r>
            <a:r>
              <a:rPr lang="en-US" dirty="0" smtClean="0"/>
              <a:t>casualty.</a:t>
            </a:r>
            <a:endParaRPr lang="en-US" dirty="0"/>
          </a:p>
        </p:txBody>
      </p:sp>
      <p:sp>
        <p:nvSpPr>
          <p:cNvPr id="261131" name="Rectangle 11"/>
          <p:cNvSpPr>
            <a:spLocks noChangeArrowheads="1"/>
          </p:cNvSpPr>
          <p:nvPr/>
        </p:nvSpPr>
        <p:spPr bwMode="auto">
          <a:xfrm>
            <a:off x="475297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1132" name="Rectangle 12"/>
          <p:cNvSpPr>
            <a:spLocks noChangeArrowheads="1"/>
          </p:cNvSpPr>
          <p:nvPr/>
        </p:nvSpPr>
        <p:spPr bwMode="auto">
          <a:xfrm>
            <a:off x="4953000" y="27432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1133" name="Rectangle 13"/>
          <p:cNvSpPr>
            <a:spLocks noChangeArrowheads="1"/>
          </p:cNvSpPr>
          <p:nvPr/>
        </p:nvSpPr>
        <p:spPr bwMode="auto">
          <a:xfrm>
            <a:off x="508952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1134" name="Group 14"/>
          <p:cNvGrpSpPr>
            <a:grpSpLocks/>
          </p:cNvGrpSpPr>
          <p:nvPr/>
        </p:nvGrpSpPr>
        <p:grpSpPr bwMode="auto">
          <a:xfrm>
            <a:off x="1533525" y="3975100"/>
            <a:ext cx="876300" cy="441325"/>
            <a:chOff x="966" y="2504"/>
            <a:chExt cx="552" cy="278"/>
          </a:xfrm>
        </p:grpSpPr>
        <p:sp>
          <p:nvSpPr>
            <p:cNvPr id="261135" name="Rectangle 15"/>
            <p:cNvSpPr>
              <a:spLocks noChangeArrowheads="1"/>
            </p:cNvSpPr>
            <p:nvPr/>
          </p:nvSpPr>
          <p:spPr bwMode="auto">
            <a:xfrm>
              <a:off x="1382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1136" name="Rectangle 16"/>
            <p:cNvSpPr>
              <a:spLocks noChangeArrowheads="1"/>
            </p:cNvSpPr>
            <p:nvPr/>
          </p:nvSpPr>
          <p:spPr bwMode="auto">
            <a:xfrm>
              <a:off x="1421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61137" name="Rectangle 17"/>
            <p:cNvSpPr>
              <a:spLocks noChangeArrowheads="1"/>
            </p:cNvSpPr>
            <p:nvPr/>
          </p:nvSpPr>
          <p:spPr bwMode="auto">
            <a:xfrm>
              <a:off x="966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1138" name="Rectangle 18"/>
            <p:cNvSpPr>
              <a:spLocks noChangeArrowheads="1"/>
            </p:cNvSpPr>
            <p:nvPr/>
          </p:nvSpPr>
          <p:spPr bwMode="auto">
            <a:xfrm>
              <a:off x="1005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61139" name="Rectangle 19"/>
            <p:cNvSpPr>
              <a:spLocks noChangeArrowheads="1"/>
            </p:cNvSpPr>
            <p:nvPr/>
          </p:nvSpPr>
          <p:spPr bwMode="auto">
            <a:xfrm>
              <a:off x="1168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1140" name="Rectangle 20"/>
            <p:cNvSpPr>
              <a:spLocks noChangeArrowheads="1"/>
            </p:cNvSpPr>
            <p:nvPr/>
          </p:nvSpPr>
          <p:spPr bwMode="auto">
            <a:xfrm>
              <a:off x="1207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sp>
        <p:nvSpPr>
          <p:cNvPr id="261189" name="Rectangle 69"/>
          <p:cNvSpPr>
            <a:spLocks noChangeArrowheads="1"/>
          </p:cNvSpPr>
          <p:nvPr/>
        </p:nvSpPr>
        <p:spPr bwMode="auto">
          <a:xfrm>
            <a:off x="1470025" y="4348163"/>
            <a:ext cx="2984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1792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438400"/>
            <a:ext cx="24384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5269880" y="5257800"/>
            <a:ext cx="293048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i="1" dirty="0" smtClean="0">
                <a:solidFill>
                  <a:srgbClr val="FF0000"/>
                </a:solidFill>
              </a:rPr>
              <a:t>Handbook page 6-11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B3F211DD-CA96-4FBE-8EA7-04469DF86EC9}" type="slidenum">
              <a:rPr lang="en-US"/>
              <a:pPr/>
              <a:t>12</a:t>
            </a:fld>
            <a:endParaRPr lang="en-US"/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 - Cause of Injury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2819400"/>
            <a:ext cx="3733800" cy="1752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physical event that caused the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263276" name="Rectangle 108"/>
          <p:cNvSpPr>
            <a:spLocks noChangeArrowheads="1"/>
          </p:cNvSpPr>
          <p:nvPr/>
        </p:nvSpPr>
        <p:spPr bwMode="auto">
          <a:xfrm>
            <a:off x="889000" y="3009900"/>
            <a:ext cx="2540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2816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286000"/>
            <a:ext cx="33528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B286D91B-B9F6-436C-8FEB-F12BC4A08AAA}" type="slidenum">
              <a:rPr lang="en-US"/>
              <a:pPr/>
              <a:t>13</a:t>
            </a:fld>
            <a:endParaRPr lang="en-US"/>
          </a:p>
        </p:txBody>
      </p:sp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 - Human Factors Contributing </a:t>
            </a:r>
            <a:r>
              <a:rPr lang="en-US" dirty="0" smtClean="0"/>
              <a:t>to </a:t>
            </a:r>
            <a:r>
              <a:rPr lang="en-US" dirty="0"/>
              <a:t>Injury </a:t>
            </a:r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8600" y="2743200"/>
            <a:ext cx="4419600" cy="2590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physical or mental state of the person  that may have contributed to the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264201" name="Rectangle 9"/>
          <p:cNvSpPr>
            <a:spLocks noChangeArrowheads="1"/>
          </p:cNvSpPr>
          <p:nvPr/>
        </p:nvSpPr>
        <p:spPr bwMode="auto">
          <a:xfrm>
            <a:off x="1182688" y="292258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4202" name="Rectangle 10"/>
          <p:cNvSpPr>
            <a:spLocks noChangeArrowheads="1"/>
          </p:cNvSpPr>
          <p:nvPr/>
        </p:nvSpPr>
        <p:spPr bwMode="auto">
          <a:xfrm>
            <a:off x="1182688" y="360203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4274" name="Rectangle 82"/>
          <p:cNvSpPr>
            <a:spLocks noChangeArrowheads="1"/>
          </p:cNvSpPr>
          <p:nvPr/>
        </p:nvSpPr>
        <p:spPr bwMode="auto">
          <a:xfrm>
            <a:off x="841375" y="4371975"/>
            <a:ext cx="204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3840" name="Picture 2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438400"/>
            <a:ext cx="29718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FE611F07-3166-4019-ADAF-C4FEBBF8A3B6}" type="slidenum">
              <a:rPr lang="en-US"/>
              <a:pPr/>
              <a:t>14</a:t>
            </a:fld>
            <a:endParaRPr lang="en-US"/>
          </a:p>
        </p:txBody>
      </p:sp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 - Factors Contributing to Injury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2667000"/>
            <a:ext cx="4267200" cy="22098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most significant factors that contributed to the </a:t>
            </a:r>
            <a:r>
              <a:rPr lang="en-US" dirty="0" smtClean="0">
                <a:solidFill>
                  <a:srgbClr val="FFFF00"/>
                </a:solidFill>
              </a:rPr>
              <a:t>injury.</a:t>
            </a:r>
            <a:endParaRPr lang="en-US" dirty="0"/>
          </a:p>
        </p:txBody>
      </p:sp>
      <p:sp>
        <p:nvSpPr>
          <p:cNvPr id="265221" name="Rectangle 5"/>
          <p:cNvSpPr>
            <a:spLocks noChangeArrowheads="1"/>
          </p:cNvSpPr>
          <p:nvPr/>
        </p:nvSpPr>
        <p:spPr bwMode="auto">
          <a:xfrm>
            <a:off x="992188" y="325278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5222" name="Rectangle 6"/>
          <p:cNvSpPr>
            <a:spLocks noChangeArrowheads="1"/>
          </p:cNvSpPr>
          <p:nvPr/>
        </p:nvSpPr>
        <p:spPr bwMode="auto">
          <a:xfrm>
            <a:off x="1150938" y="3259138"/>
            <a:ext cx="2301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5223" name="Rectangle 7"/>
          <p:cNvSpPr>
            <a:spLocks noChangeArrowheads="1"/>
          </p:cNvSpPr>
          <p:nvPr/>
        </p:nvSpPr>
        <p:spPr bwMode="auto">
          <a:xfrm>
            <a:off x="1455738" y="3259138"/>
            <a:ext cx="91598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5264" name="Rectangle 48"/>
          <p:cNvSpPr>
            <a:spLocks noChangeArrowheads="1"/>
          </p:cNvSpPr>
          <p:nvPr/>
        </p:nvSpPr>
        <p:spPr bwMode="auto">
          <a:xfrm>
            <a:off x="847725" y="3341688"/>
            <a:ext cx="277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5265" name="Rectangle 49"/>
          <p:cNvSpPr>
            <a:spLocks noChangeArrowheads="1"/>
          </p:cNvSpPr>
          <p:nvPr/>
        </p:nvSpPr>
        <p:spPr bwMode="auto">
          <a:xfrm>
            <a:off x="1046163" y="3341688"/>
            <a:ext cx="277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5266" name="Rectangle 50"/>
          <p:cNvSpPr>
            <a:spLocks noChangeArrowheads="1"/>
          </p:cNvSpPr>
          <p:nvPr/>
        </p:nvSpPr>
        <p:spPr bwMode="auto">
          <a:xfrm>
            <a:off x="1398588" y="3349625"/>
            <a:ext cx="14684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5267" name="Rectangle 51"/>
          <p:cNvSpPr>
            <a:spLocks noChangeArrowheads="1"/>
          </p:cNvSpPr>
          <p:nvPr/>
        </p:nvSpPr>
        <p:spPr bwMode="auto">
          <a:xfrm>
            <a:off x="855663" y="3868738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5268" name="Rectangle 52"/>
          <p:cNvSpPr>
            <a:spLocks noChangeArrowheads="1"/>
          </p:cNvSpPr>
          <p:nvPr/>
        </p:nvSpPr>
        <p:spPr bwMode="auto">
          <a:xfrm>
            <a:off x="1046163" y="3868738"/>
            <a:ext cx="277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5269" name="Rectangle 53"/>
          <p:cNvSpPr>
            <a:spLocks noChangeArrowheads="1"/>
          </p:cNvSpPr>
          <p:nvPr/>
        </p:nvSpPr>
        <p:spPr bwMode="auto">
          <a:xfrm>
            <a:off x="1398588" y="3860800"/>
            <a:ext cx="21113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4864" name="Picture 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438400"/>
            <a:ext cx="2971800" cy="2895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6-14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68E655F-211C-49D0-A2E6-5A3B082875B7}" type="slidenum">
              <a:rPr lang="en-US"/>
              <a:pPr/>
              <a:t>15</a:t>
            </a:fld>
            <a:endParaRPr lang="en-US"/>
          </a:p>
        </p:txBody>
      </p:sp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 - Activity When Injured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3800" y="2743200"/>
            <a:ext cx="4495800" cy="2133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activity in which the person was engaged at the time of the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266261" name="Rectangle 21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5888" name="Picture 30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362200"/>
            <a:ext cx="27432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5E88B78-E4EF-457A-A8ED-C835593B83C6}" type="slidenum">
              <a:rPr lang="en-US"/>
              <a:pPr/>
              <a:t>16</a:t>
            </a:fld>
            <a:endParaRPr lang="en-US"/>
          </a:p>
        </p:txBody>
      </p:sp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 baseline="-25000" dirty="0"/>
              <a:t>1</a:t>
            </a:r>
            <a:r>
              <a:rPr lang="en-US" dirty="0"/>
              <a:t> - Location at Time of  Incident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4572000"/>
            <a:ext cx="7162800" cy="1219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location of the victim in relation to the fire </a:t>
            </a:r>
            <a:r>
              <a:rPr lang="en-US" dirty="0" smtClean="0"/>
              <a:t>origin.</a:t>
            </a:r>
            <a:endParaRPr lang="en-US" dirty="0"/>
          </a:p>
        </p:txBody>
      </p:sp>
      <p:sp>
        <p:nvSpPr>
          <p:cNvPr id="267285" name="Rectangle 21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7286" name="Rectangle 22"/>
          <p:cNvSpPr>
            <a:spLocks noChangeArrowheads="1"/>
          </p:cNvSpPr>
          <p:nvPr/>
        </p:nvSpPr>
        <p:spPr bwMode="auto">
          <a:xfrm>
            <a:off x="1103313" y="3327400"/>
            <a:ext cx="298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7332" name="Rectangle 68"/>
          <p:cNvSpPr>
            <a:spLocks noChangeArrowheads="1"/>
          </p:cNvSpPr>
          <p:nvPr/>
        </p:nvSpPr>
        <p:spPr bwMode="auto">
          <a:xfrm>
            <a:off x="3370263" y="2684463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67333" name="Picture 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09800"/>
            <a:ext cx="37338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6CC0423-527E-4C99-99EE-A92C996B9316}" type="slidenum">
              <a:rPr lang="en-US"/>
              <a:pPr/>
              <a:t>17</a:t>
            </a:fld>
            <a:endParaRPr lang="en-US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 baseline="-25000" dirty="0"/>
              <a:t>2</a:t>
            </a:r>
            <a:r>
              <a:rPr lang="en-US" dirty="0"/>
              <a:t> - General Location at Time of Injury</a:t>
            </a: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810000"/>
            <a:ext cx="8534400" cy="10668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location of the victim at </a:t>
            </a:r>
            <a:r>
              <a:rPr lang="en-US" dirty="0" smtClean="0">
                <a:solidFill>
                  <a:srgbClr val="FFFF00"/>
                </a:solidFill>
              </a:rPr>
              <a:t>the time </a:t>
            </a:r>
            <a:r>
              <a:rPr lang="en-US" dirty="0">
                <a:solidFill>
                  <a:srgbClr val="FFFF00"/>
                </a:solidFill>
              </a:rPr>
              <a:t>of </a:t>
            </a:r>
            <a:r>
              <a:rPr lang="en-US" dirty="0" smtClean="0">
                <a:solidFill>
                  <a:srgbClr val="FFFF00"/>
                </a:solidFill>
              </a:rPr>
              <a:t>injury.</a:t>
            </a:r>
            <a:endParaRPr lang="en-US" dirty="0"/>
          </a:p>
        </p:txBody>
      </p:sp>
      <p:sp>
        <p:nvSpPr>
          <p:cNvPr id="268309" name="Rectangle 21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8310" name="Rectangle 22"/>
          <p:cNvSpPr>
            <a:spLocks noChangeArrowheads="1"/>
          </p:cNvSpPr>
          <p:nvPr/>
        </p:nvSpPr>
        <p:spPr bwMode="auto">
          <a:xfrm>
            <a:off x="1103313" y="3327400"/>
            <a:ext cx="298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8364" name="Rectangle 76"/>
          <p:cNvSpPr>
            <a:spLocks noChangeArrowheads="1"/>
          </p:cNvSpPr>
          <p:nvPr/>
        </p:nvSpPr>
        <p:spPr bwMode="auto">
          <a:xfrm>
            <a:off x="3148013" y="2949575"/>
            <a:ext cx="276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6912" name="Picture 2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1981200"/>
            <a:ext cx="40386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9" name="TextBox 78"/>
          <p:cNvSpPr txBox="1"/>
          <p:nvPr/>
        </p:nvSpPr>
        <p:spPr>
          <a:xfrm>
            <a:off x="914400" y="4800600"/>
            <a:ext cx="74676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If they were in the area of fire origin, skip to </a:t>
            </a:r>
            <a:r>
              <a:rPr lang="en-US" sz="2600" b="1" dirty="0" smtClean="0">
                <a:solidFill>
                  <a:srgbClr val="FFFF00"/>
                </a:solidFill>
              </a:rPr>
              <a:t>Section N</a:t>
            </a:r>
            <a:r>
              <a:rPr lang="en-US" sz="2600" b="1" dirty="0" smtClean="0"/>
              <a:t>.</a:t>
            </a:r>
          </a:p>
          <a:p>
            <a:pPr algn="l"/>
            <a:endParaRPr lang="en-US" sz="1000" b="1" dirty="0"/>
          </a:p>
          <a:p>
            <a:pPr algn="l"/>
            <a:r>
              <a:rPr lang="en-US" sz="2600" b="1" dirty="0" smtClean="0"/>
              <a:t>If they were outside, but not in area, skip to </a:t>
            </a:r>
            <a:r>
              <a:rPr lang="en-US" sz="2600" b="1" dirty="0" smtClean="0">
                <a:solidFill>
                  <a:srgbClr val="FFFF00"/>
                </a:solidFill>
              </a:rPr>
              <a:t>Block M</a:t>
            </a:r>
            <a:r>
              <a:rPr lang="en-US" sz="2600" b="1" baseline="-25000" dirty="0" smtClean="0">
                <a:solidFill>
                  <a:srgbClr val="FFFF00"/>
                </a:solidFill>
              </a:rPr>
              <a:t>5</a:t>
            </a:r>
            <a:r>
              <a:rPr lang="en-US" sz="2600" b="1" dirty="0"/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46B775B-79F9-45E9-A156-4E8352496657}" type="slidenum">
              <a:rPr lang="en-US"/>
              <a:pPr/>
              <a:t>18</a:t>
            </a:fld>
            <a:endParaRPr lang="en-US"/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 baseline="-25000" dirty="0"/>
              <a:t>3</a:t>
            </a:r>
            <a:r>
              <a:rPr lang="en-US" dirty="0"/>
              <a:t> - Story at Start of Incident</a:t>
            </a:r>
          </a:p>
        </p:txBody>
      </p:sp>
      <p:sp>
        <p:nvSpPr>
          <p:cNvPr id="269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3962400"/>
            <a:ext cx="8001000" cy="1219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Identifies </a:t>
            </a:r>
            <a:r>
              <a:rPr lang="en-US" dirty="0"/>
              <a:t>the floor level where the victim was at the start of the </a:t>
            </a:r>
            <a:r>
              <a:rPr lang="en-US" dirty="0" smtClean="0"/>
              <a:t>incident.</a:t>
            </a:r>
            <a:endParaRPr lang="en-US" sz="2800" dirty="0"/>
          </a:p>
        </p:txBody>
      </p:sp>
      <p:sp>
        <p:nvSpPr>
          <p:cNvPr id="269317" name="Rectangle 5"/>
          <p:cNvSpPr>
            <a:spLocks noChangeArrowheads="1"/>
          </p:cNvSpPr>
          <p:nvPr/>
        </p:nvSpPr>
        <p:spPr bwMode="auto">
          <a:xfrm>
            <a:off x="3390900" y="2597150"/>
            <a:ext cx="2540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18" name="Rectangle 6"/>
          <p:cNvSpPr>
            <a:spLocks noChangeArrowheads="1"/>
          </p:cNvSpPr>
          <p:nvPr/>
        </p:nvSpPr>
        <p:spPr bwMode="auto">
          <a:xfrm>
            <a:off x="3316288" y="3460750"/>
            <a:ext cx="276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42" name="Rectangle 30"/>
          <p:cNvSpPr>
            <a:spLocks noChangeArrowheads="1"/>
          </p:cNvSpPr>
          <p:nvPr/>
        </p:nvSpPr>
        <p:spPr bwMode="auto">
          <a:xfrm>
            <a:off x="4957763" y="2938463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7936" name="Picture 30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286000"/>
            <a:ext cx="3810000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1143000" y="5105400"/>
            <a:ext cx="7315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Complete only if the injury occurred inside.</a:t>
            </a:r>
            <a:endParaRPr lang="en-US" sz="26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C109CA6-391E-40C7-AD1F-57652A5B9B37}" type="slidenum">
              <a:rPr lang="en-US"/>
              <a:pPr/>
              <a:t>19</a:t>
            </a:fld>
            <a:endParaRPr lang="en-US"/>
          </a:p>
        </p:txBody>
      </p:sp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 baseline="-25000" dirty="0"/>
              <a:t>4</a:t>
            </a:r>
            <a:r>
              <a:rPr lang="en-US" dirty="0"/>
              <a:t> - Story Where Injury Occurred</a:t>
            </a: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114800"/>
            <a:ext cx="8229600" cy="129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Identifies </a:t>
            </a:r>
            <a:r>
              <a:rPr lang="en-US" dirty="0"/>
              <a:t>the story (floor level) where the casualty was located at the time of the </a:t>
            </a:r>
            <a:r>
              <a:rPr lang="en-US" dirty="0" smtClean="0"/>
              <a:t>injury.</a:t>
            </a:r>
            <a:endParaRPr lang="en-US" dirty="0"/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270345" name="Rectangle 9"/>
          <p:cNvSpPr>
            <a:spLocks noChangeArrowheads="1"/>
          </p:cNvSpPr>
          <p:nvPr/>
        </p:nvSpPr>
        <p:spPr bwMode="auto">
          <a:xfrm>
            <a:off x="3370263" y="2749550"/>
            <a:ext cx="2540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8960" name="Picture 30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209800"/>
            <a:ext cx="41148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1066800" y="5257800"/>
            <a:ext cx="7010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Only complete if different from </a:t>
            </a:r>
            <a:r>
              <a:rPr lang="en-US" sz="2600" b="1" dirty="0" smtClean="0">
                <a:solidFill>
                  <a:srgbClr val="FFFF00"/>
                </a:solidFill>
              </a:rPr>
              <a:t>M</a:t>
            </a:r>
            <a:r>
              <a:rPr lang="en-US" sz="2600" b="1" baseline="-25000" dirty="0" smtClean="0">
                <a:solidFill>
                  <a:srgbClr val="FFFF00"/>
                </a:solidFill>
              </a:rPr>
              <a:t>3</a:t>
            </a:r>
            <a:r>
              <a:rPr lang="en-US" sz="2600" b="1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2FEFE36-14CE-4206-A784-C04D70A76D9B}" type="slidenum">
              <a:rPr lang="en-US"/>
              <a:pPr/>
              <a:t>2</a:t>
            </a:fld>
            <a:endParaRPr lang="en-US"/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NFIRS 4 - Civilian Fire Casualty Module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2057400"/>
            <a:ext cx="815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>
                <a:solidFill>
                  <a:srgbClr val="FFFF00"/>
                </a:solidFill>
              </a:rPr>
              <a:t>The Civilian Fire Casualty Module should be completed whenever there are civilian casualties resulting from a fire.</a:t>
            </a:r>
          </a:p>
          <a:p>
            <a:pPr algn="l"/>
            <a:endParaRPr lang="en-US" sz="1200" b="1" dirty="0" smtClean="0">
              <a:solidFill>
                <a:srgbClr val="FFFF00"/>
              </a:solidFill>
            </a:endParaRPr>
          </a:p>
          <a:p>
            <a:pPr algn="l"/>
            <a:r>
              <a:rPr lang="en-US" b="1" dirty="0" smtClean="0">
                <a:solidFill>
                  <a:srgbClr val="FFFF00"/>
                </a:solidFill>
              </a:rPr>
              <a:t>If a civilian injury is not directly related to fire, it may be reported on the optional EMS Module with the same incident ID information.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5029200"/>
            <a:ext cx="807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solidFill>
                  <a:srgbClr val="FFFF00"/>
                </a:solidFill>
              </a:rPr>
              <a:t>When you see a star         the field is required.</a:t>
            </a:r>
          </a:p>
        </p:txBody>
      </p:sp>
      <p:sp>
        <p:nvSpPr>
          <p:cNvPr id="9" name="5-Point Star 8"/>
          <p:cNvSpPr/>
          <p:nvPr/>
        </p:nvSpPr>
        <p:spPr bwMode="auto">
          <a:xfrm>
            <a:off x="4343400" y="5029200"/>
            <a:ext cx="457200" cy="457200"/>
          </a:xfrm>
          <a:prstGeom prst="star5">
            <a:avLst/>
          </a:prstGeom>
          <a:solidFill>
            <a:schemeClr val="tx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F3A977B9-B7A8-40E7-9B49-24E84CC2D2B2}" type="slidenum">
              <a:rPr lang="en-US"/>
              <a:pPr/>
              <a:t>20</a:t>
            </a:fld>
            <a:endParaRPr lang="en-US"/>
          </a:p>
        </p:txBody>
      </p:sp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</a:t>
            </a:r>
            <a:r>
              <a:rPr lang="en-US" baseline="-25000"/>
              <a:t>5</a:t>
            </a:r>
            <a:r>
              <a:rPr lang="en-US"/>
              <a:t> - Specific Location at Time of Injury</a:t>
            </a:r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114800"/>
            <a:ext cx="7543800" cy="1143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specific location at the time of </a:t>
            </a:r>
            <a:r>
              <a:rPr lang="en-US" dirty="0" smtClean="0">
                <a:solidFill>
                  <a:srgbClr val="FFFF00"/>
                </a:solidFill>
              </a:rPr>
              <a:t>injury.</a:t>
            </a:r>
            <a:endParaRPr lang="en-US" dirty="0"/>
          </a:p>
        </p:txBody>
      </p:sp>
      <p:sp>
        <p:nvSpPr>
          <p:cNvPr id="271364" name="Rectangle 4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1365" name="Rectangle 5"/>
          <p:cNvSpPr>
            <a:spLocks noChangeArrowheads="1"/>
          </p:cNvSpPr>
          <p:nvPr/>
        </p:nvSpPr>
        <p:spPr bwMode="auto">
          <a:xfrm>
            <a:off x="1103313" y="3327400"/>
            <a:ext cx="298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1388" name="Rectangle 28"/>
          <p:cNvSpPr>
            <a:spLocks noChangeArrowheads="1"/>
          </p:cNvSpPr>
          <p:nvPr/>
        </p:nvSpPr>
        <p:spPr bwMode="auto">
          <a:xfrm>
            <a:off x="3184525" y="2927350"/>
            <a:ext cx="30003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1389" name="Rectangle 29"/>
          <p:cNvSpPr>
            <a:spLocks noChangeArrowheads="1"/>
          </p:cNvSpPr>
          <p:nvPr/>
        </p:nvSpPr>
        <p:spPr bwMode="auto">
          <a:xfrm>
            <a:off x="3400425" y="2936875"/>
            <a:ext cx="30003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1390" name="Rectangle 30"/>
          <p:cNvSpPr>
            <a:spLocks noChangeArrowheads="1"/>
          </p:cNvSpPr>
          <p:nvPr/>
        </p:nvSpPr>
        <p:spPr bwMode="auto">
          <a:xfrm>
            <a:off x="3748088" y="2936875"/>
            <a:ext cx="2189162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49984" name="Picture 30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86000"/>
            <a:ext cx="3733800" cy="144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1371600" y="5181600"/>
            <a:ext cx="6629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Complete only if casualty was </a:t>
            </a:r>
            <a:r>
              <a:rPr lang="en-US" sz="2600" b="1" u="sng" dirty="0" smtClean="0"/>
              <a:t>not</a:t>
            </a:r>
            <a:r>
              <a:rPr lang="en-US" sz="2600" b="1" dirty="0" smtClean="0"/>
              <a:t> in the area of origin.</a:t>
            </a:r>
            <a:endParaRPr lang="en-US" sz="2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6-19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F4E6192-4880-493F-9855-8707C0BB3CFF}" type="slidenum">
              <a:rPr lang="en-US"/>
              <a:pPr/>
              <a:t>21</a:t>
            </a:fld>
            <a:endParaRPr lang="en-US"/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 - Primary Apparent Symptom	</a:t>
            </a: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2895600"/>
            <a:ext cx="4343400" cy="1447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	</a:t>
            </a:r>
            <a:r>
              <a:rPr lang="en-US" dirty="0" smtClean="0">
                <a:solidFill>
                  <a:srgbClr val="FFFF00"/>
                </a:solidFill>
              </a:rPr>
              <a:t>The </a:t>
            </a:r>
            <a:r>
              <a:rPr lang="en-US" dirty="0">
                <a:solidFill>
                  <a:srgbClr val="FFFF00"/>
                </a:solidFill>
              </a:rPr>
              <a:t>casualty’s most serious </a:t>
            </a:r>
            <a:r>
              <a:rPr lang="en-US" dirty="0" smtClean="0">
                <a:solidFill>
                  <a:srgbClr val="FFFF00"/>
                </a:solidFill>
              </a:rPr>
              <a:t>injury.</a:t>
            </a:r>
            <a:endParaRPr lang="en-US" dirty="0"/>
          </a:p>
        </p:txBody>
      </p:sp>
      <p:sp>
        <p:nvSpPr>
          <p:cNvPr id="272405" name="Rectangle 21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2406" name="Rectangle 22"/>
          <p:cNvSpPr>
            <a:spLocks noChangeArrowheads="1"/>
          </p:cNvSpPr>
          <p:nvPr/>
        </p:nvSpPr>
        <p:spPr bwMode="auto">
          <a:xfrm>
            <a:off x="1103313" y="3327400"/>
            <a:ext cx="298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2481" name="Rectangle 97"/>
          <p:cNvSpPr>
            <a:spLocks noChangeArrowheads="1"/>
          </p:cNvSpPr>
          <p:nvPr/>
        </p:nvSpPr>
        <p:spPr bwMode="auto">
          <a:xfrm>
            <a:off x="1250950" y="3819525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72482" name="Picture 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362200"/>
            <a:ext cx="3352800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572000" y="61722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i="1" dirty="0" smtClean="0">
                <a:solidFill>
                  <a:srgbClr val="FF0000"/>
                </a:solidFill>
              </a:rPr>
              <a:t>Handbook page 6-22</a:t>
            </a:r>
            <a:endParaRPr lang="en-US" sz="2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76F861C-A220-4533-A980-B8970B6D96B5}" type="slidenum">
              <a:rPr lang="en-US"/>
              <a:pPr/>
              <a:t>22</a:t>
            </a:fld>
            <a:endParaRPr lang="en-US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924800" cy="1143000"/>
          </a:xfrm>
        </p:spPr>
        <p:txBody>
          <a:bodyPr/>
          <a:lstStyle/>
          <a:p>
            <a:r>
              <a:rPr lang="en-US"/>
              <a:t>O - Primary Area of Body Injured</a:t>
            </a:r>
          </a:p>
        </p:txBody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2743200"/>
            <a:ext cx="3962400" cy="2133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Describes </a:t>
            </a:r>
            <a:r>
              <a:rPr lang="en-US" dirty="0"/>
              <a:t>the part of the body that sustained the most serious </a:t>
            </a:r>
            <a:r>
              <a:rPr lang="en-US" dirty="0" smtClean="0"/>
              <a:t>injury.</a:t>
            </a:r>
            <a:endParaRPr lang="en-US" dirty="0"/>
          </a:p>
        </p:txBody>
      </p:sp>
      <p:sp>
        <p:nvSpPr>
          <p:cNvPr id="273429" name="Rectangle 21"/>
          <p:cNvSpPr>
            <a:spLocks noChangeArrowheads="1"/>
          </p:cNvSpPr>
          <p:nvPr/>
        </p:nvSpPr>
        <p:spPr bwMode="auto">
          <a:xfrm>
            <a:off x="1406525" y="3175000"/>
            <a:ext cx="3206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3430" name="Rectangle 22"/>
          <p:cNvSpPr>
            <a:spLocks noChangeArrowheads="1"/>
          </p:cNvSpPr>
          <p:nvPr/>
        </p:nvSpPr>
        <p:spPr bwMode="auto">
          <a:xfrm>
            <a:off x="1103313" y="3327400"/>
            <a:ext cx="298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3431" name="Rectangle 23"/>
          <p:cNvSpPr>
            <a:spLocks noChangeArrowheads="1"/>
          </p:cNvSpPr>
          <p:nvPr/>
        </p:nvSpPr>
        <p:spPr bwMode="auto">
          <a:xfrm>
            <a:off x="1141413" y="4240213"/>
            <a:ext cx="30003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3512" name="Rectangle 104"/>
          <p:cNvSpPr>
            <a:spLocks noChangeArrowheads="1"/>
          </p:cNvSpPr>
          <p:nvPr/>
        </p:nvSpPr>
        <p:spPr bwMode="auto">
          <a:xfrm>
            <a:off x="1392238" y="3841750"/>
            <a:ext cx="2984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51008" name="Picture 2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438400"/>
            <a:ext cx="2971800" cy="2895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B6365500-CFC5-46D9-B99F-2068F884ED93}" type="slidenum">
              <a:rPr lang="en-US"/>
              <a:pPr/>
              <a:t>23</a:t>
            </a:fld>
            <a:endParaRPr lang="en-US"/>
          </a:p>
        </p:txBody>
      </p:sp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 - Disposition</a:t>
            </a:r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343400"/>
            <a:ext cx="7543800" cy="129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	Identifies </a:t>
            </a:r>
            <a:r>
              <a:rPr lang="en-US" dirty="0"/>
              <a:t>if the casualty was transported to an emergency care </a:t>
            </a:r>
            <a:r>
              <a:rPr lang="en-US" dirty="0" smtClean="0"/>
              <a:t>facility.</a:t>
            </a:r>
            <a:endParaRPr lang="en-US" dirty="0"/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274441" name="Rectangle 9"/>
          <p:cNvSpPr>
            <a:spLocks noChangeArrowheads="1"/>
          </p:cNvSpPr>
          <p:nvPr/>
        </p:nvSpPr>
        <p:spPr bwMode="auto">
          <a:xfrm>
            <a:off x="3370263" y="2749550"/>
            <a:ext cx="2540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4442" name="Rectangle 10"/>
          <p:cNvSpPr>
            <a:spLocks noChangeArrowheads="1"/>
          </p:cNvSpPr>
          <p:nvPr/>
        </p:nvSpPr>
        <p:spPr bwMode="auto">
          <a:xfrm>
            <a:off x="4003675" y="3194050"/>
            <a:ext cx="320675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4457" name="Rectangle 25"/>
          <p:cNvSpPr>
            <a:spLocks noChangeArrowheads="1"/>
          </p:cNvSpPr>
          <p:nvPr/>
        </p:nvSpPr>
        <p:spPr bwMode="auto">
          <a:xfrm>
            <a:off x="2843213" y="3078163"/>
            <a:ext cx="3222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52032" name="Picture 30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362200"/>
            <a:ext cx="43434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2F1D3073-23E7-48A5-BC92-2039A11A45C6}" type="slidenum">
              <a:rPr lang="en-US"/>
              <a:pPr/>
              <a:t>24</a:t>
            </a:fld>
            <a:endParaRPr lang="en-US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Remarks</a:t>
            </a:r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114800"/>
            <a:ext cx="8001000" cy="1524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kumimoji="0" lang="en-US" dirty="0" smtClean="0"/>
              <a:t>	The Remarks </a:t>
            </a:r>
            <a:r>
              <a:rPr kumimoji="0" lang="en-US" dirty="0"/>
              <a:t>section is an area for any other remarks that might be made concerning the incident.  </a:t>
            </a:r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275465" name="Rectangle 9"/>
          <p:cNvSpPr>
            <a:spLocks noChangeArrowheads="1"/>
          </p:cNvSpPr>
          <p:nvPr/>
        </p:nvSpPr>
        <p:spPr bwMode="auto">
          <a:xfrm>
            <a:off x="3370263" y="2749550"/>
            <a:ext cx="2540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5466" name="Rectangle 10"/>
          <p:cNvSpPr>
            <a:spLocks noChangeArrowheads="1"/>
          </p:cNvSpPr>
          <p:nvPr/>
        </p:nvSpPr>
        <p:spPr bwMode="auto">
          <a:xfrm>
            <a:off x="4003675" y="3194050"/>
            <a:ext cx="320675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5467" name="Rectangle 11"/>
          <p:cNvSpPr>
            <a:spLocks noChangeArrowheads="1"/>
          </p:cNvSpPr>
          <p:nvPr/>
        </p:nvSpPr>
        <p:spPr bwMode="auto">
          <a:xfrm>
            <a:off x="2843213" y="3078163"/>
            <a:ext cx="3222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53056" name="Picture 2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057400"/>
            <a:ext cx="41148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1295400" y="5486400"/>
            <a:ext cx="6781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Only available on the paper form.  Not included in an automated system.</a:t>
            </a:r>
            <a:endParaRPr lang="en-US" sz="26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CCF6BF7B-C894-44FB-8403-EEA77E4AE102}" type="slidenum">
              <a:rPr lang="en-US"/>
              <a:pPr/>
              <a:t>25</a:t>
            </a:fld>
            <a:endParaRPr lang="en-US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graphicFrame>
        <p:nvGraphicFramePr>
          <p:cNvPr id="1439744" name="Object 3072">
            <a:hlinkClick r:id="" action="ppaction://ole?verb=0"/>
          </p:cNvPr>
          <p:cNvGraphicFramePr>
            <a:graphicFrameLocks/>
          </p:cNvGraphicFramePr>
          <p:nvPr/>
        </p:nvGraphicFramePr>
        <p:xfrm>
          <a:off x="2362200" y="2057400"/>
          <a:ext cx="5051425" cy="4330700"/>
        </p:xfrm>
        <a:graphic>
          <a:graphicData uri="http://schemas.openxmlformats.org/presentationml/2006/ole">
            <p:oleObj spid="_x0000_s1439744" name="CorelDRAW!" r:id="rId4" imgW="6746760" imgH="5786280" progId="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AB519C5C-4072-4E06-BBF1-EE27C399D91A}" type="slidenum">
              <a:rPr lang="en-US"/>
              <a:pPr/>
              <a:t>3</a:t>
            </a:fld>
            <a:endParaRPr lang="en-US"/>
          </a:p>
        </p:txBody>
      </p:sp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- Header</a:t>
            </a:r>
          </a:p>
        </p:txBody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3200400"/>
            <a:ext cx="7696200" cy="1143000"/>
          </a:xfrm>
        </p:spPr>
        <p:txBody>
          <a:bodyPr/>
          <a:lstStyle/>
          <a:p>
            <a:pPr>
              <a:buClr>
                <a:srgbClr val="FFFF00"/>
              </a:buClr>
              <a:buSzPct val="40000"/>
              <a:buNone/>
            </a:pPr>
            <a:r>
              <a:rPr lang="en-US" dirty="0" smtClean="0">
                <a:solidFill>
                  <a:srgbClr val="FFFF00"/>
                </a:solidFill>
              </a:rPr>
              <a:t>	Header </a:t>
            </a:r>
            <a:r>
              <a:rPr lang="en-US" dirty="0">
                <a:solidFill>
                  <a:srgbClr val="FFFF00"/>
                </a:solidFill>
              </a:rPr>
              <a:t>information is repeated on all modules 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529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133600"/>
            <a:ext cx="8172450" cy="666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43000" y="4419600"/>
            <a:ext cx="7467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/>
            <a:r>
              <a:rPr lang="en-US" sz="2600" b="1" dirty="0" smtClean="0"/>
              <a:t>In an automated system, this information is entered once and imported into all modules.</a:t>
            </a:r>
          </a:p>
          <a:p>
            <a:pPr marL="0" lvl="1" algn="l"/>
            <a:endParaRPr lang="en-US" sz="2600" b="1" dirty="0" smtClean="0"/>
          </a:p>
          <a:p>
            <a:pPr algn="l"/>
            <a:endParaRPr lang="en-US" sz="2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51AA24AB-A451-42A9-BC32-8D4822945B65}" type="slidenum">
              <a:rPr lang="en-US"/>
              <a:pPr/>
              <a:t>4</a:t>
            </a:fld>
            <a:endParaRPr lang="en-US"/>
          </a:p>
        </p:txBody>
      </p:sp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 - Injured Person</a:t>
            </a:r>
            <a:r>
              <a:rPr lang="en-US" sz="4400" dirty="0"/>
              <a:t> 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962400"/>
            <a:ext cx="7315200" cy="10668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name and gender (sex) of the </a:t>
            </a:r>
            <a:r>
              <a:rPr lang="en-US" dirty="0" smtClean="0">
                <a:solidFill>
                  <a:srgbClr val="FFFF00"/>
                </a:solidFill>
              </a:rPr>
              <a:t>casualty.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54010" name="Rectangle 58"/>
          <p:cNvSpPr>
            <a:spLocks noChangeArrowheads="1"/>
          </p:cNvSpPr>
          <p:nvPr/>
        </p:nvSpPr>
        <p:spPr bwMode="auto">
          <a:xfrm>
            <a:off x="1233488" y="2814638"/>
            <a:ext cx="955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4011" name="Rectangle 59"/>
          <p:cNvSpPr>
            <a:spLocks noChangeArrowheads="1"/>
          </p:cNvSpPr>
          <p:nvPr/>
        </p:nvSpPr>
        <p:spPr bwMode="auto">
          <a:xfrm>
            <a:off x="4246563" y="2814638"/>
            <a:ext cx="955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4012" name="Rectangle 60"/>
          <p:cNvSpPr>
            <a:spLocks noChangeArrowheads="1"/>
          </p:cNvSpPr>
          <p:nvPr/>
        </p:nvSpPr>
        <p:spPr bwMode="auto">
          <a:xfrm>
            <a:off x="3770313" y="2814638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4013" name="Picture 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362200"/>
            <a:ext cx="7315200" cy="129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3" name="TextBox 62"/>
          <p:cNvSpPr txBox="1"/>
          <p:nvPr/>
        </p:nvSpPr>
        <p:spPr>
          <a:xfrm>
            <a:off x="1371600" y="5105400"/>
            <a:ext cx="6705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The </a:t>
            </a:r>
            <a:r>
              <a:rPr lang="en-US" sz="2600" b="1" dirty="0" smtClean="0">
                <a:solidFill>
                  <a:srgbClr val="FFFF00"/>
                </a:solidFill>
              </a:rPr>
              <a:t>Gender</a:t>
            </a:r>
            <a:r>
              <a:rPr lang="en-US" sz="2600" b="1" dirty="0" smtClean="0"/>
              <a:t> is required, the name is not.</a:t>
            </a:r>
            <a:endParaRPr lang="en-US" sz="2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FC4A471-7A06-46B6-9B26-763153457666}" type="slidenum">
              <a:rPr lang="en-US"/>
              <a:pPr/>
              <a:t>5</a:t>
            </a:fld>
            <a:endParaRPr lang="en-US"/>
          </a:p>
        </p:txBody>
      </p:sp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- Casualty </a:t>
            </a:r>
            <a:r>
              <a:rPr lang="en-US" dirty="0" smtClean="0"/>
              <a:t>Number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0400" y="2667000"/>
            <a:ext cx="5181600" cy="16002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Assign </a:t>
            </a:r>
            <a:r>
              <a:rPr lang="en-US" dirty="0">
                <a:solidFill>
                  <a:srgbClr val="FFFF00"/>
                </a:solidFill>
              </a:rPr>
              <a:t>a specific consecutive number to each </a:t>
            </a:r>
            <a:r>
              <a:rPr lang="en-US" dirty="0" smtClean="0">
                <a:solidFill>
                  <a:srgbClr val="FFFF00"/>
                </a:solidFill>
              </a:rPr>
              <a:t>casualty.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54987" name="Rectangle 11"/>
          <p:cNvSpPr>
            <a:spLocks noChangeArrowheads="1"/>
          </p:cNvSpPr>
          <p:nvPr/>
        </p:nvSpPr>
        <p:spPr bwMode="auto">
          <a:xfrm>
            <a:off x="475297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4988" name="Rectangle 12"/>
          <p:cNvSpPr>
            <a:spLocks noChangeArrowheads="1"/>
          </p:cNvSpPr>
          <p:nvPr/>
        </p:nvSpPr>
        <p:spPr bwMode="auto">
          <a:xfrm>
            <a:off x="4953000" y="27432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4989" name="Rectangle 13"/>
          <p:cNvSpPr>
            <a:spLocks noChangeArrowheads="1"/>
          </p:cNvSpPr>
          <p:nvPr/>
        </p:nvSpPr>
        <p:spPr bwMode="auto">
          <a:xfrm>
            <a:off x="508952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55006" name="Group 30"/>
          <p:cNvGrpSpPr>
            <a:grpSpLocks/>
          </p:cNvGrpSpPr>
          <p:nvPr/>
        </p:nvGrpSpPr>
        <p:grpSpPr bwMode="auto">
          <a:xfrm>
            <a:off x="1533525" y="3975100"/>
            <a:ext cx="876300" cy="441325"/>
            <a:chOff x="966" y="2504"/>
            <a:chExt cx="552" cy="278"/>
          </a:xfrm>
        </p:grpSpPr>
        <p:sp>
          <p:nvSpPr>
            <p:cNvPr id="255007" name="Rectangle 31"/>
            <p:cNvSpPr>
              <a:spLocks noChangeArrowheads="1"/>
            </p:cNvSpPr>
            <p:nvPr/>
          </p:nvSpPr>
          <p:spPr bwMode="auto">
            <a:xfrm>
              <a:off x="1382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5008" name="Rectangle 32"/>
            <p:cNvSpPr>
              <a:spLocks noChangeArrowheads="1"/>
            </p:cNvSpPr>
            <p:nvPr/>
          </p:nvSpPr>
          <p:spPr bwMode="auto">
            <a:xfrm>
              <a:off x="1421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55009" name="Rectangle 33"/>
            <p:cNvSpPr>
              <a:spLocks noChangeArrowheads="1"/>
            </p:cNvSpPr>
            <p:nvPr/>
          </p:nvSpPr>
          <p:spPr bwMode="auto">
            <a:xfrm>
              <a:off x="966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5010" name="Rectangle 34"/>
            <p:cNvSpPr>
              <a:spLocks noChangeArrowheads="1"/>
            </p:cNvSpPr>
            <p:nvPr/>
          </p:nvSpPr>
          <p:spPr bwMode="auto">
            <a:xfrm>
              <a:off x="1005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55011" name="Rectangle 35"/>
            <p:cNvSpPr>
              <a:spLocks noChangeArrowheads="1"/>
            </p:cNvSpPr>
            <p:nvPr/>
          </p:nvSpPr>
          <p:spPr bwMode="auto">
            <a:xfrm>
              <a:off x="1168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5012" name="Rectangle 36"/>
            <p:cNvSpPr>
              <a:spLocks noChangeArrowheads="1"/>
            </p:cNvSpPr>
            <p:nvPr/>
          </p:nvSpPr>
          <p:spPr bwMode="auto">
            <a:xfrm>
              <a:off x="1207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  <p:pic>
        <p:nvPicPr>
          <p:cNvPr id="255013" name="Picture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590800"/>
            <a:ext cx="19812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9" name="TextBox 38"/>
          <p:cNvSpPr txBox="1"/>
          <p:nvPr/>
        </p:nvSpPr>
        <p:spPr>
          <a:xfrm>
            <a:off x="1066800" y="464820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Always start with the number 001.</a:t>
            </a:r>
          </a:p>
          <a:p>
            <a:pPr algn="l"/>
            <a:endParaRPr lang="en-US" sz="1000" b="1" dirty="0"/>
          </a:p>
          <a:p>
            <a:pPr algn="l"/>
            <a:r>
              <a:rPr lang="en-US" sz="2600" b="1" dirty="0" smtClean="0"/>
              <a:t>Complete a Civilian Fire Casualty Module for each civilian fire casualty.</a:t>
            </a:r>
            <a:endParaRPr lang="en-US" sz="2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1FC4A471-7A06-46B6-9B26-763153457666}" type="slidenum">
              <a:rPr lang="en-US"/>
              <a:pPr/>
              <a:t>6</a:t>
            </a:fld>
            <a:endParaRPr lang="en-US"/>
          </a:p>
        </p:txBody>
      </p:sp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</a:t>
            </a:r>
            <a:r>
              <a:rPr lang="en-US" dirty="0" smtClean="0"/>
              <a:t>– Number of Casualties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28800" y="2438400"/>
            <a:ext cx="6019800" cy="21336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</a:t>
            </a:r>
            <a:r>
              <a:rPr lang="en-US" dirty="0" smtClean="0">
                <a:solidFill>
                  <a:srgbClr val="FFFF00"/>
                </a:solidFill>
              </a:rPr>
              <a:t>The number of civilian fire casualties reported should be reflected in the Basic Module NFIRS 1 – Section H</a:t>
            </a:r>
            <a:r>
              <a:rPr lang="en-US" sz="2000" dirty="0" smtClean="0">
                <a:solidFill>
                  <a:srgbClr val="FFFF00"/>
                </a:solidFill>
              </a:rPr>
              <a:t>1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54987" name="Rectangle 11"/>
          <p:cNvSpPr>
            <a:spLocks noChangeArrowheads="1"/>
          </p:cNvSpPr>
          <p:nvPr/>
        </p:nvSpPr>
        <p:spPr bwMode="auto">
          <a:xfrm>
            <a:off x="475297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4988" name="Rectangle 12"/>
          <p:cNvSpPr>
            <a:spLocks noChangeArrowheads="1"/>
          </p:cNvSpPr>
          <p:nvPr/>
        </p:nvSpPr>
        <p:spPr bwMode="auto">
          <a:xfrm>
            <a:off x="4953000" y="27432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4989" name="Rectangle 13"/>
          <p:cNvSpPr>
            <a:spLocks noChangeArrowheads="1"/>
          </p:cNvSpPr>
          <p:nvPr/>
        </p:nvSpPr>
        <p:spPr bwMode="auto">
          <a:xfrm>
            <a:off x="508952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1533525" y="3975100"/>
            <a:ext cx="876300" cy="441325"/>
            <a:chOff x="966" y="2504"/>
            <a:chExt cx="552" cy="278"/>
          </a:xfrm>
        </p:grpSpPr>
        <p:sp>
          <p:nvSpPr>
            <p:cNvPr id="255007" name="Rectangle 31"/>
            <p:cNvSpPr>
              <a:spLocks noChangeArrowheads="1"/>
            </p:cNvSpPr>
            <p:nvPr/>
          </p:nvSpPr>
          <p:spPr bwMode="auto">
            <a:xfrm>
              <a:off x="1382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5008" name="Rectangle 32"/>
            <p:cNvSpPr>
              <a:spLocks noChangeArrowheads="1"/>
            </p:cNvSpPr>
            <p:nvPr/>
          </p:nvSpPr>
          <p:spPr bwMode="auto">
            <a:xfrm>
              <a:off x="1421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55009" name="Rectangle 33"/>
            <p:cNvSpPr>
              <a:spLocks noChangeArrowheads="1"/>
            </p:cNvSpPr>
            <p:nvPr/>
          </p:nvSpPr>
          <p:spPr bwMode="auto">
            <a:xfrm>
              <a:off x="966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5010" name="Rectangle 34"/>
            <p:cNvSpPr>
              <a:spLocks noChangeArrowheads="1"/>
            </p:cNvSpPr>
            <p:nvPr/>
          </p:nvSpPr>
          <p:spPr bwMode="auto">
            <a:xfrm>
              <a:off x="1005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  <p:sp>
          <p:nvSpPr>
            <p:cNvPr id="255011" name="Rectangle 35"/>
            <p:cNvSpPr>
              <a:spLocks noChangeArrowheads="1"/>
            </p:cNvSpPr>
            <p:nvPr/>
          </p:nvSpPr>
          <p:spPr bwMode="auto">
            <a:xfrm>
              <a:off x="1168" y="2504"/>
              <a:ext cx="13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5012" name="Rectangle 36"/>
            <p:cNvSpPr>
              <a:spLocks noChangeArrowheads="1"/>
            </p:cNvSpPr>
            <p:nvPr/>
          </p:nvSpPr>
          <p:spPr bwMode="auto">
            <a:xfrm>
              <a:off x="1207" y="2552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endParaRPr lang="en-US" sz="2400">
                <a:latin typeface="ZapfHumnst BT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9ACE973C-2790-49C7-9B3A-BBAB374C03C2}" type="slidenum">
              <a:rPr lang="en-US"/>
              <a:pPr/>
              <a:t>7</a:t>
            </a:fld>
            <a:endParaRPr lang="en-US"/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 - Age or Date of Birth </a:t>
            </a:r>
            <a:endParaRPr lang="en-US" baseline="30000" dirty="0">
              <a:sym typeface="Wingdings" pitchFamily="2" charset="2"/>
            </a:endParaRPr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0" y="2667000"/>
            <a:ext cx="4572000" cy="16764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	Identifies </a:t>
            </a:r>
            <a:r>
              <a:rPr lang="en-US" dirty="0">
                <a:solidFill>
                  <a:srgbClr val="FFFF00"/>
                </a:solidFill>
              </a:rPr>
              <a:t>the age or date of birth of the </a:t>
            </a:r>
            <a:r>
              <a:rPr lang="en-US" dirty="0" smtClean="0">
                <a:solidFill>
                  <a:srgbClr val="FFFF00"/>
                </a:solidFill>
              </a:rPr>
              <a:t>casualty.</a:t>
            </a:r>
            <a:endParaRPr lang="en-US" dirty="0"/>
          </a:p>
        </p:txBody>
      </p:sp>
      <p:sp>
        <p:nvSpPr>
          <p:cNvPr id="257035" name="Rectangle 11"/>
          <p:cNvSpPr>
            <a:spLocks noChangeArrowheads="1"/>
          </p:cNvSpPr>
          <p:nvPr/>
        </p:nvSpPr>
        <p:spPr bwMode="auto">
          <a:xfrm>
            <a:off x="1182688" y="3938588"/>
            <a:ext cx="366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036" name="Rectangle 12"/>
          <p:cNvSpPr>
            <a:spLocks noChangeArrowheads="1"/>
          </p:cNvSpPr>
          <p:nvPr/>
        </p:nvSpPr>
        <p:spPr bwMode="auto">
          <a:xfrm>
            <a:off x="1319213" y="4003675"/>
            <a:ext cx="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endParaRPr lang="en-US" sz="1100">
              <a:solidFill>
                <a:srgbClr val="000000"/>
              </a:solidFill>
            </a:endParaRPr>
          </a:p>
          <a:p>
            <a:pPr algn="l"/>
            <a:endParaRPr lang="en-US" sz="2400">
              <a:latin typeface="Times New Roman" pitchFamily="18" charset="0"/>
            </a:endParaRPr>
          </a:p>
        </p:txBody>
      </p:sp>
      <p:sp>
        <p:nvSpPr>
          <p:cNvPr id="257079" name="Rectangle 55"/>
          <p:cNvSpPr>
            <a:spLocks noChangeArrowheads="1"/>
          </p:cNvSpPr>
          <p:nvPr/>
        </p:nvSpPr>
        <p:spPr bwMode="auto">
          <a:xfrm>
            <a:off x="1751013" y="3571875"/>
            <a:ext cx="300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7080" name="Rectangle 56"/>
          <p:cNvSpPr>
            <a:spLocks noChangeArrowheads="1"/>
          </p:cNvSpPr>
          <p:nvPr/>
        </p:nvSpPr>
        <p:spPr bwMode="auto">
          <a:xfrm>
            <a:off x="2090738" y="3605213"/>
            <a:ext cx="2984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7081" name="Picture 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86000"/>
            <a:ext cx="2743200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9" name="TextBox 58"/>
          <p:cNvSpPr txBox="1"/>
          <p:nvPr/>
        </p:nvSpPr>
        <p:spPr>
          <a:xfrm>
            <a:off x="4191000" y="4267200"/>
            <a:ext cx="4038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Use months for infants.</a:t>
            </a:r>
            <a:endParaRPr lang="en-US" sz="26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F4DD0C6E-5950-43CD-9E53-016C51F02090}" type="slidenum">
              <a:rPr lang="en-US"/>
              <a:pPr/>
              <a:t>8</a:t>
            </a:fld>
            <a:endParaRPr lang="en-US"/>
          </a:p>
        </p:txBody>
      </p:sp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</a:t>
            </a:r>
            <a:r>
              <a:rPr lang="en-US" baseline="-25000"/>
              <a:t>1</a:t>
            </a:r>
            <a:r>
              <a:rPr lang="en-US"/>
              <a:t> - Race / E</a:t>
            </a:r>
            <a:r>
              <a:rPr lang="en-US" baseline="-25000"/>
              <a:t>2</a:t>
            </a:r>
            <a:r>
              <a:rPr lang="en-US"/>
              <a:t> - Ethnicity</a:t>
            </a:r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0" y="2209800"/>
            <a:ext cx="5867400" cy="68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>
                <a:solidFill>
                  <a:srgbClr val="FFFF00"/>
                </a:solidFill>
              </a:rPr>
              <a:t>E</a:t>
            </a:r>
            <a:r>
              <a:rPr lang="en-US" baseline="-25000" dirty="0">
                <a:solidFill>
                  <a:srgbClr val="FFFF00"/>
                </a:solidFill>
              </a:rPr>
              <a:t>1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Identifies race of </a:t>
            </a:r>
            <a:r>
              <a:rPr lang="en-US" dirty="0" smtClean="0"/>
              <a:t>casualty.</a:t>
            </a:r>
            <a:endParaRPr lang="en-US" dirty="0"/>
          </a:p>
        </p:txBody>
      </p:sp>
      <p:sp>
        <p:nvSpPr>
          <p:cNvPr id="258126" name="Rectangle 78"/>
          <p:cNvSpPr>
            <a:spLocks noChangeArrowheads="1"/>
          </p:cNvSpPr>
          <p:nvPr/>
        </p:nvSpPr>
        <p:spPr bwMode="auto">
          <a:xfrm>
            <a:off x="3048000" y="4038600"/>
            <a:ext cx="6096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b="1" baseline="-25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Identifies the ethnicity of the 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casualty.</a:t>
            </a:r>
            <a:endParaRPr lang="en-US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581400" y="2819400"/>
            <a:ext cx="4876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/>
              <a:t>Based upon US Census Bureau categories.</a:t>
            </a:r>
            <a:endParaRPr lang="en-US" sz="26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3581400" y="5029201"/>
            <a:ext cx="5257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/>
            <a:r>
              <a:rPr lang="en-US" sz="2600" b="1" dirty="0" smtClean="0">
                <a:latin typeface="ZapfHumnst BT" pitchFamily="34" charset="0"/>
              </a:rPr>
              <a:t>Currently the only Census Bureau classification for ethnicity is Hispanic.</a:t>
            </a:r>
          </a:p>
          <a:p>
            <a:endParaRPr lang="en-US" sz="2600" dirty="0"/>
          </a:p>
        </p:txBody>
      </p:sp>
      <p:pic>
        <p:nvPicPr>
          <p:cNvPr id="14745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438400"/>
            <a:ext cx="25146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1-</a:t>
            </a:r>
            <a:fld id="{D581A831-7C1A-4952-8602-72216251D2DC}" type="slidenum">
              <a:rPr lang="en-US"/>
              <a:pPr/>
              <a:t>9</a:t>
            </a:fld>
            <a:endParaRPr lang="en-US"/>
          </a:p>
        </p:txBody>
      </p:sp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 - Affiliation</a:t>
            </a:r>
          </a:p>
        </p:txBody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8600" y="2514600"/>
            <a:ext cx="4267200" cy="2362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Identifies if the casualty was a civilian or a non-fire service emergency responder.</a:t>
            </a:r>
            <a:endParaRPr lang="en-US" dirty="0"/>
          </a:p>
        </p:txBody>
      </p:sp>
      <p:sp>
        <p:nvSpPr>
          <p:cNvPr id="259083" name="Rectangle 11"/>
          <p:cNvSpPr>
            <a:spLocks noChangeArrowheads="1"/>
          </p:cNvSpPr>
          <p:nvPr/>
        </p:nvSpPr>
        <p:spPr bwMode="auto">
          <a:xfrm>
            <a:off x="475297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9084" name="Rectangle 12"/>
          <p:cNvSpPr>
            <a:spLocks noChangeArrowheads="1"/>
          </p:cNvSpPr>
          <p:nvPr/>
        </p:nvSpPr>
        <p:spPr bwMode="auto">
          <a:xfrm>
            <a:off x="4953000" y="2743200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9085" name="Rectangle 13"/>
          <p:cNvSpPr>
            <a:spLocks noChangeArrowheads="1"/>
          </p:cNvSpPr>
          <p:nvPr/>
        </p:nvSpPr>
        <p:spPr bwMode="auto">
          <a:xfrm>
            <a:off x="5089525" y="2765425"/>
            <a:ext cx="23018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9127" name="Rectangle 55"/>
          <p:cNvSpPr>
            <a:spLocks noChangeArrowheads="1"/>
          </p:cNvSpPr>
          <p:nvPr/>
        </p:nvSpPr>
        <p:spPr bwMode="auto">
          <a:xfrm>
            <a:off x="1458913" y="3771900"/>
            <a:ext cx="3206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9128" name="Picture 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819400"/>
            <a:ext cx="29718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roject Overview (Standard)">
  <a:themeElements>
    <a:clrScheme name="Project Overview (Standard)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Project Overview (Standard)">
      <a:majorFont>
        <a:latin typeface="ZapfHumnst BT"/>
        <a:ea typeface=""/>
        <a:cs typeface=""/>
      </a:majorFont>
      <a:minorFont>
        <a:latin typeface="ZapfHumnst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Overview (Standard)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(Standard)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(Standard)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Office\Templates\Presentations\Project Overview (Standard).pot</Template>
  <TotalTime>2648</TotalTime>
  <Words>518</Words>
  <Application>Microsoft Office PowerPoint</Application>
  <PresentationFormat>On-screen Show (4:3)</PresentationFormat>
  <Paragraphs>174</Paragraphs>
  <Slides>25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Project Overview (Standard)</vt:lpstr>
      <vt:lpstr>CorelDRAW!</vt:lpstr>
      <vt:lpstr>NFIRS 4 - Civilian Fire Casualty Module</vt:lpstr>
      <vt:lpstr>NFIRS 4 - Civilian Fire Casualty Module</vt:lpstr>
      <vt:lpstr>A - Header</vt:lpstr>
      <vt:lpstr>B - Injured Person </vt:lpstr>
      <vt:lpstr>C - Casualty Number</vt:lpstr>
      <vt:lpstr>C – Number of Casualties</vt:lpstr>
      <vt:lpstr>D - Age or Date of Birth </vt:lpstr>
      <vt:lpstr>E1 - Race / E2 - Ethnicity</vt:lpstr>
      <vt:lpstr>F - Affiliation</vt:lpstr>
      <vt:lpstr>G - Date and Time of Injury</vt:lpstr>
      <vt:lpstr>H – Severity </vt:lpstr>
      <vt:lpstr>I - Cause of Injury</vt:lpstr>
      <vt:lpstr>J - Human Factors Contributing to Injury </vt:lpstr>
      <vt:lpstr>K - Factors Contributing to Injury</vt:lpstr>
      <vt:lpstr>L - Activity When Injured</vt:lpstr>
      <vt:lpstr>M1 - Location at Time of  Incident</vt:lpstr>
      <vt:lpstr>M2 - General Location at Time of Injury</vt:lpstr>
      <vt:lpstr>M3 - Story at Start of Incident</vt:lpstr>
      <vt:lpstr>M4 - Story Where Injury Occurred</vt:lpstr>
      <vt:lpstr>M5 - Specific Location at Time of Injury</vt:lpstr>
      <vt:lpstr>N - Primary Apparent Symptom </vt:lpstr>
      <vt:lpstr>O - Primary Area of Body Injured</vt:lpstr>
      <vt:lpstr>P - Disposition</vt:lpstr>
      <vt:lpstr>Remarks</vt:lpstr>
      <vt:lpstr>Questions?</vt:lpstr>
    </vt:vector>
  </TitlesOfParts>
  <Company>Texas State Fire Marshal's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NFIRS4-Civilian Fire Casualty Module</dc:title>
  <dc:subject>Entering Incident Reports</dc:subject>
  <dc:creator>Tammy Burch</dc:creator>
  <cp:keywords>NFIRS, NFIRS 5.0</cp:keywords>
  <dc:description>Does not include comments</dc:description>
  <cp:lastModifiedBy>vgarza</cp:lastModifiedBy>
  <cp:revision>241</cp:revision>
  <cp:lastPrinted>2000-04-07T19:45:50Z</cp:lastPrinted>
  <dcterms:created xsi:type="dcterms:W3CDTF">1997-09-26T01:52:54Z</dcterms:created>
  <dcterms:modified xsi:type="dcterms:W3CDTF">2013-05-29T17:41:38Z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1</vt:i4>
  </property>
  <property fmtid="{D5CDD505-2E9C-101B-9397-08002B2CF9AE}" pid="6" name="ScreenUsage">
    <vt:i4>1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false</vt:bool>
  </property>
  <property fmtid="{D5CDD505-2E9C-101B-9397-08002B2CF9AE}" pid="13" name="BackColor">
    <vt:i4>16777215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c:\httpd\htdocs\newnfirs</vt:lpwstr>
  </property>
</Properties>
</file>