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ustom.xml" ContentType="application/vnd.openxmlformats-officedocument.custom-propertie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520" r:id="rId2"/>
    <p:sldId id="563" r:id="rId3"/>
    <p:sldId id="526" r:id="rId4"/>
    <p:sldId id="527" r:id="rId5"/>
    <p:sldId id="528" r:id="rId6"/>
    <p:sldId id="529" r:id="rId7"/>
    <p:sldId id="530" r:id="rId8"/>
    <p:sldId id="531" r:id="rId9"/>
    <p:sldId id="532" r:id="rId10"/>
    <p:sldId id="533" r:id="rId11"/>
    <p:sldId id="534" r:id="rId12"/>
    <p:sldId id="535" r:id="rId13"/>
    <p:sldId id="537" r:id="rId14"/>
    <p:sldId id="538" r:id="rId15"/>
    <p:sldId id="539" r:id="rId16"/>
    <p:sldId id="540" r:id="rId17"/>
    <p:sldId id="541" r:id="rId18"/>
    <p:sldId id="542" r:id="rId19"/>
    <p:sldId id="543" r:id="rId20"/>
    <p:sldId id="544" r:id="rId21"/>
    <p:sldId id="545" r:id="rId22"/>
    <p:sldId id="546" r:id="rId23"/>
    <p:sldId id="547" r:id="rId24"/>
    <p:sldId id="548" r:id="rId25"/>
    <p:sldId id="549" r:id="rId26"/>
    <p:sldId id="550" r:id="rId27"/>
    <p:sldId id="551" r:id="rId28"/>
    <p:sldId id="552" r:id="rId29"/>
    <p:sldId id="553" r:id="rId30"/>
    <p:sldId id="554" r:id="rId31"/>
    <p:sldId id="555" r:id="rId32"/>
    <p:sldId id="556" r:id="rId33"/>
    <p:sldId id="557" r:id="rId34"/>
    <p:sldId id="558" r:id="rId35"/>
    <p:sldId id="559" r:id="rId36"/>
    <p:sldId id="562" r:id="rId37"/>
  </p:sldIdLst>
  <p:sldSz cx="9144000" cy="6858000" type="screen4x3"/>
  <p:notesSz cx="6858000" cy="9190038"/>
  <p:defaultTextStyle>
    <a:defPPr>
      <a:defRPr lang="en-US"/>
    </a:defPPr>
    <a:lvl1pPr algn="ctr" rtl="0" eaLnBrk="0" fontAlgn="base" hangingPunct="0">
      <a:spcBef>
        <a:spcPct val="0"/>
      </a:spcBef>
      <a:spcAft>
        <a:spcPct val="0"/>
      </a:spcAft>
      <a:defRPr kumimoji="1"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eaLnBrk="0" fontAlgn="base" hangingPunct="0">
      <a:spcBef>
        <a:spcPct val="0"/>
      </a:spcBef>
      <a:spcAft>
        <a:spcPct val="0"/>
      </a:spcAft>
      <a:defRPr kumimoji="1"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eaLnBrk="0" fontAlgn="base" hangingPunct="0">
      <a:spcBef>
        <a:spcPct val="0"/>
      </a:spcBef>
      <a:spcAft>
        <a:spcPct val="0"/>
      </a:spcAft>
      <a:defRPr kumimoji="1"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eaLnBrk="0" fontAlgn="base" hangingPunct="0">
      <a:spcBef>
        <a:spcPct val="0"/>
      </a:spcBef>
      <a:spcAft>
        <a:spcPct val="0"/>
      </a:spcAft>
      <a:defRPr kumimoji="1"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eaLnBrk="0" fontAlgn="base" hangingPunct="0">
      <a:spcBef>
        <a:spcPct val="0"/>
      </a:spcBef>
      <a:spcAft>
        <a:spcPct val="0"/>
      </a:spcAft>
      <a:defRPr kumimoji="1"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umimoji="1"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umimoji="1"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umimoji="1"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umimoji="1" sz="28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FFFF00"/>
    <a:srgbClr val="BEBEBE"/>
    <a:srgbClr val="0033CC"/>
    <a:srgbClr val="6699FF"/>
    <a:srgbClr val="33CCFF"/>
    <a:srgbClr val="FF0000"/>
    <a:srgbClr val="9999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3394" autoAdjust="0"/>
  </p:normalViewPr>
  <p:slideViewPr>
    <p:cSldViewPr>
      <p:cViewPr>
        <p:scale>
          <a:sx n="50" d="100"/>
          <a:sy n="50" d="100"/>
        </p:scale>
        <p:origin x="-1094" y="-27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75" d="100"/>
          <a:sy n="75" d="100"/>
        </p:scale>
        <p:origin x="-1788" y="60"/>
      </p:cViewPr>
      <p:guideLst>
        <p:guide orient="horz" pos="2894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0" sz="1200"/>
            </a:lvl1pPr>
          </a:lstStyle>
          <a:p>
            <a:r>
              <a:rPr lang="en-US"/>
              <a:t>NFIRS-1 Basic Module</a:t>
            </a:r>
          </a:p>
        </p:txBody>
      </p:sp>
      <p:sp>
        <p:nvSpPr>
          <p:cNvPr id="1177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/>
            </a:lvl1pPr>
          </a:lstStyle>
          <a:p>
            <a:fld id="{2841C577-AF82-4F7B-8048-1E66C24BE386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1177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31250"/>
            <a:ext cx="29718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200"/>
            </a:lvl1pPr>
          </a:lstStyle>
          <a:p>
            <a:endParaRPr lang="en-US"/>
          </a:p>
        </p:txBody>
      </p:sp>
      <p:sp>
        <p:nvSpPr>
          <p:cNvPr id="1177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731250"/>
            <a:ext cx="29718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/>
            </a:lvl1pPr>
          </a:lstStyle>
          <a:p>
            <a:fld id="{02B187FD-5644-4D21-A7B2-6E84406793CE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0" sz="1200">
                <a:latin typeface="Times New Roman" pitchFamily="18" charset="0"/>
              </a:defRPr>
            </a:lvl1pPr>
          </a:lstStyle>
          <a:p>
            <a:r>
              <a:rPr lang="en-US"/>
              <a:t>NFIRS-1 Basic Module</a:t>
            </a:r>
          </a:p>
        </p:txBody>
      </p:sp>
      <p:sp>
        <p:nvSpPr>
          <p:cNvPr id="2051" name="Rectangle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31888" y="688975"/>
            <a:ext cx="4595812" cy="34464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2" name="Rectangle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65625"/>
            <a:ext cx="5029200" cy="413543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878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>
                <a:latin typeface="Times New Roman" pitchFamily="18" charset="0"/>
              </a:defRPr>
            </a:lvl1pPr>
          </a:lstStyle>
          <a:p>
            <a:fld id="{5964B2E0-DC53-4ECB-9F2F-BA4D27C7FD34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31250"/>
            <a:ext cx="2971800" cy="45878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731250"/>
            <a:ext cx="2971800" cy="45878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>
                <a:latin typeface="Times New Roman" pitchFamily="18" charset="0"/>
              </a:defRPr>
            </a:lvl1pPr>
          </a:lstStyle>
          <a:p>
            <a:fld id="{F59D8FD7-3052-4442-A8BC-ED7FEFD30ED8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2056" name="Text Box 8"/>
          <p:cNvSpPr txBox="1">
            <a:spLocks noChangeArrowheads="1"/>
          </p:cNvSpPr>
          <p:nvPr/>
        </p:nvSpPr>
        <p:spPr bwMode="auto">
          <a:xfrm>
            <a:off x="3128963" y="152400"/>
            <a:ext cx="1841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68161327-6A09-468D-A77A-6C403C1B5B71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BA742CA-1B00-4539-8DCA-F11842D47634}" type="slidenum">
              <a:rPr lang="en-US"/>
              <a:pPr/>
              <a:t>1</a:t>
            </a:fld>
            <a:endParaRPr lang="en-US"/>
          </a:p>
        </p:txBody>
      </p:sp>
      <p:sp>
        <p:nvSpPr>
          <p:cNvPr id="1164290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164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0A81B573-DFE6-4F97-A362-576C487550C6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12588D6-07A0-468D-AE81-C25F9D234212}" type="slidenum">
              <a:rPr lang="en-US"/>
              <a:pPr/>
              <a:t>10</a:t>
            </a:fld>
            <a:endParaRPr lang="en-US"/>
          </a:p>
        </p:txBody>
      </p:sp>
      <p:sp>
        <p:nvSpPr>
          <p:cNvPr id="1188866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188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8C0C9F28-0305-4266-8D89-D976849A86A8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3D6ED63-1C3F-465E-956C-11D212D30CCF}" type="slidenum">
              <a:rPr lang="en-US"/>
              <a:pPr/>
              <a:t>11</a:t>
            </a:fld>
            <a:endParaRPr lang="en-US"/>
          </a:p>
        </p:txBody>
      </p:sp>
      <p:sp>
        <p:nvSpPr>
          <p:cNvPr id="1191938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191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8648F762-BC93-4259-A604-6836A05BC742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A70FA6F-4B07-4236-8FEF-E56D2C470E25}" type="slidenum">
              <a:rPr lang="en-US"/>
              <a:pPr/>
              <a:t>12</a:t>
            </a:fld>
            <a:endParaRPr lang="en-US"/>
          </a:p>
        </p:txBody>
      </p:sp>
      <p:sp>
        <p:nvSpPr>
          <p:cNvPr id="1195010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195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A96BD0A1-9FB4-47BC-9439-92BA01FBE3B6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4081912-852A-459F-885E-968715F25D0F}" type="slidenum">
              <a:rPr lang="en-US"/>
              <a:pPr/>
              <a:t>13</a:t>
            </a:fld>
            <a:endParaRPr lang="en-US"/>
          </a:p>
        </p:txBody>
      </p:sp>
      <p:sp>
        <p:nvSpPr>
          <p:cNvPr id="1198082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198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1399B2DB-90CE-479C-911A-ABD3CCFEE008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606EE55-F042-4B78-8E27-30B1679925DD}" type="slidenum">
              <a:rPr lang="en-US"/>
              <a:pPr/>
              <a:t>14</a:t>
            </a:fld>
            <a:endParaRPr lang="en-US"/>
          </a:p>
        </p:txBody>
      </p:sp>
      <p:sp>
        <p:nvSpPr>
          <p:cNvPr id="1201154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201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15A018DE-E176-4EB8-84C7-2F99A07EA072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B1BEC08-349E-428D-B601-E1F05FD46599}" type="slidenum">
              <a:rPr lang="en-US"/>
              <a:pPr/>
              <a:t>15</a:t>
            </a:fld>
            <a:endParaRPr lang="en-US"/>
          </a:p>
        </p:txBody>
      </p:sp>
      <p:sp>
        <p:nvSpPr>
          <p:cNvPr id="1204226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204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B681FEC5-1ED9-4658-A98F-875B0FDE8E15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032A5A1-CBF1-4825-AEDB-22F7F4D2205A}" type="slidenum">
              <a:rPr lang="en-US"/>
              <a:pPr/>
              <a:t>16</a:t>
            </a:fld>
            <a:endParaRPr lang="en-US"/>
          </a:p>
        </p:txBody>
      </p:sp>
      <p:sp>
        <p:nvSpPr>
          <p:cNvPr id="1207298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207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B677350D-102F-4265-A8FE-717E74A89E95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08611E4-FBD3-4B69-B07A-C002F4910BEE}" type="slidenum">
              <a:rPr lang="en-US"/>
              <a:pPr/>
              <a:t>17</a:t>
            </a:fld>
            <a:endParaRPr lang="en-US"/>
          </a:p>
        </p:txBody>
      </p:sp>
      <p:sp>
        <p:nvSpPr>
          <p:cNvPr id="1210370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2103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30B468BA-B5C4-4031-9F36-FE223E2C8914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DB923C3-4190-4B41-9513-2C67B9A11018}" type="slidenum">
              <a:rPr lang="en-US"/>
              <a:pPr/>
              <a:t>18</a:t>
            </a:fld>
            <a:endParaRPr lang="en-US"/>
          </a:p>
        </p:txBody>
      </p:sp>
      <p:sp>
        <p:nvSpPr>
          <p:cNvPr id="1213442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2134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5B4E995E-B664-4E3B-8BCA-A654F2A6B60D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C039637-4A15-48C9-A39B-B6DE812172F7}" type="slidenum">
              <a:rPr lang="en-US"/>
              <a:pPr/>
              <a:t>19</a:t>
            </a:fld>
            <a:endParaRPr lang="en-US"/>
          </a:p>
        </p:txBody>
      </p:sp>
      <p:sp>
        <p:nvSpPr>
          <p:cNvPr id="1216514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216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68161327-6A09-468D-A77A-6C403C1B5B71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BA742CA-1B00-4539-8DCA-F11842D47634}" type="slidenum">
              <a:rPr lang="en-US"/>
              <a:pPr/>
              <a:t>2</a:t>
            </a:fld>
            <a:endParaRPr lang="en-US"/>
          </a:p>
        </p:txBody>
      </p:sp>
      <p:sp>
        <p:nvSpPr>
          <p:cNvPr id="1164290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164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F503299C-1784-4E85-B039-CDFCEF5C1934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54AC6A8-5CAB-4FCF-8363-6A38AD49907F}" type="slidenum">
              <a:rPr lang="en-US"/>
              <a:pPr/>
              <a:t>20</a:t>
            </a:fld>
            <a:endParaRPr lang="en-US"/>
          </a:p>
        </p:txBody>
      </p:sp>
      <p:sp>
        <p:nvSpPr>
          <p:cNvPr id="1219586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2195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6A7F0FBA-E513-4F06-ADFB-DFA42665A790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B797E77-2B07-4C33-8312-8DF3870954BE}" type="slidenum">
              <a:rPr lang="en-US"/>
              <a:pPr/>
              <a:t>21</a:t>
            </a:fld>
            <a:endParaRPr lang="en-US"/>
          </a:p>
        </p:txBody>
      </p:sp>
      <p:sp>
        <p:nvSpPr>
          <p:cNvPr id="1222658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2226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F94A9401-9542-4835-A58D-98E61C5B03A9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716D811-E61C-4D9B-94A9-FD8828059F6E}" type="slidenum">
              <a:rPr lang="en-US"/>
              <a:pPr/>
              <a:t>22</a:t>
            </a:fld>
            <a:endParaRPr lang="en-US"/>
          </a:p>
        </p:txBody>
      </p:sp>
      <p:sp>
        <p:nvSpPr>
          <p:cNvPr id="1225730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225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37D513A7-B104-4708-A436-6EDB205DB0EA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13FB1F5-BF8F-4BDC-B17C-7CAC6132CDAC}" type="slidenum">
              <a:rPr lang="en-US"/>
              <a:pPr/>
              <a:t>23</a:t>
            </a:fld>
            <a:endParaRPr lang="en-US"/>
          </a:p>
        </p:txBody>
      </p:sp>
      <p:sp>
        <p:nvSpPr>
          <p:cNvPr id="1228802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228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42DA113D-BBEE-4F80-810F-E3F80E75F197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CD0314-D459-4AD6-8285-C3D9804B9DEA}" type="slidenum">
              <a:rPr lang="en-US"/>
              <a:pPr/>
              <a:t>24</a:t>
            </a:fld>
            <a:endParaRPr lang="en-US"/>
          </a:p>
        </p:txBody>
      </p:sp>
      <p:sp>
        <p:nvSpPr>
          <p:cNvPr id="1231874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2318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1A46508B-9796-41FE-97CE-9D6B3C1FCF02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4BFC2DF-CF36-4381-9282-7F9C16779879}" type="slidenum">
              <a:rPr lang="en-US"/>
              <a:pPr/>
              <a:t>25</a:t>
            </a:fld>
            <a:endParaRPr lang="en-US"/>
          </a:p>
        </p:txBody>
      </p:sp>
      <p:sp>
        <p:nvSpPr>
          <p:cNvPr id="1234946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234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FFA24DF3-8AFB-40AF-92DE-94B1D8F816B0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6B4D5FC-6E23-4BBC-B555-5B03AB74EBAB}" type="slidenum">
              <a:rPr lang="en-US"/>
              <a:pPr/>
              <a:t>26</a:t>
            </a:fld>
            <a:endParaRPr lang="en-US"/>
          </a:p>
        </p:txBody>
      </p:sp>
      <p:sp>
        <p:nvSpPr>
          <p:cNvPr id="1238018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238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908CD9D9-9C18-41C3-920F-B38D537506DA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4AFEC34-907F-486D-BA82-914C9A9E1D12}" type="slidenum">
              <a:rPr lang="en-US"/>
              <a:pPr/>
              <a:t>27</a:t>
            </a:fld>
            <a:endParaRPr lang="en-US"/>
          </a:p>
        </p:txBody>
      </p:sp>
      <p:sp>
        <p:nvSpPr>
          <p:cNvPr id="1241090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241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B6363CC7-624D-49F2-BC8A-210BA022B11C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5A9D3B7-F9B7-41E7-A3AD-1A5E03F0447B}" type="slidenum">
              <a:rPr lang="en-US"/>
              <a:pPr/>
              <a:t>28</a:t>
            </a:fld>
            <a:endParaRPr lang="en-US"/>
          </a:p>
        </p:txBody>
      </p:sp>
      <p:sp>
        <p:nvSpPr>
          <p:cNvPr id="1244162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244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F86D1C2B-2640-408A-B7B2-BCB143B840B5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374966F-7402-4A82-A655-DEA31D228DE7}" type="slidenum">
              <a:rPr lang="en-US"/>
              <a:pPr/>
              <a:t>29</a:t>
            </a:fld>
            <a:endParaRPr lang="en-US"/>
          </a:p>
        </p:txBody>
      </p:sp>
      <p:sp>
        <p:nvSpPr>
          <p:cNvPr id="1247234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247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243F4DFE-0688-41D3-A638-D033DE6B14DE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94C4EFE-B8D6-4EB3-B76B-7A4919AF93CA}" type="slidenum">
              <a:rPr lang="en-US"/>
              <a:pPr/>
              <a:t>3</a:t>
            </a:fld>
            <a:endParaRPr lang="en-US"/>
          </a:p>
        </p:txBody>
      </p:sp>
      <p:sp>
        <p:nvSpPr>
          <p:cNvPr id="1167362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167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11682D51-FCF1-4995-942D-F92F88A4F6DD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1DC53F6-E729-47BE-9662-BD674065B558}" type="slidenum">
              <a:rPr lang="en-US"/>
              <a:pPr/>
              <a:t>30</a:t>
            </a:fld>
            <a:endParaRPr lang="en-US"/>
          </a:p>
        </p:txBody>
      </p:sp>
      <p:sp>
        <p:nvSpPr>
          <p:cNvPr id="1250306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2503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E7E1F6ED-2611-4391-9A5E-4B18C921541F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C97C216-B886-4B68-8D39-26E0878C9E96}" type="slidenum">
              <a:rPr lang="en-US"/>
              <a:pPr/>
              <a:t>31</a:t>
            </a:fld>
            <a:endParaRPr lang="en-US"/>
          </a:p>
        </p:txBody>
      </p:sp>
      <p:sp>
        <p:nvSpPr>
          <p:cNvPr id="1253378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2533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F7AB239D-B685-4E88-8F79-B9BD7D0EB4D8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3916458-AF3B-47C4-869D-EA6129CAF9C7}" type="slidenum">
              <a:rPr lang="en-US"/>
              <a:pPr/>
              <a:t>32</a:t>
            </a:fld>
            <a:endParaRPr lang="en-US"/>
          </a:p>
        </p:txBody>
      </p:sp>
      <p:sp>
        <p:nvSpPr>
          <p:cNvPr id="1256450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2564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9CEA429A-9450-47D1-B554-30ECC1ED38AB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3019D1A-8E8E-4334-A33E-7F2EDBD6E096}" type="slidenum">
              <a:rPr lang="en-US"/>
              <a:pPr/>
              <a:t>33</a:t>
            </a:fld>
            <a:endParaRPr lang="en-US"/>
          </a:p>
        </p:txBody>
      </p:sp>
      <p:sp>
        <p:nvSpPr>
          <p:cNvPr id="1259522" name="Rectangle 1026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259523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89623556-F94D-4621-89D7-E33D9EA5A1E5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466BF89-4F38-4EB3-888B-BF48FB4E1526}" type="slidenum">
              <a:rPr lang="en-US"/>
              <a:pPr/>
              <a:t>34</a:t>
            </a:fld>
            <a:endParaRPr lang="en-US"/>
          </a:p>
        </p:txBody>
      </p:sp>
      <p:sp>
        <p:nvSpPr>
          <p:cNvPr id="1262594" name="Rectangle 1026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262595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C74765C0-1817-4FC5-BBC1-61FFA2B6D179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47FF958-3CDE-4A46-80F6-B981B787B001}" type="slidenum">
              <a:rPr lang="en-US"/>
              <a:pPr/>
              <a:t>35</a:t>
            </a:fld>
            <a:endParaRPr lang="en-US"/>
          </a:p>
        </p:txBody>
      </p:sp>
      <p:sp>
        <p:nvSpPr>
          <p:cNvPr id="1265666" name="Rectangle 1026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265667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282227F2-BE5B-41D5-9200-9DA9136CC1B7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B3230E4-4295-4EAE-9B32-725887F9BE3E}" type="slidenum">
              <a:rPr lang="en-US"/>
              <a:pPr/>
              <a:t>36</a:t>
            </a:fld>
            <a:endParaRPr lang="en-US"/>
          </a:p>
        </p:txBody>
      </p:sp>
      <p:sp>
        <p:nvSpPr>
          <p:cNvPr id="1271810" name="Rectangle 1026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271811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4524F19B-E681-493C-804C-1A3A7F6BFF45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FC241CB-D64E-4824-8A65-F4662B8F340C}" type="slidenum">
              <a:rPr lang="en-US"/>
              <a:pPr/>
              <a:t>4</a:t>
            </a:fld>
            <a:endParaRPr lang="en-US"/>
          </a:p>
        </p:txBody>
      </p:sp>
      <p:sp>
        <p:nvSpPr>
          <p:cNvPr id="1170434" name="Rectangle 1026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170435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EA5EF40A-057A-4918-B4FF-709C9B23D95A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D958BE4-A643-476D-A6BC-8D7A2F8C7193}" type="slidenum">
              <a:rPr lang="en-US"/>
              <a:pPr/>
              <a:t>5</a:t>
            </a:fld>
            <a:endParaRPr lang="en-US"/>
          </a:p>
        </p:txBody>
      </p:sp>
      <p:sp>
        <p:nvSpPr>
          <p:cNvPr id="1173506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173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E5714980-5B91-452E-A4E6-48F1DDDC5F3F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B22DD6F-2AF6-46C6-BDFF-53A565C1966A}" type="slidenum">
              <a:rPr lang="en-US"/>
              <a:pPr/>
              <a:t>6</a:t>
            </a:fld>
            <a:endParaRPr lang="en-US"/>
          </a:p>
        </p:txBody>
      </p:sp>
      <p:sp>
        <p:nvSpPr>
          <p:cNvPr id="1176578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176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D1380882-69C8-4F09-96F5-8C701A73976A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36B3870-2ABA-4A1E-A8F6-7F0656E580D2}" type="slidenum">
              <a:rPr lang="en-US"/>
              <a:pPr/>
              <a:t>7</a:t>
            </a:fld>
            <a:endParaRPr lang="en-US"/>
          </a:p>
        </p:txBody>
      </p:sp>
      <p:sp>
        <p:nvSpPr>
          <p:cNvPr id="1179650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179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E24C381A-47E8-42CF-9AFA-7BC4FDED7DD1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600A30E-A0B9-40B7-8DF2-CDFBF7553B19}" type="slidenum">
              <a:rPr lang="en-US"/>
              <a:pPr/>
              <a:t>8</a:t>
            </a:fld>
            <a:endParaRPr lang="en-US"/>
          </a:p>
        </p:txBody>
      </p:sp>
      <p:sp>
        <p:nvSpPr>
          <p:cNvPr id="1182722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182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Codes are listed on page 8-11 of handbook.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E5FE840E-1316-4083-8176-938A4782FC14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297C3F0-AEC6-47C3-B083-9B5BB9FEF02E}" type="slidenum">
              <a:rPr lang="en-US"/>
              <a:pPr/>
              <a:t>9</a:t>
            </a:fld>
            <a:endParaRPr lang="en-US"/>
          </a:p>
        </p:txBody>
      </p:sp>
      <p:sp>
        <p:nvSpPr>
          <p:cNvPr id="1185794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185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381000" y="0"/>
            <a:ext cx="1447800" cy="6856413"/>
          </a:xfrm>
          <a:prstGeom prst="rect">
            <a:avLst/>
          </a:prstGeom>
          <a:gradFill rotWithShape="0">
            <a:gsLst>
              <a:gs pos="0">
                <a:schemeClr val="bg1">
                  <a:gamma/>
                  <a:shade val="61961"/>
                  <a:invGamma/>
                </a:schemeClr>
              </a:gs>
              <a:gs pos="50000">
                <a:schemeClr val="bg1">
                  <a:alpha val="50000"/>
                </a:schemeClr>
              </a:gs>
              <a:gs pos="100000">
                <a:schemeClr val="bg1">
                  <a:gamma/>
                  <a:shade val="61961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685800" y="2438400"/>
            <a:ext cx="8456613" cy="762000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15294"/>
                  <a:invGamma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057400" y="41148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b="0">
                <a:latin typeface="Times New Roman" pitchFamily="18" charset="0"/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fld id="{D53192D1-3BEC-41AA-B282-7D3657AEEB2F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NFIC</a:t>
            </a:r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1FA96222-21A7-41EC-AA41-2E275D803660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3081" name="Rectangle 9"/>
          <p:cNvSpPr>
            <a:spLocks noChangeArrowheads="1"/>
          </p:cNvSpPr>
          <p:nvPr/>
        </p:nvSpPr>
        <p:spPr bwMode="auto">
          <a:xfrm>
            <a:off x="0" y="3505200"/>
            <a:ext cx="4724400" cy="1524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80825D5-116A-4022-BF55-296F4ECF9C7A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NFIC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1-</a:t>
            </a:r>
            <a:fld id="{C3EFD3B0-8458-493A-B72F-6FDFF33B58F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7B5FC64-F376-46C5-9258-7ECABE0B9573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NFIC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1-</a:t>
            </a:r>
            <a:fld id="{FEFC35DD-119C-47F7-A7F8-54867059F02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8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6A546C6-45A2-4E29-8771-3E4D24253615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NFIC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1-</a:t>
            </a:r>
            <a:fld id="{433E0FFD-79B2-40B8-A6CB-3CB64F78CB6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4AA09E0-71CD-41DB-A8BE-1B6944ADC306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NFIC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1-</a:t>
            </a:r>
            <a:fld id="{3A0FA016-A55F-4CB2-83E7-7F6AFF9F585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06B30EC-9C2B-4D5B-8B4C-6D76887E4142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NFIC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1-</a:t>
            </a:r>
            <a:fld id="{E3BA0936-D18D-45F6-AF50-1E8E8A5BAA6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7F04D63-3365-449B-90B3-870364820D81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NFIC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1-</a:t>
            </a:r>
            <a:fld id="{C16FFC4E-58C5-41B8-9816-0D6A55ED2DE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8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1E4CB2D-65D5-4D09-B7FB-E5F30693C61C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NFIC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1-</a:t>
            </a:r>
            <a:fld id="{6657AA29-6EE1-4010-9A92-975727C83C7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B6DF2D8-3B33-4011-8092-401860B81A5B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NFIC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1-</a:t>
            </a:r>
            <a:fld id="{9451CAC4-4298-42EE-8488-F922D1248BF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9D15734-BAC6-4B27-BA5B-C80B6DDC57CC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NFIC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1-</a:t>
            </a:r>
            <a:fld id="{EA4E624B-FF1F-4FA7-84B4-EFC94A3C78A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7C35363-51E4-45F5-A2A5-33CDF43FBB25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NFIC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1-</a:t>
            </a:r>
            <a:fld id="{31AFCF12-7BB8-41D2-8701-57B3805D6C0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381000" y="0"/>
            <a:ext cx="1447800" cy="6856413"/>
          </a:xfrm>
          <a:prstGeom prst="rect">
            <a:avLst/>
          </a:prstGeom>
          <a:gradFill rotWithShape="0">
            <a:gsLst>
              <a:gs pos="0">
                <a:schemeClr val="bg1">
                  <a:alpha val="50000"/>
                </a:schemeClr>
              </a:gs>
              <a:gs pos="100000">
                <a:schemeClr val="bg1">
                  <a:gamma/>
                  <a:shade val="61961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52400" y="1752600"/>
            <a:ext cx="4724400" cy="1524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685800" y="6629400"/>
            <a:ext cx="3505200" cy="227013"/>
          </a:xfrm>
          <a:prstGeom prst="rect">
            <a:avLst/>
          </a:prstGeom>
          <a:gradFill rotWithShape="0">
            <a:gsLst>
              <a:gs pos="0">
                <a:schemeClr val="hlink">
                  <a:gamma/>
                  <a:shade val="46275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762000" y="762000"/>
            <a:ext cx="8380413" cy="762000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15294"/>
                  <a:invGamma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1722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l">
              <a:defRPr sz="1400">
                <a:latin typeface="Times New Roman" pitchFamily="18" charset="0"/>
              </a:defRPr>
            </a:lvl1pPr>
          </a:lstStyle>
          <a:p>
            <a:fld id="{430E17C1-A88B-4849-B87D-9AFF0AF19F76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1722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>
              <a:defRPr sz="1400">
                <a:latin typeface="Times New Roman" pitchFamily="18" charset="0"/>
              </a:defRPr>
            </a:lvl1pPr>
          </a:lstStyle>
          <a:p>
            <a:r>
              <a:rPr lang="en-US" dirty="0" smtClean="0"/>
              <a:t>Tammy Burch</a:t>
            </a:r>
            <a:endParaRPr lang="en-US" dirty="0"/>
          </a:p>
        </p:txBody>
      </p:sp>
      <p:sp>
        <p:nvSpPr>
          <p:cNvPr id="1034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1722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Times New Roman" pitchFamily="18" charset="0"/>
              </a:defRPr>
            </a:lvl1pPr>
          </a:lstStyle>
          <a:p>
            <a:r>
              <a:rPr lang="en-US"/>
              <a:t>1-</a:t>
            </a:r>
            <a:fld id="{D88288FA-0CAA-4903-A324-F0F2C50DB4F1}" type="slidenum">
              <a:rPr lang="en-US"/>
              <a:pPr/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4000" b="1">
          <a:solidFill>
            <a:srgbClr val="FF0000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4000" b="1">
          <a:solidFill>
            <a:srgbClr val="BEBEBE"/>
          </a:solidFill>
          <a:effectLst>
            <a:outerShdw blurRad="38100" dist="38100" dir="2700000" algn="tl">
              <a:srgbClr val="000000"/>
            </a:outerShdw>
          </a:effectLst>
          <a:latin typeface="ZapfHumnst BT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4000" b="1">
          <a:solidFill>
            <a:srgbClr val="BEBEBE"/>
          </a:solidFill>
          <a:effectLst>
            <a:outerShdw blurRad="38100" dist="38100" dir="2700000" algn="tl">
              <a:srgbClr val="000000"/>
            </a:outerShdw>
          </a:effectLst>
          <a:latin typeface="ZapfHumnst BT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4000" b="1">
          <a:solidFill>
            <a:srgbClr val="BEBEBE"/>
          </a:solidFill>
          <a:effectLst>
            <a:outerShdw blurRad="38100" dist="38100" dir="2700000" algn="tl">
              <a:srgbClr val="000000"/>
            </a:outerShdw>
          </a:effectLst>
          <a:latin typeface="ZapfHumnst BT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4000" b="1">
          <a:solidFill>
            <a:srgbClr val="BEBEBE"/>
          </a:solidFill>
          <a:effectLst>
            <a:outerShdw blurRad="38100" dist="38100" dir="2700000" algn="tl">
              <a:srgbClr val="000000"/>
            </a:outerShdw>
          </a:effectLst>
          <a:latin typeface="ZapfHumnst BT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kumimoji="1" sz="4000" b="1">
          <a:solidFill>
            <a:srgbClr val="BEBEBE"/>
          </a:solidFill>
          <a:effectLst>
            <a:outerShdw blurRad="38100" dist="38100" dir="2700000" algn="tl">
              <a:srgbClr val="000000"/>
            </a:outerShdw>
          </a:effectLst>
          <a:latin typeface="ZapfHumnst BT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kumimoji="1" sz="4000" b="1">
          <a:solidFill>
            <a:srgbClr val="BEBEBE"/>
          </a:solidFill>
          <a:effectLst>
            <a:outerShdw blurRad="38100" dist="38100" dir="2700000" algn="tl">
              <a:srgbClr val="000000"/>
            </a:outerShdw>
          </a:effectLst>
          <a:latin typeface="ZapfHumnst BT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kumimoji="1" sz="4000" b="1">
          <a:solidFill>
            <a:srgbClr val="BEBEBE"/>
          </a:solidFill>
          <a:effectLst>
            <a:outerShdw blurRad="38100" dist="38100" dir="2700000" algn="tl">
              <a:srgbClr val="000000"/>
            </a:outerShdw>
          </a:effectLst>
          <a:latin typeface="ZapfHumnst BT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kumimoji="1" sz="4000" b="1">
          <a:solidFill>
            <a:srgbClr val="BEBEBE"/>
          </a:solidFill>
          <a:effectLst>
            <a:outerShdw blurRad="38100" dist="38100" dir="2700000" algn="tl">
              <a:srgbClr val="000000"/>
            </a:outerShdw>
          </a:effectLst>
          <a:latin typeface="ZapfHumnst BT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itchFamily="2" charset="2"/>
        <a:buChar char="l"/>
        <a:defRPr kumimoji="1" sz="2800" b="1">
          <a:solidFill>
            <a:srgbClr val="FFFF00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600" b="1">
          <a:solidFill>
            <a:schemeClr val="tx1"/>
          </a:solidFill>
          <a:latin typeface="Arial" pitchFamily="34" charset="0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kumimoji="1" sz="2400" b="1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 b="1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kumimoji="1" sz="2000" b="1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kumimoji="1" sz="2000" b="1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kumimoji="1" sz="2000" b="1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kumimoji="1" sz="2000" b="1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kumimoji="1" sz="2000" b="1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AF1913B6-DD1B-462F-9C77-69857EBA6ADD}" type="slidenum">
              <a:rPr lang="en-US"/>
              <a:pPr/>
              <a:t>1</a:t>
            </a:fld>
            <a:endParaRPr lang="en-US"/>
          </a:p>
        </p:txBody>
      </p:sp>
      <p:sp>
        <p:nvSpPr>
          <p:cNvPr id="384002" name="Rectangle 2"/>
          <p:cNvSpPr>
            <a:spLocks noChangeArrowheads="1"/>
          </p:cNvSpPr>
          <p:nvPr/>
        </p:nvSpPr>
        <p:spPr bwMode="auto">
          <a:xfrm>
            <a:off x="914400" y="2438400"/>
            <a:ext cx="7467600" cy="3657600"/>
          </a:xfrm>
          <a:prstGeom prst="rect">
            <a:avLst/>
          </a:prstGeom>
          <a:noFill/>
          <a:ln w="15240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400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NFIRS 8 - </a:t>
            </a:r>
            <a:r>
              <a:rPr lang="en-US" dirty="0" err="1"/>
              <a:t>Wildland</a:t>
            </a:r>
            <a:r>
              <a:rPr lang="en-US" dirty="0"/>
              <a:t> Fire Module</a:t>
            </a:r>
          </a:p>
        </p:txBody>
      </p:sp>
      <p:pic>
        <p:nvPicPr>
          <p:cNvPr id="384004" name="Picture 4" descr="C:\aol30A\download\wildlnd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2438400"/>
            <a:ext cx="7459663" cy="3657600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A0D57740-8E63-4556-AAB2-9387BD4A7B9C}" type="slidenum">
              <a:rPr lang="en-US"/>
              <a:pPr/>
              <a:t>10</a:t>
            </a:fld>
            <a:endParaRPr lang="en-US"/>
          </a:p>
        </p:txBody>
      </p:sp>
      <p:sp>
        <p:nvSpPr>
          <p:cNvPr id="397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 - Heat Source</a:t>
            </a:r>
          </a:p>
        </p:txBody>
      </p:sp>
      <p:sp>
        <p:nvSpPr>
          <p:cNvPr id="397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419600"/>
            <a:ext cx="7772400" cy="1371600"/>
          </a:xfrm>
          <a:ln/>
        </p:spPr>
        <p:txBody>
          <a:bodyPr/>
          <a:lstStyle/>
          <a:p>
            <a:pPr>
              <a:buNone/>
            </a:pPr>
            <a:r>
              <a:rPr lang="en-US" dirty="0" smtClean="0"/>
              <a:t>	The </a:t>
            </a:r>
            <a:r>
              <a:rPr lang="en-US" dirty="0"/>
              <a:t>specific source of the heat energy that started the </a:t>
            </a:r>
            <a:r>
              <a:rPr lang="en-US" dirty="0" smtClean="0"/>
              <a:t>fire.</a:t>
            </a:r>
            <a:endParaRPr lang="en-US" dirty="0"/>
          </a:p>
          <a:p>
            <a:endParaRPr lang="en-US" dirty="0"/>
          </a:p>
          <a:p>
            <a:endParaRPr lang="en-US" dirty="0"/>
          </a:p>
          <a:p>
            <a:pPr>
              <a:buClr>
                <a:schemeClr val="tx1"/>
              </a:buClr>
              <a:buFontTx/>
              <a:buChar char=" "/>
            </a:pPr>
            <a:endParaRPr lang="en-US" sz="2800" dirty="0">
              <a:solidFill>
                <a:srgbClr val="FFFFFF"/>
              </a:solidFill>
            </a:endParaRPr>
          </a:p>
        </p:txBody>
      </p:sp>
      <p:pic>
        <p:nvPicPr>
          <p:cNvPr id="397324" name="Picture 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0" y="2362200"/>
            <a:ext cx="3733800" cy="1371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4495800" y="6172200"/>
            <a:ext cx="3124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200" b="1" i="1" dirty="0" smtClean="0">
                <a:solidFill>
                  <a:srgbClr val="FF0000"/>
                </a:solidFill>
              </a:rPr>
              <a:t>Handbook page 10-17</a:t>
            </a:r>
            <a:endParaRPr lang="en-US" sz="22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2E2FED90-829A-457C-B352-2F561DE8D1BC}" type="slidenum">
              <a:rPr lang="en-US"/>
              <a:pPr/>
              <a:t>11</a:t>
            </a:fld>
            <a:endParaRPr lang="en-US"/>
          </a:p>
        </p:txBody>
      </p:sp>
      <p:sp>
        <p:nvSpPr>
          <p:cNvPr id="398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 - Mobile Property Type</a:t>
            </a:r>
          </a:p>
        </p:txBody>
      </p:sp>
      <p:sp>
        <p:nvSpPr>
          <p:cNvPr id="398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0" y="4800600"/>
            <a:ext cx="7696200" cy="1371600"/>
          </a:xfrm>
          <a:ln/>
        </p:spPr>
        <p:txBody>
          <a:bodyPr/>
          <a:lstStyle/>
          <a:p>
            <a:pPr>
              <a:buNone/>
            </a:pPr>
            <a:r>
              <a:rPr lang="en-US" sz="2600" dirty="0" smtClean="0">
                <a:solidFill>
                  <a:schemeClr val="tx1"/>
                </a:solidFill>
              </a:rPr>
              <a:t>	Refers </a:t>
            </a:r>
            <a:r>
              <a:rPr lang="en-US" sz="2600" dirty="0">
                <a:solidFill>
                  <a:schemeClr val="tx1"/>
                </a:solidFill>
              </a:rPr>
              <a:t>to property that is designed to be </a:t>
            </a:r>
            <a:r>
              <a:rPr lang="en-US" sz="2600" dirty="0" smtClean="0">
                <a:solidFill>
                  <a:schemeClr val="tx1"/>
                </a:solidFill>
              </a:rPr>
              <a:t>mobile</a:t>
            </a:r>
            <a:r>
              <a:rPr lang="en-US" sz="2600" dirty="0" smtClean="0">
                <a:solidFill>
                  <a:schemeClr val="tx1"/>
                </a:solidFill>
              </a:rPr>
              <a:t>.</a:t>
            </a:r>
            <a:endParaRPr lang="en-US" sz="2600" dirty="0">
              <a:solidFill>
                <a:schemeClr val="tx1"/>
              </a:solidFill>
            </a:endParaRPr>
          </a:p>
        </p:txBody>
      </p:sp>
      <p:pic>
        <p:nvPicPr>
          <p:cNvPr id="398348" name="Picture 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2514600"/>
            <a:ext cx="3200400" cy="1371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4" name="TextBox 13"/>
          <p:cNvSpPr txBox="1"/>
          <p:nvPr/>
        </p:nvSpPr>
        <p:spPr>
          <a:xfrm>
            <a:off x="4495800" y="2133600"/>
            <a:ext cx="42672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b="1" dirty="0">
                <a:solidFill>
                  <a:srgbClr val="FFFF00"/>
                </a:solidFill>
              </a:rPr>
              <a:t>Used to document if mobile property failed, was used improperly, or provided the heat that caused </a:t>
            </a:r>
            <a:r>
              <a:rPr lang="en-US" b="1" dirty="0" smtClean="0">
                <a:solidFill>
                  <a:srgbClr val="FFFF00"/>
                </a:solidFill>
              </a:rPr>
              <a:t>the ignition.</a:t>
            </a:r>
          </a:p>
          <a:p>
            <a:pPr algn="l"/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495800" y="6172200"/>
            <a:ext cx="3124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200" b="1" i="1" dirty="0" smtClean="0">
                <a:solidFill>
                  <a:srgbClr val="FF0000"/>
                </a:solidFill>
              </a:rPr>
              <a:t>Handbook page 10-19</a:t>
            </a:r>
            <a:endParaRPr lang="en-US" sz="22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61F91A9F-8A32-4526-BCE3-FB1F6FCAE744}" type="slidenum">
              <a:rPr lang="en-US"/>
              <a:pPr/>
              <a:t>12</a:t>
            </a:fld>
            <a:endParaRPr lang="en-US"/>
          </a:p>
        </p:txBody>
      </p:sp>
      <p:sp>
        <p:nvSpPr>
          <p:cNvPr id="399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 - Equipment Involved in Ignition</a:t>
            </a:r>
          </a:p>
        </p:txBody>
      </p:sp>
      <p:sp>
        <p:nvSpPr>
          <p:cNvPr id="399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4267200"/>
            <a:ext cx="8153400" cy="1371600"/>
          </a:xfrm>
          <a:ln/>
        </p:spPr>
        <p:txBody>
          <a:bodyPr/>
          <a:lstStyle/>
          <a:p>
            <a:pPr>
              <a:buNone/>
            </a:pPr>
            <a:r>
              <a:rPr lang="en-US" dirty="0" smtClean="0"/>
              <a:t>	Documents </a:t>
            </a:r>
            <a:r>
              <a:rPr lang="en-US" dirty="0"/>
              <a:t>the equipment that provided the principle heat source to cause the </a:t>
            </a:r>
            <a:r>
              <a:rPr lang="en-US" dirty="0" smtClean="0"/>
              <a:t>ignition.</a:t>
            </a:r>
            <a:endParaRPr lang="en-US" dirty="0"/>
          </a:p>
        </p:txBody>
      </p:sp>
      <p:pic>
        <p:nvPicPr>
          <p:cNvPr id="399374" name="Picture 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95600" y="2438400"/>
            <a:ext cx="3200400" cy="1219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4495800" y="6172200"/>
            <a:ext cx="3124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200" b="1" i="1" dirty="0" smtClean="0">
                <a:solidFill>
                  <a:srgbClr val="FF0000"/>
                </a:solidFill>
              </a:rPr>
              <a:t>Handbook page 10-21</a:t>
            </a:r>
            <a:endParaRPr lang="en-US" sz="22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898386B9-43C3-45D2-8569-B4B51D908CDA}" type="slidenum">
              <a:rPr lang="en-US"/>
              <a:pPr/>
              <a:t>13</a:t>
            </a:fld>
            <a:endParaRPr lang="en-US"/>
          </a:p>
        </p:txBody>
      </p:sp>
      <p:sp>
        <p:nvSpPr>
          <p:cNvPr id="401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NFDRS Weather Station Identification</a:t>
            </a:r>
          </a:p>
        </p:txBody>
      </p:sp>
      <p:sp>
        <p:nvSpPr>
          <p:cNvPr id="401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48200" y="2362200"/>
            <a:ext cx="3810000" cy="4114800"/>
          </a:xfrm>
          <a:ln/>
        </p:spPr>
        <p:txBody>
          <a:bodyPr/>
          <a:lstStyle/>
          <a:p>
            <a:pPr>
              <a:buNone/>
            </a:pPr>
            <a:r>
              <a:rPr lang="en-US" dirty="0" smtClean="0"/>
              <a:t>	Records </a:t>
            </a:r>
            <a:r>
              <a:rPr lang="en-US" dirty="0"/>
              <a:t>the ID number for the NFDRS Weather Station that monitors weather conditions at the location of fire </a:t>
            </a:r>
            <a:r>
              <a:rPr lang="en-US" dirty="0" smtClean="0"/>
              <a:t>origin.</a:t>
            </a:r>
            <a:endParaRPr lang="en-US" dirty="0"/>
          </a:p>
        </p:txBody>
      </p:sp>
      <p:pic>
        <p:nvPicPr>
          <p:cNvPr id="401443" name="Picture 3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2514600"/>
            <a:ext cx="3962400" cy="3124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83A1AB33-E5A9-4581-B1DC-60DA5B5E0333}" type="slidenum">
              <a:rPr lang="en-US"/>
              <a:pPr/>
              <a:t>14</a:t>
            </a:fld>
            <a:endParaRPr lang="en-US"/>
          </a:p>
        </p:txBody>
      </p:sp>
      <p:sp>
        <p:nvSpPr>
          <p:cNvPr id="402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Weather Type</a:t>
            </a:r>
          </a:p>
        </p:txBody>
      </p:sp>
      <p:sp>
        <p:nvSpPr>
          <p:cNvPr id="402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876800" y="2590800"/>
            <a:ext cx="3810000" cy="2971800"/>
          </a:xfrm>
          <a:ln/>
        </p:spPr>
        <p:txBody>
          <a:bodyPr/>
          <a:lstStyle/>
          <a:p>
            <a:pPr>
              <a:buNone/>
            </a:pPr>
            <a:r>
              <a:rPr lang="en-US" dirty="0" smtClean="0"/>
              <a:t>	The </a:t>
            </a:r>
            <a:r>
              <a:rPr lang="en-US" dirty="0"/>
              <a:t>general description of weather conditions at the time and location of fire </a:t>
            </a:r>
            <a:r>
              <a:rPr lang="en-US" dirty="0" smtClean="0"/>
              <a:t>origin.</a:t>
            </a:r>
            <a:endParaRPr lang="en-US" dirty="0"/>
          </a:p>
        </p:txBody>
      </p:sp>
      <p:pic>
        <p:nvPicPr>
          <p:cNvPr id="37" name="Picture 3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2514600"/>
            <a:ext cx="3962400" cy="3124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4495800" y="6172200"/>
            <a:ext cx="3124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200" b="1" i="1" dirty="0" smtClean="0">
                <a:solidFill>
                  <a:srgbClr val="FF0000"/>
                </a:solidFill>
              </a:rPr>
              <a:t>Handbook page 10-28</a:t>
            </a:r>
            <a:endParaRPr lang="en-US" sz="22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AF100B1B-9B12-465B-9225-42310A45FD6C}" type="slidenum">
              <a:rPr lang="en-US"/>
              <a:pPr/>
              <a:t>15</a:t>
            </a:fld>
            <a:endParaRPr lang="en-US"/>
          </a:p>
        </p:txBody>
      </p:sp>
      <p:sp>
        <p:nvSpPr>
          <p:cNvPr id="403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Wind Direction &amp; Speed</a:t>
            </a:r>
          </a:p>
        </p:txBody>
      </p:sp>
      <p:sp>
        <p:nvSpPr>
          <p:cNvPr id="403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800600" y="2667000"/>
            <a:ext cx="3733800" cy="2743200"/>
          </a:xfrm>
          <a:ln/>
        </p:spPr>
        <p:txBody>
          <a:bodyPr/>
          <a:lstStyle/>
          <a:p>
            <a:pPr>
              <a:buNone/>
            </a:pPr>
            <a:r>
              <a:rPr lang="en-US" dirty="0" smtClean="0"/>
              <a:t>	The </a:t>
            </a:r>
            <a:r>
              <a:rPr lang="en-US" dirty="0"/>
              <a:t>direction the wind was blowing and the speed of the wind at the location of fire </a:t>
            </a:r>
            <a:r>
              <a:rPr lang="en-US" dirty="0" smtClean="0"/>
              <a:t>origin.</a:t>
            </a:r>
            <a:endParaRPr lang="en-US" dirty="0"/>
          </a:p>
        </p:txBody>
      </p:sp>
      <p:pic>
        <p:nvPicPr>
          <p:cNvPr id="36" name="Picture 3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2514600"/>
            <a:ext cx="3962400" cy="3124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4495800" y="6172200"/>
            <a:ext cx="3124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200" b="1" i="1" dirty="0" smtClean="0">
                <a:solidFill>
                  <a:srgbClr val="FF0000"/>
                </a:solidFill>
              </a:rPr>
              <a:t>Handbook page 10-28</a:t>
            </a:r>
            <a:endParaRPr lang="en-US" sz="22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225D7269-42E2-499A-9BA9-4C8CDBB2FD4F}" type="slidenum">
              <a:rPr lang="en-US"/>
              <a:pPr/>
              <a:t>16</a:t>
            </a:fld>
            <a:endParaRPr lang="en-US"/>
          </a:p>
        </p:txBody>
      </p:sp>
      <p:sp>
        <p:nvSpPr>
          <p:cNvPr id="404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Temperature &amp; Relative Humidity</a:t>
            </a:r>
          </a:p>
        </p:txBody>
      </p:sp>
      <p:sp>
        <p:nvSpPr>
          <p:cNvPr id="404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800600" y="2514600"/>
            <a:ext cx="3581400" cy="3352800"/>
          </a:xfrm>
          <a:ln/>
        </p:spPr>
        <p:txBody>
          <a:bodyPr/>
          <a:lstStyle/>
          <a:p>
            <a:pPr>
              <a:buNone/>
            </a:pPr>
            <a:r>
              <a:rPr lang="en-US" dirty="0" smtClean="0"/>
              <a:t>	Records </a:t>
            </a:r>
            <a:r>
              <a:rPr lang="en-US" dirty="0"/>
              <a:t>the ambient air temperature and the relative humidity at the time and location of fire </a:t>
            </a:r>
            <a:r>
              <a:rPr lang="en-US" dirty="0" smtClean="0"/>
              <a:t>origin.</a:t>
            </a:r>
            <a:endParaRPr lang="en-US" dirty="0"/>
          </a:p>
        </p:txBody>
      </p:sp>
      <p:pic>
        <p:nvPicPr>
          <p:cNvPr id="36" name="Picture 3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2514600"/>
            <a:ext cx="3962400" cy="3124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F4D7545A-7DC5-4091-BDAD-CAD572AC025D}" type="slidenum">
              <a:rPr lang="en-US"/>
              <a:pPr/>
              <a:t>17</a:t>
            </a:fld>
            <a:endParaRPr lang="en-US"/>
          </a:p>
        </p:txBody>
      </p:sp>
      <p:sp>
        <p:nvSpPr>
          <p:cNvPr id="405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Fuel Moisture</a:t>
            </a:r>
          </a:p>
        </p:txBody>
      </p:sp>
      <p:sp>
        <p:nvSpPr>
          <p:cNvPr id="405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800600" y="2514600"/>
            <a:ext cx="3657600" cy="2971800"/>
          </a:xfrm>
          <a:ln/>
        </p:spPr>
        <p:txBody>
          <a:bodyPr/>
          <a:lstStyle/>
          <a:p>
            <a:pPr>
              <a:buNone/>
            </a:pPr>
            <a:r>
              <a:rPr lang="en-US" dirty="0" smtClean="0"/>
              <a:t>	The </a:t>
            </a:r>
            <a:r>
              <a:rPr lang="en-US" dirty="0"/>
              <a:t>ten-hour reading of the moisture content of a fuel stick taken in the general area of the fire </a:t>
            </a:r>
            <a:r>
              <a:rPr lang="en-US" dirty="0" smtClean="0"/>
              <a:t>origin.</a:t>
            </a:r>
            <a:endParaRPr lang="en-US" dirty="0"/>
          </a:p>
        </p:txBody>
      </p:sp>
      <p:pic>
        <p:nvPicPr>
          <p:cNvPr id="36" name="Picture 3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2514600"/>
            <a:ext cx="3962400" cy="3124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54E53BF4-095D-4723-B961-B03448D9F9A2}" type="slidenum">
              <a:rPr lang="en-US"/>
              <a:pPr/>
              <a:t>18</a:t>
            </a:fld>
            <a:endParaRPr lang="en-US"/>
          </a:p>
        </p:txBody>
      </p:sp>
      <p:sp>
        <p:nvSpPr>
          <p:cNvPr id="406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Fire Danger Rating</a:t>
            </a:r>
          </a:p>
        </p:txBody>
      </p:sp>
      <p:sp>
        <p:nvSpPr>
          <p:cNvPr id="406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48200" y="2514600"/>
            <a:ext cx="3962400" cy="3581400"/>
          </a:xfrm>
          <a:ln/>
        </p:spPr>
        <p:txBody>
          <a:bodyPr/>
          <a:lstStyle/>
          <a:p>
            <a:pPr>
              <a:buNone/>
            </a:pPr>
            <a:r>
              <a:rPr lang="en-US" dirty="0" smtClean="0"/>
              <a:t>	Refers </a:t>
            </a:r>
            <a:r>
              <a:rPr lang="en-US" dirty="0"/>
              <a:t>to one method of describing the wildfire threat in a particular area, based on the </a:t>
            </a:r>
            <a:r>
              <a:rPr lang="en-US" dirty="0" smtClean="0"/>
              <a:t>NFDRS.</a:t>
            </a:r>
            <a:endParaRPr lang="en-US" dirty="0"/>
          </a:p>
        </p:txBody>
      </p:sp>
      <p:pic>
        <p:nvPicPr>
          <p:cNvPr id="36" name="Picture 3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2514600"/>
            <a:ext cx="3962400" cy="3124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4495800" y="6172200"/>
            <a:ext cx="3124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200" b="1" i="1" dirty="0" smtClean="0">
                <a:solidFill>
                  <a:srgbClr val="FF0000"/>
                </a:solidFill>
              </a:rPr>
              <a:t>Handbook page 10-30</a:t>
            </a:r>
            <a:endParaRPr lang="en-US" sz="22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5E4A461B-00ED-492B-BCE7-6AE95358ED9E}" type="slidenum">
              <a:rPr lang="en-US"/>
              <a:pPr/>
              <a:t>19</a:t>
            </a:fld>
            <a:endParaRPr lang="en-US"/>
          </a:p>
        </p:txBody>
      </p:sp>
      <p:sp>
        <p:nvSpPr>
          <p:cNvPr id="407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</a:t>
            </a:r>
            <a:r>
              <a:rPr lang="en-US" baseline="-25000"/>
              <a:t>1</a:t>
            </a:r>
            <a:r>
              <a:rPr lang="en-US"/>
              <a:t> - Number of Buildings Involved</a:t>
            </a:r>
          </a:p>
        </p:txBody>
      </p:sp>
      <p:sp>
        <p:nvSpPr>
          <p:cNvPr id="407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8200" y="4648200"/>
            <a:ext cx="7543800" cy="1447800"/>
          </a:xfrm>
          <a:ln/>
        </p:spPr>
        <p:txBody>
          <a:bodyPr/>
          <a:lstStyle/>
          <a:p>
            <a:pPr>
              <a:buClr>
                <a:schemeClr val="tx1"/>
              </a:buClr>
              <a:buFontTx/>
              <a:buChar char=" "/>
            </a:pPr>
            <a:r>
              <a:rPr lang="en-US" dirty="0"/>
              <a:t>Records the number of buildings, if any, that were </a:t>
            </a:r>
            <a:r>
              <a:rPr lang="en-US" dirty="0" smtClean="0"/>
              <a:t>ignited in </a:t>
            </a:r>
            <a:r>
              <a:rPr lang="en-US" dirty="0"/>
              <a:t>the </a:t>
            </a:r>
            <a:r>
              <a:rPr lang="en-US" dirty="0" err="1"/>
              <a:t>wildland</a:t>
            </a:r>
            <a:r>
              <a:rPr lang="en-US" dirty="0"/>
              <a:t> </a:t>
            </a:r>
            <a:r>
              <a:rPr lang="en-US" dirty="0" smtClean="0"/>
              <a:t>fire.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407562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90800" y="2590800"/>
            <a:ext cx="3657600" cy="1447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AF1913B6-DD1B-462F-9C77-69857EBA6ADD}" type="slidenum">
              <a:rPr lang="en-US"/>
              <a:pPr/>
              <a:t>2</a:t>
            </a:fld>
            <a:endParaRPr lang="en-US"/>
          </a:p>
        </p:txBody>
      </p:sp>
      <p:sp>
        <p:nvSpPr>
          <p:cNvPr id="38400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NFIRS 8 - Wildland Fire Module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04800" y="1905000"/>
            <a:ext cx="861060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600" b="1" dirty="0" smtClean="0">
                <a:solidFill>
                  <a:srgbClr val="FFFF00"/>
                </a:solidFill>
              </a:rPr>
              <a:t>The optional </a:t>
            </a:r>
            <a:r>
              <a:rPr lang="en-US" sz="2600" b="1" dirty="0" err="1" smtClean="0">
                <a:solidFill>
                  <a:srgbClr val="FFFF00"/>
                </a:solidFill>
              </a:rPr>
              <a:t>Wildland</a:t>
            </a:r>
            <a:r>
              <a:rPr lang="en-US" sz="2600" b="1" dirty="0" smtClean="0">
                <a:solidFill>
                  <a:srgbClr val="FFFF00"/>
                </a:solidFill>
              </a:rPr>
              <a:t> Fire Module can be used in place of the Fire Module for the following Incident Types.</a:t>
            </a:r>
          </a:p>
        </p:txBody>
      </p:sp>
      <p:sp>
        <p:nvSpPr>
          <p:cNvPr id="7" name="Rectangle 6"/>
          <p:cNvSpPr/>
          <p:nvPr/>
        </p:nvSpPr>
        <p:spPr>
          <a:xfrm>
            <a:off x="228600" y="3200401"/>
            <a:ext cx="8915400" cy="2062103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pPr algn="l"/>
            <a:r>
              <a:rPr lang="en-US" sz="1600" b="1" dirty="0" smtClean="0">
                <a:solidFill>
                  <a:srgbClr val="FFFF00"/>
                </a:solidFill>
              </a:rPr>
              <a:t>140</a:t>
            </a:r>
            <a:r>
              <a:rPr lang="en-US" sz="1600" b="1" dirty="0" smtClean="0"/>
              <a:t>  Natural Vegetation Fire, Other</a:t>
            </a:r>
          </a:p>
          <a:p>
            <a:pPr algn="l"/>
            <a:r>
              <a:rPr lang="en-US" sz="1600" b="1" dirty="0" smtClean="0">
                <a:solidFill>
                  <a:srgbClr val="FFFF00"/>
                </a:solidFill>
              </a:rPr>
              <a:t>141</a:t>
            </a:r>
            <a:r>
              <a:rPr lang="en-US" sz="1600" b="1" dirty="0" smtClean="0"/>
              <a:t>  Forest, Woods or </a:t>
            </a:r>
            <a:r>
              <a:rPr lang="en-US" sz="1600" b="1" dirty="0" err="1" smtClean="0"/>
              <a:t>Wildland</a:t>
            </a:r>
            <a:r>
              <a:rPr lang="en-US" sz="1600" b="1" dirty="0" smtClean="0"/>
              <a:t> Fire</a:t>
            </a:r>
          </a:p>
          <a:p>
            <a:pPr algn="l"/>
            <a:r>
              <a:rPr lang="en-US" sz="1600" b="1" dirty="0" smtClean="0">
                <a:solidFill>
                  <a:srgbClr val="FFFF00"/>
                </a:solidFill>
              </a:rPr>
              <a:t>142 </a:t>
            </a:r>
            <a:r>
              <a:rPr lang="en-US" sz="1600" b="1" dirty="0" smtClean="0"/>
              <a:t> Brush, or Brush &amp; Grass Mixture Fire</a:t>
            </a:r>
          </a:p>
          <a:p>
            <a:pPr algn="l"/>
            <a:r>
              <a:rPr lang="en-US" sz="1600" b="1" dirty="0" smtClean="0">
                <a:solidFill>
                  <a:srgbClr val="FFFF00"/>
                </a:solidFill>
              </a:rPr>
              <a:t>143</a:t>
            </a:r>
            <a:r>
              <a:rPr lang="en-US" sz="1600" b="1" dirty="0" smtClean="0"/>
              <a:t>  Grass Fire</a:t>
            </a:r>
          </a:p>
          <a:p>
            <a:pPr algn="l"/>
            <a:r>
              <a:rPr lang="en-US" sz="1600" b="1" dirty="0" smtClean="0">
                <a:solidFill>
                  <a:srgbClr val="FFFF00"/>
                </a:solidFill>
              </a:rPr>
              <a:t>160</a:t>
            </a:r>
            <a:r>
              <a:rPr lang="en-US" sz="1600" b="1" dirty="0" smtClean="0"/>
              <a:t>  Special Outside Fire</a:t>
            </a:r>
          </a:p>
          <a:p>
            <a:pPr algn="l"/>
            <a:r>
              <a:rPr lang="en-US" sz="1600" b="1" dirty="0" smtClean="0">
                <a:solidFill>
                  <a:srgbClr val="FFFF00"/>
                </a:solidFill>
              </a:rPr>
              <a:t>170</a:t>
            </a:r>
            <a:r>
              <a:rPr lang="en-US" sz="1600" b="1" dirty="0" smtClean="0"/>
              <a:t>  Cultivated Vegetation, Crop Fire, Other</a:t>
            </a:r>
          </a:p>
          <a:p>
            <a:pPr algn="l"/>
            <a:r>
              <a:rPr lang="en-US" sz="1600" b="1" dirty="0" smtClean="0">
                <a:solidFill>
                  <a:srgbClr val="FFFF00"/>
                </a:solidFill>
              </a:rPr>
              <a:t>171</a:t>
            </a:r>
            <a:r>
              <a:rPr lang="en-US" sz="1600" b="1" dirty="0" smtClean="0"/>
              <a:t>  Cultivated Grain, Crop Fire</a:t>
            </a:r>
          </a:p>
          <a:p>
            <a:pPr algn="l"/>
            <a:r>
              <a:rPr lang="en-US" sz="1600" b="1" dirty="0" smtClean="0">
                <a:solidFill>
                  <a:srgbClr val="FFFF00"/>
                </a:solidFill>
              </a:rPr>
              <a:t>172</a:t>
            </a:r>
            <a:r>
              <a:rPr lang="en-US" sz="1600" b="1" dirty="0" smtClean="0"/>
              <a:t>  Cultivated Orchard or Vineyard Fire</a:t>
            </a:r>
          </a:p>
          <a:p>
            <a:pPr algn="l"/>
            <a:r>
              <a:rPr lang="en-US" sz="1600" b="1" dirty="0" smtClean="0">
                <a:solidFill>
                  <a:srgbClr val="FFFF00"/>
                </a:solidFill>
              </a:rPr>
              <a:t>173</a:t>
            </a:r>
            <a:r>
              <a:rPr lang="en-US" sz="1600" b="1" dirty="0" smtClean="0"/>
              <a:t>  Cultivated Trees or Nursery Stock Fire</a:t>
            </a:r>
          </a:p>
          <a:p>
            <a:pPr algn="l"/>
            <a:r>
              <a:rPr lang="en-US" sz="1600" b="1" dirty="0" smtClean="0">
                <a:solidFill>
                  <a:srgbClr val="FFFF00"/>
                </a:solidFill>
              </a:rPr>
              <a:t>561</a:t>
            </a:r>
            <a:r>
              <a:rPr lang="en-US" sz="1600" b="1" dirty="0" smtClean="0"/>
              <a:t>  Unauthorized Burning</a:t>
            </a:r>
          </a:p>
          <a:p>
            <a:pPr algn="l"/>
            <a:r>
              <a:rPr lang="en-US" sz="1600" b="1" dirty="0" smtClean="0">
                <a:solidFill>
                  <a:srgbClr val="FFFF00"/>
                </a:solidFill>
              </a:rPr>
              <a:t>631</a:t>
            </a:r>
            <a:r>
              <a:rPr lang="en-US" sz="1600" b="1" dirty="0" smtClean="0"/>
              <a:t>  Authorized Controlled Burning</a:t>
            </a:r>
          </a:p>
          <a:p>
            <a:pPr algn="l"/>
            <a:r>
              <a:rPr lang="en-US" sz="1600" b="1" dirty="0" smtClean="0">
                <a:solidFill>
                  <a:srgbClr val="FFFF00"/>
                </a:solidFill>
              </a:rPr>
              <a:t>632</a:t>
            </a:r>
            <a:r>
              <a:rPr lang="en-US" sz="1600" b="1" dirty="0" smtClean="0"/>
              <a:t>  Prescribed Fire</a:t>
            </a:r>
            <a:endParaRPr lang="en-US" sz="1600" b="1" dirty="0"/>
          </a:p>
        </p:txBody>
      </p:sp>
      <p:sp>
        <p:nvSpPr>
          <p:cNvPr id="8" name="Rectangle 7"/>
          <p:cNvSpPr/>
          <p:nvPr/>
        </p:nvSpPr>
        <p:spPr>
          <a:xfrm>
            <a:off x="381000" y="5334000"/>
            <a:ext cx="830580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2600" b="1" dirty="0" smtClean="0">
                <a:solidFill>
                  <a:srgbClr val="FFFF00"/>
                </a:solidFill>
              </a:rPr>
              <a:t>When you see a star         the field is required.</a:t>
            </a:r>
          </a:p>
        </p:txBody>
      </p:sp>
      <p:sp>
        <p:nvSpPr>
          <p:cNvPr id="9" name="5-Point Star 8"/>
          <p:cNvSpPr/>
          <p:nvPr/>
        </p:nvSpPr>
        <p:spPr bwMode="auto">
          <a:xfrm>
            <a:off x="3810000" y="5334000"/>
            <a:ext cx="457200" cy="457200"/>
          </a:xfrm>
          <a:prstGeom prst="star5">
            <a:avLst/>
          </a:prstGeom>
          <a:solidFill>
            <a:schemeClr val="tx1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9460988A-9C20-48B8-B7E3-99E5661D3395}" type="slidenum">
              <a:rPr lang="en-US"/>
              <a:pPr/>
              <a:t>20</a:t>
            </a:fld>
            <a:endParaRPr lang="en-US"/>
          </a:p>
        </p:txBody>
      </p:sp>
      <p:sp>
        <p:nvSpPr>
          <p:cNvPr id="408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</a:t>
            </a:r>
            <a:r>
              <a:rPr lang="en-US" baseline="-25000"/>
              <a:t>2</a:t>
            </a:r>
            <a:r>
              <a:rPr lang="en-US"/>
              <a:t> - Number of Buildings Threatened</a:t>
            </a:r>
          </a:p>
        </p:txBody>
      </p:sp>
      <p:sp>
        <p:nvSpPr>
          <p:cNvPr id="408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4495800"/>
            <a:ext cx="7924800" cy="1600200"/>
          </a:xfrm>
          <a:ln/>
        </p:spPr>
        <p:txBody>
          <a:bodyPr/>
          <a:lstStyle/>
          <a:p>
            <a:pPr>
              <a:buClr>
                <a:schemeClr val="tx1"/>
              </a:buClr>
              <a:buFontTx/>
              <a:buChar char=" "/>
            </a:pPr>
            <a:r>
              <a:rPr lang="en-US" dirty="0"/>
              <a:t>Records the number of buildings, if any, that were threatened, but not involved in the </a:t>
            </a:r>
            <a:r>
              <a:rPr lang="en-US" dirty="0" err="1"/>
              <a:t>wildland</a:t>
            </a:r>
            <a:r>
              <a:rPr lang="en-US" dirty="0"/>
              <a:t> </a:t>
            </a:r>
            <a:r>
              <a:rPr lang="en-US" dirty="0" smtClean="0"/>
              <a:t>fire.</a:t>
            </a:r>
            <a:endParaRPr lang="en-US" dirty="0"/>
          </a:p>
        </p:txBody>
      </p:sp>
      <p:pic>
        <p:nvPicPr>
          <p:cNvPr id="408586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95600" y="2362200"/>
            <a:ext cx="3124200" cy="1600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C00DD4FF-2F8B-496B-AF74-D08C00CDE72A}" type="slidenum">
              <a:rPr lang="en-US"/>
              <a:pPr/>
              <a:t>21</a:t>
            </a:fld>
            <a:endParaRPr lang="en-US"/>
          </a:p>
        </p:txBody>
      </p:sp>
      <p:sp>
        <p:nvSpPr>
          <p:cNvPr id="409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</a:t>
            </a:r>
            <a:r>
              <a:rPr lang="en-US" baseline="-25000"/>
              <a:t>3</a:t>
            </a:r>
            <a:r>
              <a:rPr lang="en-US"/>
              <a:t> - Total Acres Burned</a:t>
            </a:r>
          </a:p>
        </p:txBody>
      </p:sp>
      <p:sp>
        <p:nvSpPr>
          <p:cNvPr id="409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724400"/>
            <a:ext cx="7772400" cy="1371600"/>
          </a:xfrm>
          <a:ln/>
        </p:spPr>
        <p:txBody>
          <a:bodyPr/>
          <a:lstStyle/>
          <a:p>
            <a:pPr>
              <a:buNone/>
            </a:pPr>
            <a:r>
              <a:rPr lang="en-US" dirty="0" smtClean="0"/>
              <a:t>	Records </a:t>
            </a:r>
            <a:r>
              <a:rPr lang="en-US" dirty="0"/>
              <a:t>the estimated number of total acres burned by </a:t>
            </a:r>
            <a:r>
              <a:rPr lang="en-US" dirty="0" smtClean="0"/>
              <a:t>the wildfire.</a:t>
            </a:r>
            <a:endParaRPr lang="en-US" dirty="0"/>
          </a:p>
        </p:txBody>
      </p:sp>
      <p:pic>
        <p:nvPicPr>
          <p:cNvPr id="409613" name="Picture 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4600" y="2438400"/>
            <a:ext cx="3314700" cy="160019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BFEAA858-7257-434D-B72E-B7158C1334A9}" type="slidenum">
              <a:rPr lang="en-US"/>
              <a:pPr/>
              <a:t>22</a:t>
            </a:fld>
            <a:endParaRPr lang="en-US"/>
          </a:p>
        </p:txBody>
      </p:sp>
      <p:sp>
        <p:nvSpPr>
          <p:cNvPr id="410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</a:t>
            </a:r>
            <a:r>
              <a:rPr lang="en-US" baseline="-25000"/>
              <a:t>4</a:t>
            </a:r>
            <a:r>
              <a:rPr lang="en-US"/>
              <a:t> - Primary Crops Burned</a:t>
            </a:r>
          </a:p>
        </p:txBody>
      </p:sp>
      <p:sp>
        <p:nvSpPr>
          <p:cNvPr id="410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343400" y="2438400"/>
            <a:ext cx="4419600" cy="1295400"/>
          </a:xfrm>
          <a:ln/>
        </p:spPr>
        <p:txBody>
          <a:bodyPr/>
          <a:lstStyle/>
          <a:p>
            <a:pPr>
              <a:buNone/>
            </a:pPr>
            <a:r>
              <a:rPr lang="en-US" dirty="0" smtClean="0"/>
              <a:t>	Identifies </a:t>
            </a:r>
            <a:r>
              <a:rPr lang="en-US" dirty="0"/>
              <a:t>up to three types of crops that </a:t>
            </a:r>
            <a:r>
              <a:rPr lang="en-US" dirty="0" smtClean="0"/>
              <a:t>burned.</a:t>
            </a:r>
            <a:endParaRPr lang="en-US" dirty="0">
              <a:solidFill>
                <a:schemeClr val="tx2"/>
              </a:solidFill>
            </a:endParaRPr>
          </a:p>
        </p:txBody>
      </p:sp>
      <p:pic>
        <p:nvPicPr>
          <p:cNvPr id="410635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2438400"/>
            <a:ext cx="3276600" cy="304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3" name="TextBox 12"/>
          <p:cNvSpPr txBox="1"/>
          <p:nvPr/>
        </p:nvSpPr>
        <p:spPr>
          <a:xfrm>
            <a:off x="4724400" y="3962400"/>
            <a:ext cx="365760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algn="l"/>
            <a:r>
              <a:rPr lang="en-US" sz="2600" b="1" dirty="0" smtClean="0"/>
              <a:t>The crop with the most acres burned should be listed first.</a:t>
            </a:r>
          </a:p>
          <a:p>
            <a:pPr algn="l"/>
            <a:endParaRPr lang="en-US" sz="2600" b="1" dirty="0"/>
          </a:p>
        </p:txBody>
      </p:sp>
    </p:spTree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EA8B6E04-3162-4DF5-B831-49E069780EA9}" type="slidenum">
              <a:rPr lang="en-US"/>
              <a:pPr/>
              <a:t>23</a:t>
            </a:fld>
            <a:endParaRPr lang="en-US"/>
          </a:p>
        </p:txBody>
      </p:sp>
      <p:sp>
        <p:nvSpPr>
          <p:cNvPr id="411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J - Property Management</a:t>
            </a:r>
          </a:p>
        </p:txBody>
      </p:sp>
      <p:sp>
        <p:nvSpPr>
          <p:cNvPr id="411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733800" y="1981200"/>
            <a:ext cx="4953000" cy="3276600"/>
          </a:xfrm>
          <a:ln/>
        </p:spPr>
        <p:txBody>
          <a:bodyPr/>
          <a:lstStyle/>
          <a:p>
            <a:pPr>
              <a:buNone/>
            </a:pPr>
            <a:r>
              <a:rPr lang="en-US" dirty="0" smtClean="0"/>
              <a:t>	The </a:t>
            </a:r>
            <a:r>
              <a:rPr lang="en-US" dirty="0"/>
              <a:t>percentage of total acres burned for each type of ownership involved and the entity having responsibility for the property where the fire </a:t>
            </a:r>
            <a:r>
              <a:rPr lang="en-US" dirty="0" smtClean="0"/>
              <a:t>originated.</a:t>
            </a:r>
            <a:endParaRPr lang="en-US" dirty="0">
              <a:solidFill>
                <a:schemeClr val="tx2"/>
              </a:solidFill>
            </a:endParaRPr>
          </a:p>
        </p:txBody>
      </p:sp>
      <p:pic>
        <p:nvPicPr>
          <p:cNvPr id="411664" name="Picture 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2057400"/>
            <a:ext cx="3095625" cy="4419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8" name="TextBox 17"/>
          <p:cNvSpPr txBox="1"/>
          <p:nvPr/>
        </p:nvSpPr>
        <p:spPr>
          <a:xfrm>
            <a:off x="4267200" y="5105400"/>
            <a:ext cx="40386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600" b="1" dirty="0" smtClean="0"/>
              <a:t>Total percent should equal 100%.</a:t>
            </a:r>
            <a:endParaRPr lang="en-US" sz="26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4495800" y="6172200"/>
            <a:ext cx="3124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200" b="1" i="1" dirty="0" smtClean="0">
                <a:solidFill>
                  <a:srgbClr val="FF0000"/>
                </a:solidFill>
              </a:rPr>
              <a:t>Handbook page 10-35</a:t>
            </a:r>
            <a:endParaRPr lang="en-US" sz="22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D75FBF2E-C3C1-4083-BABB-15AB79D15D51}" type="slidenum">
              <a:rPr lang="en-US"/>
              <a:pPr/>
              <a:t>24</a:t>
            </a:fld>
            <a:endParaRPr lang="en-US"/>
          </a:p>
        </p:txBody>
      </p:sp>
      <p:sp>
        <p:nvSpPr>
          <p:cNvPr id="412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K - Fuel Model at Origin</a:t>
            </a:r>
          </a:p>
        </p:txBody>
      </p:sp>
      <p:sp>
        <p:nvSpPr>
          <p:cNvPr id="412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4495800"/>
            <a:ext cx="8077200" cy="1752600"/>
          </a:xfrm>
          <a:ln/>
        </p:spPr>
        <p:txBody>
          <a:bodyPr/>
          <a:lstStyle/>
          <a:p>
            <a:pPr>
              <a:buClr>
                <a:schemeClr val="tx1"/>
              </a:buClr>
              <a:buFontTx/>
              <a:buChar char=" "/>
            </a:pPr>
            <a:r>
              <a:rPr lang="en-US" dirty="0"/>
              <a:t>Identifies the NFDRS fuel model that best describes the type of vegetation burned at the point of </a:t>
            </a:r>
            <a:r>
              <a:rPr lang="en-US" dirty="0" smtClean="0"/>
              <a:t>origin.</a:t>
            </a:r>
            <a:endParaRPr lang="en-US" dirty="0"/>
          </a:p>
        </p:txBody>
      </p:sp>
      <p:pic>
        <p:nvPicPr>
          <p:cNvPr id="412684" name="Picture 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62200" y="2209800"/>
            <a:ext cx="3886200" cy="1752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4495800" y="6172200"/>
            <a:ext cx="3124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200" b="1" i="1" dirty="0" smtClean="0">
                <a:solidFill>
                  <a:srgbClr val="FF0000"/>
                </a:solidFill>
              </a:rPr>
              <a:t>Handbook page 10-50</a:t>
            </a:r>
            <a:endParaRPr lang="en-US" sz="22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13C20B67-7DCE-4CAE-B4AA-C3B1942446F2}" type="slidenum">
              <a:rPr lang="en-US"/>
              <a:pPr/>
              <a:t>25</a:t>
            </a:fld>
            <a:endParaRPr lang="en-US"/>
          </a:p>
        </p:txBody>
      </p:sp>
      <p:sp>
        <p:nvSpPr>
          <p:cNvPr id="413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</a:t>
            </a:r>
            <a:r>
              <a:rPr lang="en-US" baseline="-25000"/>
              <a:t>1</a:t>
            </a:r>
            <a:r>
              <a:rPr lang="en-US"/>
              <a:t> - Person Responsible for Fire</a:t>
            </a:r>
          </a:p>
        </p:txBody>
      </p:sp>
      <p:sp>
        <p:nvSpPr>
          <p:cNvPr id="413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257800" y="2133600"/>
            <a:ext cx="3200400" cy="3276600"/>
          </a:xfrm>
          <a:ln/>
        </p:spPr>
        <p:txBody>
          <a:bodyPr/>
          <a:lstStyle/>
          <a:p>
            <a:pPr>
              <a:buClr>
                <a:schemeClr val="tx1"/>
              </a:buClr>
              <a:buFontTx/>
              <a:buChar char=" "/>
            </a:pPr>
            <a:r>
              <a:rPr lang="en-US" dirty="0"/>
              <a:t>Identifies whether or not a person (known or unknown) was responsible for the </a:t>
            </a:r>
            <a:r>
              <a:rPr lang="en-US" dirty="0" smtClean="0"/>
              <a:t>fire.</a:t>
            </a:r>
            <a:endParaRPr lang="en-US" dirty="0"/>
          </a:p>
        </p:txBody>
      </p:sp>
      <p:pic>
        <p:nvPicPr>
          <p:cNvPr id="413706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2362200"/>
            <a:ext cx="3657600" cy="1828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1143000" y="4572000"/>
            <a:ext cx="403860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600" b="1" dirty="0" smtClean="0"/>
              <a:t>If person is identified, complete the rest of </a:t>
            </a:r>
            <a:r>
              <a:rPr lang="en-US" sz="2600" b="1" dirty="0" smtClean="0">
                <a:solidFill>
                  <a:srgbClr val="FFFF00"/>
                </a:solidFill>
              </a:rPr>
              <a:t>Section L</a:t>
            </a:r>
            <a:r>
              <a:rPr lang="en-US" sz="2600" b="1" dirty="0" smtClean="0"/>
              <a:t>.</a:t>
            </a:r>
            <a:endParaRPr lang="en-US" sz="2600" b="1" dirty="0"/>
          </a:p>
        </p:txBody>
      </p:sp>
    </p:spTree>
  </p:cSld>
  <p:clrMapOvr>
    <a:masterClrMapping/>
  </p:clrMapOvr>
  <p:transition spd="slow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588EAA02-E475-4C43-A06C-B3F25A34EB38}" type="slidenum">
              <a:rPr lang="en-US"/>
              <a:pPr/>
              <a:t>26</a:t>
            </a:fld>
            <a:endParaRPr lang="en-US"/>
          </a:p>
        </p:txBody>
      </p:sp>
      <p:sp>
        <p:nvSpPr>
          <p:cNvPr id="414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</a:t>
            </a:r>
            <a:r>
              <a:rPr lang="en-US" baseline="-25000"/>
              <a:t>2</a:t>
            </a:r>
            <a:r>
              <a:rPr lang="en-US"/>
              <a:t> - Gender of Person Involved</a:t>
            </a:r>
          </a:p>
        </p:txBody>
      </p:sp>
      <p:sp>
        <p:nvSpPr>
          <p:cNvPr id="414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572000"/>
            <a:ext cx="7543800" cy="1676400"/>
          </a:xfrm>
          <a:ln/>
        </p:spPr>
        <p:txBody>
          <a:bodyPr/>
          <a:lstStyle/>
          <a:p>
            <a:pPr>
              <a:buClr>
                <a:schemeClr val="tx1"/>
              </a:buClr>
              <a:buFontTx/>
              <a:buChar char=" "/>
            </a:pPr>
            <a:r>
              <a:rPr lang="en-US" dirty="0"/>
              <a:t>Identifies the gender (sex) of the person responsible for causing the </a:t>
            </a:r>
            <a:r>
              <a:rPr lang="en-US" dirty="0" smtClean="0"/>
              <a:t>fire.</a:t>
            </a:r>
            <a:endParaRPr lang="en-US" dirty="0"/>
          </a:p>
        </p:txBody>
      </p:sp>
      <p:pic>
        <p:nvPicPr>
          <p:cNvPr id="414730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19400" y="2438400"/>
            <a:ext cx="3352800" cy="1600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FA743129-8E2A-41EC-B16F-C85AD0E39AE2}" type="slidenum">
              <a:rPr lang="en-US"/>
              <a:pPr/>
              <a:t>27</a:t>
            </a:fld>
            <a:endParaRPr lang="en-US"/>
          </a:p>
        </p:txBody>
      </p:sp>
      <p:sp>
        <p:nvSpPr>
          <p:cNvPr id="415746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533400"/>
            <a:ext cx="8534400" cy="1143000"/>
          </a:xfrm>
        </p:spPr>
        <p:txBody>
          <a:bodyPr/>
          <a:lstStyle/>
          <a:p>
            <a:r>
              <a:rPr lang="en-US"/>
              <a:t>L</a:t>
            </a:r>
            <a:r>
              <a:rPr lang="en-US" baseline="-25000"/>
              <a:t>3</a:t>
            </a:r>
            <a:r>
              <a:rPr lang="en-US"/>
              <a:t> - Age or Date of Birth of Person Responsible</a:t>
            </a:r>
          </a:p>
        </p:txBody>
      </p:sp>
      <p:sp>
        <p:nvSpPr>
          <p:cNvPr id="415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0" y="4572000"/>
            <a:ext cx="7391400" cy="1219200"/>
          </a:xfrm>
          <a:ln/>
        </p:spPr>
        <p:txBody>
          <a:bodyPr/>
          <a:lstStyle/>
          <a:p>
            <a:pPr>
              <a:buClr>
                <a:schemeClr val="tx1"/>
              </a:buClr>
              <a:buFontTx/>
              <a:buChar char=" "/>
            </a:pPr>
            <a:r>
              <a:rPr lang="en-US" dirty="0"/>
              <a:t>Identifies the age or date of birth of the person responsible for causing the </a:t>
            </a:r>
            <a:r>
              <a:rPr lang="en-US" dirty="0" smtClean="0"/>
              <a:t>fire.</a:t>
            </a:r>
            <a:endParaRPr lang="en-US" dirty="0"/>
          </a:p>
        </p:txBody>
      </p:sp>
      <p:pic>
        <p:nvPicPr>
          <p:cNvPr id="415755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0" y="2362200"/>
            <a:ext cx="4267200" cy="1828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671E26A5-6552-4E06-BD0C-BF4B9E07EB83}" type="slidenum">
              <a:rPr lang="en-US"/>
              <a:pPr/>
              <a:t>28</a:t>
            </a:fld>
            <a:endParaRPr lang="en-US"/>
          </a:p>
        </p:txBody>
      </p:sp>
      <p:sp>
        <p:nvSpPr>
          <p:cNvPr id="416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</a:t>
            </a:r>
            <a:r>
              <a:rPr lang="en-US" baseline="-25000"/>
              <a:t>4</a:t>
            </a:r>
            <a:r>
              <a:rPr lang="en-US"/>
              <a:t> - Activity of Person Involved</a:t>
            </a:r>
          </a:p>
        </p:txBody>
      </p:sp>
      <p:sp>
        <p:nvSpPr>
          <p:cNvPr id="416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4724400"/>
            <a:ext cx="8001000" cy="1676400"/>
          </a:xfrm>
          <a:ln/>
        </p:spPr>
        <p:txBody>
          <a:bodyPr/>
          <a:lstStyle/>
          <a:p>
            <a:pPr lvl="1">
              <a:buClr>
                <a:schemeClr val="tx1"/>
              </a:buClr>
              <a:buFontTx/>
              <a:buChar char=" "/>
            </a:pPr>
            <a:r>
              <a:rPr lang="en-US" sz="2800" dirty="0">
                <a:solidFill>
                  <a:srgbClr val="FFFF00"/>
                </a:solidFill>
              </a:rPr>
              <a:t>Describes the primary activity of the person responsible for causing the </a:t>
            </a:r>
            <a:r>
              <a:rPr lang="en-US" sz="2800" dirty="0" smtClean="0">
                <a:solidFill>
                  <a:srgbClr val="FFFF00"/>
                </a:solidFill>
              </a:rPr>
              <a:t>fire.</a:t>
            </a:r>
            <a:endParaRPr lang="en-US" sz="2800" dirty="0">
              <a:solidFill>
                <a:srgbClr val="FFFF00"/>
              </a:solidFill>
            </a:endParaRPr>
          </a:p>
        </p:txBody>
      </p:sp>
      <p:pic>
        <p:nvPicPr>
          <p:cNvPr id="416780" name="Picture 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67000" y="2590800"/>
            <a:ext cx="3429000" cy="1676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4495800" y="6172200"/>
            <a:ext cx="3124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200" b="1" i="1" dirty="0" smtClean="0">
                <a:solidFill>
                  <a:srgbClr val="FF0000"/>
                </a:solidFill>
              </a:rPr>
              <a:t>Handbook page 10-56</a:t>
            </a:r>
            <a:endParaRPr lang="en-US" sz="22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64C67042-7F51-43CF-86E7-A383222D7B36}" type="slidenum">
              <a:rPr lang="en-US"/>
              <a:pPr/>
              <a:t>29</a:t>
            </a:fld>
            <a:endParaRPr lang="en-US"/>
          </a:p>
        </p:txBody>
      </p:sp>
      <p:sp>
        <p:nvSpPr>
          <p:cNvPr id="417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 - Right of Way</a:t>
            </a:r>
          </a:p>
        </p:txBody>
      </p:sp>
      <p:sp>
        <p:nvSpPr>
          <p:cNvPr id="417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191000" y="2286000"/>
            <a:ext cx="4648200" cy="2514600"/>
          </a:xfrm>
          <a:ln/>
        </p:spPr>
        <p:txBody>
          <a:bodyPr/>
          <a:lstStyle/>
          <a:p>
            <a:pPr>
              <a:buClr>
                <a:schemeClr val="tx2"/>
              </a:buClr>
              <a:buFontTx/>
              <a:buChar char=" "/>
            </a:pPr>
            <a:r>
              <a:rPr lang="en-US" dirty="0"/>
              <a:t>The horizontal distance of the point of fire origin from the right-of-way and the description of the </a:t>
            </a:r>
            <a:r>
              <a:rPr lang="en-US" dirty="0" smtClean="0"/>
              <a:t>right-of-way.</a:t>
            </a:r>
            <a:endParaRPr lang="en-US" dirty="0"/>
          </a:p>
        </p:txBody>
      </p:sp>
      <p:sp>
        <p:nvSpPr>
          <p:cNvPr id="417807" name="Rectangle 15"/>
          <p:cNvSpPr>
            <a:spLocks noChangeArrowheads="1"/>
          </p:cNvSpPr>
          <p:nvPr/>
        </p:nvSpPr>
        <p:spPr bwMode="auto">
          <a:xfrm>
            <a:off x="838200" y="4953000"/>
            <a:ext cx="7772400" cy="1143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marL="342900" indent="-342900" algn="l">
              <a:spcBef>
                <a:spcPct val="20000"/>
              </a:spcBef>
              <a:buClr>
                <a:schemeClr val="tx2"/>
              </a:buClr>
              <a:buSzPct val="80000"/>
              <a:buFontTx/>
              <a:buChar char=" "/>
            </a:pPr>
            <a:r>
              <a:rPr lang="en-US" b="1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Used only for fires </a:t>
            </a:r>
            <a:r>
              <a:rPr lang="en-US" b="1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that started </a:t>
            </a:r>
            <a:r>
              <a:rPr lang="en-US" b="1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on or near a </a:t>
            </a:r>
            <a:r>
              <a:rPr lang="en-US" b="1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right-of-way.</a:t>
            </a:r>
            <a:endParaRPr lang="en-US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17808" name="Picture 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2514600"/>
            <a:ext cx="3048000" cy="2057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4495800" y="6172200"/>
            <a:ext cx="3124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200" b="1" i="1" dirty="0" smtClean="0">
                <a:solidFill>
                  <a:srgbClr val="FF0000"/>
                </a:solidFill>
              </a:rPr>
              <a:t>Handbook page 10-57</a:t>
            </a:r>
            <a:endParaRPr lang="en-US" sz="22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A02B4BB7-52EA-492D-852B-F3C5F2D8E3EC}" type="slidenum">
              <a:rPr lang="en-US"/>
              <a:pPr/>
              <a:t>3</a:t>
            </a:fld>
            <a:endParaRPr lang="en-US"/>
          </a:p>
        </p:txBody>
      </p:sp>
      <p:sp>
        <p:nvSpPr>
          <p:cNvPr id="390146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609600"/>
            <a:ext cx="7772400" cy="1143000"/>
          </a:xfrm>
        </p:spPr>
        <p:txBody>
          <a:bodyPr/>
          <a:lstStyle/>
          <a:p>
            <a:r>
              <a:rPr lang="en-US"/>
              <a:t>A - Header Information</a:t>
            </a:r>
          </a:p>
        </p:txBody>
      </p:sp>
      <p:sp>
        <p:nvSpPr>
          <p:cNvPr id="390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90600" y="3429000"/>
            <a:ext cx="7620000" cy="1219200"/>
          </a:xfrm>
          <a:noFill/>
          <a:ln/>
        </p:spPr>
        <p:txBody>
          <a:bodyPr/>
          <a:lstStyle/>
          <a:p>
            <a:pPr>
              <a:buClr>
                <a:schemeClr val="tx2"/>
              </a:buClr>
              <a:buSzPct val="40000"/>
              <a:buNone/>
            </a:pPr>
            <a:r>
              <a:rPr lang="en-US" dirty="0" smtClean="0"/>
              <a:t>	Header information is repeated on all modules.</a:t>
            </a:r>
          </a:p>
          <a:p>
            <a:pPr>
              <a:buClr>
                <a:schemeClr val="tx2"/>
              </a:buClr>
              <a:buSzPct val="40000"/>
              <a:buNone/>
            </a:pPr>
            <a:endParaRPr lang="en-US" sz="1000" b="0" dirty="0" smtClean="0">
              <a:solidFill>
                <a:schemeClr val="tx2"/>
              </a:solidFill>
            </a:endParaRPr>
          </a:p>
        </p:txBody>
      </p:sp>
      <p:pic>
        <p:nvPicPr>
          <p:cNvPr id="39014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2133600"/>
            <a:ext cx="8191500" cy="914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1600200" y="4419600"/>
            <a:ext cx="66294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algn="l">
              <a:buNone/>
            </a:pPr>
            <a:r>
              <a:rPr lang="en-US" sz="2600" b="1" dirty="0" smtClean="0"/>
              <a:t>In an automated system, this information is entered once and imported into all modules.</a:t>
            </a:r>
          </a:p>
          <a:p>
            <a:pPr>
              <a:buClr>
                <a:schemeClr val="tx2"/>
              </a:buClr>
              <a:buSzPct val="40000"/>
              <a:buFont typeface="Monotype Sorts" pitchFamily="2" charset="2"/>
              <a:buChar char="l"/>
            </a:pPr>
            <a:endParaRPr lang="en-US" sz="2600" b="0" dirty="0" smtClean="0">
              <a:solidFill>
                <a:srgbClr val="FBFBFB"/>
              </a:solidFill>
            </a:endParaRPr>
          </a:p>
          <a:p>
            <a:pPr algn="l"/>
            <a:endParaRPr 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A6777D90-AE09-481F-9A01-31D4C3AF9639}" type="slidenum">
              <a:rPr lang="en-US"/>
              <a:pPr/>
              <a:t>30</a:t>
            </a:fld>
            <a:endParaRPr lang="en-US"/>
          </a:p>
        </p:txBody>
      </p:sp>
      <p:sp>
        <p:nvSpPr>
          <p:cNvPr id="418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N - Fire Behavior</a:t>
            </a:r>
          </a:p>
        </p:txBody>
      </p:sp>
      <p:sp>
        <p:nvSpPr>
          <p:cNvPr id="418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419600" y="2819400"/>
            <a:ext cx="3810000" cy="3352800"/>
          </a:xfrm>
          <a:ln/>
        </p:spPr>
        <p:txBody>
          <a:bodyPr/>
          <a:lstStyle/>
          <a:p>
            <a:pPr>
              <a:buNone/>
            </a:pPr>
            <a:r>
              <a:rPr lang="en-US" dirty="0" smtClean="0"/>
              <a:t>	These </a:t>
            </a:r>
            <a:r>
              <a:rPr lang="en-US" dirty="0"/>
              <a:t>optional descriptors refer to observations made at the point of initial </a:t>
            </a:r>
            <a:r>
              <a:rPr lang="en-US" dirty="0" smtClean="0"/>
              <a:t>attack.</a:t>
            </a:r>
            <a:endParaRPr lang="en-US" dirty="0"/>
          </a:p>
        </p:txBody>
      </p:sp>
      <p:pic>
        <p:nvPicPr>
          <p:cNvPr id="418840" name="Picture 2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2133600"/>
            <a:ext cx="3352800" cy="4191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0BBCE1B5-C4C6-44AF-9739-D23F6D4D19F0}" type="slidenum">
              <a:rPr lang="en-US"/>
              <a:pPr/>
              <a:t>31</a:t>
            </a:fld>
            <a:endParaRPr lang="en-US"/>
          </a:p>
        </p:txBody>
      </p:sp>
      <p:sp>
        <p:nvSpPr>
          <p:cNvPr id="419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Elevation</a:t>
            </a:r>
          </a:p>
        </p:txBody>
      </p:sp>
      <p:sp>
        <p:nvSpPr>
          <p:cNvPr id="419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495800" y="2667000"/>
            <a:ext cx="3810000" cy="1905000"/>
          </a:xfrm>
          <a:ln/>
        </p:spPr>
        <p:txBody>
          <a:bodyPr/>
          <a:lstStyle/>
          <a:p>
            <a:pPr>
              <a:buNone/>
            </a:pPr>
            <a:r>
              <a:rPr lang="en-US" dirty="0" smtClean="0"/>
              <a:t>	The </a:t>
            </a:r>
            <a:r>
              <a:rPr lang="en-US" dirty="0"/>
              <a:t>distance from sea level to the </a:t>
            </a:r>
            <a:r>
              <a:rPr lang="en-US" dirty="0" err="1"/>
              <a:t>wildland</a:t>
            </a:r>
            <a:r>
              <a:rPr lang="en-US" dirty="0"/>
              <a:t> </a:t>
            </a:r>
            <a:r>
              <a:rPr lang="en-US" dirty="0" smtClean="0"/>
              <a:t>fire.</a:t>
            </a:r>
            <a:endParaRPr lang="en-US" dirty="0"/>
          </a:p>
        </p:txBody>
      </p:sp>
      <p:pic>
        <p:nvPicPr>
          <p:cNvPr id="25" name="Picture 2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2133600"/>
            <a:ext cx="3352800" cy="4191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E137C063-B848-4067-8266-B36798D0B22C}" type="slidenum">
              <a:rPr lang="en-US"/>
              <a:pPr/>
              <a:t>32</a:t>
            </a:fld>
            <a:endParaRPr lang="en-US"/>
          </a:p>
        </p:txBody>
      </p:sp>
      <p:sp>
        <p:nvSpPr>
          <p:cNvPr id="420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Position on Slope</a:t>
            </a:r>
          </a:p>
        </p:txBody>
      </p:sp>
      <p:sp>
        <p:nvSpPr>
          <p:cNvPr id="420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495800" y="2590800"/>
            <a:ext cx="3733800" cy="2971800"/>
          </a:xfrm>
          <a:ln/>
        </p:spPr>
        <p:txBody>
          <a:bodyPr/>
          <a:lstStyle/>
          <a:p>
            <a:pPr>
              <a:buNone/>
            </a:pPr>
            <a:r>
              <a:rPr lang="en-US" dirty="0" smtClean="0"/>
              <a:t>	This </a:t>
            </a:r>
            <a:r>
              <a:rPr lang="en-US" dirty="0"/>
              <a:t>observation indicates the relative position of the fire on a slope at the time of initial attack 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25" name="Picture 2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2133600"/>
            <a:ext cx="3352800" cy="4191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4495800" y="6172200"/>
            <a:ext cx="3124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200" b="1" i="1" dirty="0" smtClean="0">
                <a:solidFill>
                  <a:srgbClr val="FF0000"/>
                </a:solidFill>
              </a:rPr>
              <a:t>Handbook page 10-58</a:t>
            </a:r>
            <a:endParaRPr lang="en-US" sz="22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D93A2843-51F8-4AC2-8FF9-97A1CE531D4C}" type="slidenum">
              <a:rPr lang="en-US"/>
              <a:pPr/>
              <a:t>33</a:t>
            </a:fld>
            <a:endParaRPr lang="en-US"/>
          </a:p>
        </p:txBody>
      </p:sp>
      <p:sp>
        <p:nvSpPr>
          <p:cNvPr id="421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Aspect</a:t>
            </a:r>
          </a:p>
        </p:txBody>
      </p:sp>
      <p:sp>
        <p:nvSpPr>
          <p:cNvPr id="421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343400" y="2514600"/>
            <a:ext cx="4038600" cy="2667000"/>
          </a:xfrm>
          <a:ln/>
        </p:spPr>
        <p:txBody>
          <a:bodyPr/>
          <a:lstStyle/>
          <a:p>
            <a:pPr>
              <a:buNone/>
            </a:pPr>
            <a:r>
              <a:rPr lang="en-US" dirty="0" smtClean="0"/>
              <a:t>	This </a:t>
            </a:r>
            <a:r>
              <a:rPr lang="en-US" dirty="0"/>
              <a:t>observation indicates the general direction that a given slope </a:t>
            </a:r>
            <a:r>
              <a:rPr lang="en-US" dirty="0" smtClean="0"/>
              <a:t>faces.</a:t>
            </a:r>
            <a:endParaRPr lang="en-US" dirty="0"/>
          </a:p>
        </p:txBody>
      </p:sp>
      <p:pic>
        <p:nvPicPr>
          <p:cNvPr id="25" name="Picture 2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2133600"/>
            <a:ext cx="3352800" cy="4191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4495800" y="6172200"/>
            <a:ext cx="3124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200" b="1" i="1" dirty="0" smtClean="0">
                <a:solidFill>
                  <a:srgbClr val="FF0000"/>
                </a:solidFill>
              </a:rPr>
              <a:t>Handbook page 10-59</a:t>
            </a:r>
            <a:endParaRPr lang="en-US" sz="22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EAE79F31-445F-440C-AD6A-5DA96511D0FD}" type="slidenum">
              <a:rPr lang="en-US"/>
              <a:pPr/>
              <a:t>34</a:t>
            </a:fld>
            <a:endParaRPr lang="en-US"/>
          </a:p>
        </p:txBody>
      </p:sp>
      <p:sp>
        <p:nvSpPr>
          <p:cNvPr id="422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Flame Length</a:t>
            </a:r>
          </a:p>
        </p:txBody>
      </p:sp>
      <p:sp>
        <p:nvSpPr>
          <p:cNvPr id="422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0" y="2362200"/>
            <a:ext cx="3657600" cy="4038600"/>
          </a:xfrm>
          <a:ln/>
        </p:spPr>
        <p:txBody>
          <a:bodyPr/>
          <a:lstStyle/>
          <a:p>
            <a:pPr>
              <a:buNone/>
            </a:pPr>
            <a:r>
              <a:rPr lang="en-US" dirty="0" smtClean="0"/>
              <a:t>	This </a:t>
            </a:r>
            <a:r>
              <a:rPr lang="en-US" dirty="0"/>
              <a:t>observation refers to the distance between the flame tip and the midpoint of the flame depth at the base of the </a:t>
            </a:r>
            <a:r>
              <a:rPr lang="en-US" dirty="0" smtClean="0"/>
              <a:t>flame.</a:t>
            </a:r>
            <a:endParaRPr lang="en-US" dirty="0"/>
          </a:p>
        </p:txBody>
      </p:sp>
      <p:pic>
        <p:nvPicPr>
          <p:cNvPr id="25" name="Picture 2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2133600"/>
            <a:ext cx="3352800" cy="4191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ACD681A4-146C-4EFA-86BB-D1722CFDE91B}" type="slidenum">
              <a:rPr lang="en-US"/>
              <a:pPr/>
              <a:t>35</a:t>
            </a:fld>
            <a:endParaRPr lang="en-US"/>
          </a:p>
        </p:txBody>
      </p:sp>
      <p:sp>
        <p:nvSpPr>
          <p:cNvPr id="423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Rate of Spread</a:t>
            </a:r>
          </a:p>
        </p:txBody>
      </p:sp>
      <p:sp>
        <p:nvSpPr>
          <p:cNvPr id="4239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67200" y="2667000"/>
            <a:ext cx="4419600" cy="3048000"/>
          </a:xfrm>
          <a:ln/>
        </p:spPr>
        <p:txBody>
          <a:bodyPr/>
          <a:lstStyle/>
          <a:p>
            <a:pPr>
              <a:buNone/>
            </a:pPr>
            <a:r>
              <a:rPr lang="en-US" dirty="0" smtClean="0"/>
              <a:t>	This </a:t>
            </a:r>
            <a:r>
              <a:rPr lang="en-US" dirty="0"/>
              <a:t>is a measurement of the approximate rate of forward spread of a fire front, expressed in chains per </a:t>
            </a:r>
            <a:r>
              <a:rPr lang="en-US" dirty="0" smtClean="0"/>
              <a:t>hour.</a:t>
            </a:r>
            <a:endParaRPr lang="en-US" dirty="0"/>
          </a:p>
        </p:txBody>
      </p:sp>
      <p:pic>
        <p:nvPicPr>
          <p:cNvPr id="25" name="Picture 2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2133600"/>
            <a:ext cx="3352800" cy="4191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C15FE51C-2AEF-4DD5-81FA-928B9416E313}" type="slidenum">
              <a:rPr lang="en-US"/>
              <a:pPr/>
              <a:t>36</a:t>
            </a:fld>
            <a:endParaRPr lang="en-US"/>
          </a:p>
        </p:txBody>
      </p:sp>
      <p:sp>
        <p:nvSpPr>
          <p:cNvPr id="427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Questions?</a:t>
            </a:r>
          </a:p>
        </p:txBody>
      </p:sp>
      <p:pic>
        <p:nvPicPr>
          <p:cNvPr id="427011" name="Picture 3" descr="C:\NFIC FILES\smokey2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6600" y="2057400"/>
            <a:ext cx="3154363" cy="4348163"/>
          </a:xfrm>
          <a:prstGeom prst="rect">
            <a:avLst/>
          </a:prstGeom>
          <a:noFill/>
        </p:spPr>
      </p:pic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B63993C2-C633-485B-B3D4-62FA1DABA5B0}" type="slidenum">
              <a:rPr lang="en-US"/>
              <a:pPr/>
              <a:t>4</a:t>
            </a:fld>
            <a:endParaRPr lang="en-US"/>
          </a:p>
        </p:txBody>
      </p:sp>
      <p:sp>
        <p:nvSpPr>
          <p:cNvPr id="391171" name="Rectangle 3"/>
          <p:cNvSpPr>
            <a:spLocks noGrp="1" noChangeArrowheads="1"/>
          </p:cNvSpPr>
          <p:nvPr>
            <p:ph type="title"/>
          </p:nvPr>
        </p:nvSpPr>
        <p:spPr>
          <a:xfrm>
            <a:off x="304800" y="609600"/>
            <a:ext cx="8382000" cy="1143000"/>
          </a:xfrm>
        </p:spPr>
        <p:txBody>
          <a:bodyPr/>
          <a:lstStyle/>
          <a:p>
            <a:r>
              <a:rPr lang="en-US" dirty="0"/>
              <a:t>B - Alternate Location Specification</a:t>
            </a:r>
          </a:p>
        </p:txBody>
      </p:sp>
      <p:sp>
        <p:nvSpPr>
          <p:cNvPr id="39117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914400" y="5105400"/>
            <a:ext cx="7696200" cy="1447800"/>
          </a:xfrm>
          <a:ln/>
        </p:spPr>
        <p:txBody>
          <a:bodyPr/>
          <a:lstStyle/>
          <a:p>
            <a:pPr>
              <a:buClr>
                <a:schemeClr val="tx2"/>
              </a:buClr>
              <a:buNone/>
            </a:pPr>
            <a:r>
              <a:rPr lang="en-US" sz="2600" dirty="0" smtClean="0">
                <a:solidFill>
                  <a:schemeClr val="tx1"/>
                </a:solidFill>
              </a:rPr>
              <a:t>	Is </a:t>
            </a:r>
            <a:r>
              <a:rPr lang="en-US" sz="2600" dirty="0">
                <a:solidFill>
                  <a:schemeClr val="tx1"/>
                </a:solidFill>
              </a:rPr>
              <a:t>used in place of Section B of the Basic Module (NFIRS-1) when traditional addressing methods are not </a:t>
            </a:r>
            <a:r>
              <a:rPr lang="en-US" sz="2600" dirty="0" smtClean="0">
                <a:solidFill>
                  <a:schemeClr val="tx1"/>
                </a:solidFill>
              </a:rPr>
              <a:t>suitable.</a:t>
            </a:r>
            <a:endParaRPr lang="en-US" sz="2600" b="0" dirty="0">
              <a:solidFill>
                <a:schemeClr val="tx1"/>
              </a:solidFill>
            </a:endParaRPr>
          </a:p>
        </p:txBody>
      </p:sp>
      <p:sp>
        <p:nvSpPr>
          <p:cNvPr id="391173" name="Rectangle 5"/>
          <p:cNvSpPr>
            <a:spLocks noChangeArrowheads="1"/>
          </p:cNvSpPr>
          <p:nvPr/>
        </p:nvSpPr>
        <p:spPr bwMode="auto">
          <a:xfrm>
            <a:off x="4876800" y="2590800"/>
            <a:ext cx="3048000" cy="181588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/>
            <a:r>
              <a:rPr lang="en-US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Documents the </a:t>
            </a:r>
            <a:r>
              <a:rPr lang="en-US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geographical location </a:t>
            </a:r>
            <a:r>
              <a:rPr lang="en-US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of the </a:t>
            </a:r>
            <a:r>
              <a:rPr lang="en-US" b="1" dirty="0" err="1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wildland</a:t>
            </a:r>
            <a:r>
              <a:rPr lang="en-US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fire.</a:t>
            </a:r>
            <a:endParaRPr lang="en-US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91186" name="Picture 1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2133600"/>
            <a:ext cx="3352800" cy="2819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A4F8CED9-C72A-42A8-A3DB-34BBA5352CA9}" type="slidenum">
              <a:rPr lang="en-US"/>
              <a:pPr/>
              <a:t>5</a:t>
            </a:fld>
            <a:endParaRPr lang="en-US"/>
          </a:p>
        </p:txBody>
      </p:sp>
      <p:sp>
        <p:nvSpPr>
          <p:cNvPr id="392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 - Area Type </a:t>
            </a:r>
            <a:endParaRPr lang="en-US" baseline="30000" dirty="0">
              <a:sym typeface="Wingdings" pitchFamily="2" charset="2"/>
            </a:endParaRPr>
          </a:p>
        </p:txBody>
      </p:sp>
      <p:sp>
        <p:nvSpPr>
          <p:cNvPr id="392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48200" y="2209800"/>
            <a:ext cx="3505200" cy="2590800"/>
          </a:xfrm>
          <a:noFill/>
          <a:ln/>
        </p:spPr>
        <p:txBody>
          <a:bodyPr/>
          <a:lstStyle/>
          <a:p>
            <a:pPr>
              <a:buNone/>
            </a:pPr>
            <a:r>
              <a:rPr lang="en-US" dirty="0" smtClean="0"/>
              <a:t>	This </a:t>
            </a:r>
            <a:r>
              <a:rPr lang="en-US" dirty="0"/>
              <a:t>is a general description of the area where the </a:t>
            </a:r>
            <a:r>
              <a:rPr lang="en-US" dirty="0" err="1"/>
              <a:t>wildland</a:t>
            </a:r>
            <a:r>
              <a:rPr lang="en-US" dirty="0"/>
              <a:t> fire </a:t>
            </a:r>
            <a:r>
              <a:rPr lang="en-US" dirty="0" smtClean="0"/>
              <a:t>occurred.</a:t>
            </a:r>
            <a:endParaRPr lang="en-US" b="0" dirty="0">
              <a:solidFill>
                <a:srgbClr val="FF0000"/>
              </a:solidFill>
            </a:endParaRPr>
          </a:p>
        </p:txBody>
      </p:sp>
      <p:pic>
        <p:nvPicPr>
          <p:cNvPr id="392202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5400" y="2590800"/>
            <a:ext cx="2971800" cy="1600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A925308A-CCC6-48E8-BEC0-96CBC80AA8A4}" type="slidenum">
              <a:rPr lang="en-US"/>
              <a:pPr/>
              <a:t>6</a:t>
            </a:fld>
            <a:endParaRPr lang="en-US"/>
          </a:p>
        </p:txBody>
      </p:sp>
      <p:sp>
        <p:nvSpPr>
          <p:cNvPr id="393219" name="Rectangle 3"/>
          <p:cNvSpPr>
            <a:spLocks noGrp="1" noChangeArrowheads="1"/>
          </p:cNvSpPr>
          <p:nvPr>
            <p:ph type="title"/>
          </p:nvPr>
        </p:nvSpPr>
        <p:spPr>
          <a:xfrm>
            <a:off x="228600" y="457200"/>
            <a:ext cx="6248400" cy="1352550"/>
          </a:xfrm>
        </p:spPr>
        <p:txBody>
          <a:bodyPr/>
          <a:lstStyle/>
          <a:p>
            <a:r>
              <a:rPr lang="en-US" dirty="0"/>
              <a:t>D</a:t>
            </a:r>
            <a:r>
              <a:rPr lang="en-US" baseline="-25000" dirty="0"/>
              <a:t>1</a:t>
            </a:r>
            <a:r>
              <a:rPr lang="en-US" dirty="0"/>
              <a:t> - </a:t>
            </a:r>
            <a:r>
              <a:rPr lang="en-US" dirty="0" err="1"/>
              <a:t>Wildland</a:t>
            </a:r>
            <a:r>
              <a:rPr lang="en-US" dirty="0"/>
              <a:t> Fire </a:t>
            </a:r>
            <a:r>
              <a:rPr lang="en-US" dirty="0" smtClean="0"/>
              <a:t>Cause</a:t>
            </a:r>
            <a:endParaRPr lang="en-US" baseline="30000" dirty="0">
              <a:sym typeface="Wingdings" pitchFamily="2" charset="2"/>
            </a:endParaRPr>
          </a:p>
        </p:txBody>
      </p:sp>
      <p:sp>
        <p:nvSpPr>
          <p:cNvPr id="393220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4114800" y="2057400"/>
            <a:ext cx="4648200" cy="4038600"/>
          </a:xfrm>
          <a:ln/>
        </p:spPr>
        <p:txBody>
          <a:bodyPr/>
          <a:lstStyle/>
          <a:p>
            <a:pPr>
              <a:buNone/>
            </a:pPr>
            <a:r>
              <a:rPr lang="en-US" dirty="0" smtClean="0"/>
              <a:t>	Provides </a:t>
            </a:r>
            <a:r>
              <a:rPr lang="en-US" dirty="0"/>
              <a:t>for the broadest classification of ignition causes consistent with the “General Fire Causes” adopted by the National Wildfire Coordinating Group (NWCG</a:t>
            </a:r>
            <a:r>
              <a:rPr lang="en-US" dirty="0" smtClean="0"/>
              <a:t>).</a:t>
            </a:r>
            <a:endParaRPr lang="en-US" dirty="0"/>
          </a:p>
        </p:txBody>
      </p:sp>
      <p:pic>
        <p:nvPicPr>
          <p:cNvPr id="393226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2514600"/>
            <a:ext cx="2971800" cy="2362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CDAD58AB-6BE8-4B06-A9FB-0FE88FAFCBDE}" type="slidenum">
              <a:rPr lang="en-US"/>
              <a:pPr/>
              <a:t>7</a:t>
            </a:fld>
            <a:endParaRPr lang="en-US"/>
          </a:p>
        </p:txBody>
      </p:sp>
      <p:sp>
        <p:nvSpPr>
          <p:cNvPr id="394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</a:t>
            </a:r>
            <a:r>
              <a:rPr lang="en-US" baseline="-25000"/>
              <a:t>2</a:t>
            </a:r>
            <a:r>
              <a:rPr lang="en-US"/>
              <a:t> - Human Factors Contributing to Ignition</a:t>
            </a:r>
          </a:p>
        </p:txBody>
      </p:sp>
      <p:sp>
        <p:nvSpPr>
          <p:cNvPr id="394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419600" y="2590800"/>
            <a:ext cx="3810000" cy="2590800"/>
          </a:xfrm>
          <a:ln/>
        </p:spPr>
        <p:txBody>
          <a:bodyPr/>
          <a:lstStyle/>
          <a:p>
            <a:pPr>
              <a:buNone/>
            </a:pPr>
            <a:r>
              <a:rPr lang="en-US" dirty="0" smtClean="0"/>
              <a:t>	Provides </a:t>
            </a:r>
            <a:r>
              <a:rPr lang="en-US" dirty="0"/>
              <a:t>several options to record human factors that contributed to the ignition of a </a:t>
            </a:r>
            <a:r>
              <a:rPr lang="en-US" dirty="0" smtClean="0"/>
              <a:t>fire.</a:t>
            </a:r>
            <a:endParaRPr lang="en-US" dirty="0"/>
          </a:p>
        </p:txBody>
      </p:sp>
      <p:pic>
        <p:nvPicPr>
          <p:cNvPr id="394250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2514600"/>
            <a:ext cx="2971800" cy="2590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37576CE8-DF59-4E7A-AE10-4A2C98A51D77}" type="slidenum">
              <a:rPr lang="en-US"/>
              <a:pPr/>
              <a:t>8</a:t>
            </a:fld>
            <a:endParaRPr lang="en-US"/>
          </a:p>
        </p:txBody>
      </p:sp>
      <p:sp>
        <p:nvSpPr>
          <p:cNvPr id="395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</a:t>
            </a:r>
            <a:r>
              <a:rPr lang="en-US" baseline="-25000"/>
              <a:t>3</a:t>
            </a:r>
            <a:r>
              <a:rPr lang="en-US"/>
              <a:t> - Factors Contributing to Ignition</a:t>
            </a:r>
          </a:p>
        </p:txBody>
      </p:sp>
      <p:sp>
        <p:nvSpPr>
          <p:cNvPr id="395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4267200"/>
            <a:ext cx="8458200" cy="1828800"/>
          </a:xfrm>
          <a:ln/>
        </p:spPr>
        <p:txBody>
          <a:bodyPr/>
          <a:lstStyle/>
          <a:p>
            <a:pPr>
              <a:buClr>
                <a:schemeClr val="tx1"/>
              </a:buClr>
              <a:buFontTx/>
              <a:buChar char=" "/>
            </a:pPr>
            <a:r>
              <a:rPr lang="en-US" dirty="0"/>
              <a:t>The contributing factors that allowed the heat source and combustible material to combine to ignite the </a:t>
            </a:r>
            <a:r>
              <a:rPr lang="en-US" dirty="0" smtClean="0"/>
              <a:t>fire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395277" name="Picture 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67000" y="2362200"/>
            <a:ext cx="3352800" cy="1371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4495800" y="6172200"/>
            <a:ext cx="3124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200" b="1" i="1" dirty="0" smtClean="0">
                <a:solidFill>
                  <a:srgbClr val="FF0000"/>
                </a:solidFill>
              </a:rPr>
              <a:t>Handbook page 10-11</a:t>
            </a:r>
            <a:endParaRPr lang="en-US" sz="22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200586E4-940A-442E-AA78-A92F1E23A7E7}" type="slidenum">
              <a:rPr lang="en-US"/>
              <a:pPr/>
              <a:t>9</a:t>
            </a:fld>
            <a:endParaRPr lang="en-US"/>
          </a:p>
        </p:txBody>
      </p:sp>
      <p:sp>
        <p:nvSpPr>
          <p:cNvPr id="396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</a:t>
            </a:r>
            <a:r>
              <a:rPr lang="en-US" baseline="-25000"/>
              <a:t>4</a:t>
            </a:r>
            <a:r>
              <a:rPr lang="en-US"/>
              <a:t> - Fire Suppression Factors</a:t>
            </a:r>
          </a:p>
        </p:txBody>
      </p:sp>
      <p:sp>
        <p:nvSpPr>
          <p:cNvPr id="396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191000" y="2438400"/>
            <a:ext cx="4267200" cy="3657600"/>
          </a:xfrm>
          <a:ln/>
        </p:spPr>
        <p:txBody>
          <a:bodyPr/>
          <a:lstStyle/>
          <a:p>
            <a:pPr>
              <a:buClr>
                <a:schemeClr val="tx1"/>
              </a:buClr>
              <a:buFontTx/>
              <a:buChar char=" "/>
            </a:pPr>
            <a:r>
              <a:rPr lang="en-US" dirty="0"/>
              <a:t>Documents the factors or conditions that affected fire suppression efforts or fire management </a:t>
            </a:r>
            <a:r>
              <a:rPr lang="en-US" dirty="0" smtClean="0"/>
              <a:t>strategy.</a:t>
            </a:r>
            <a:endParaRPr lang="en-US" dirty="0"/>
          </a:p>
        </p:txBody>
      </p:sp>
      <p:pic>
        <p:nvPicPr>
          <p:cNvPr id="396305" name="Picture 1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2514600"/>
            <a:ext cx="2819400" cy="2438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4495800" y="6172200"/>
            <a:ext cx="3124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200" b="1" i="1" dirty="0" smtClean="0">
                <a:solidFill>
                  <a:srgbClr val="FF0000"/>
                </a:solidFill>
              </a:rPr>
              <a:t>Handbook page 10-14</a:t>
            </a:r>
            <a:endParaRPr lang="en-US" sz="22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Project Overview (Standard)">
  <a:themeElements>
    <a:clrScheme name="Project Overview (Standard) 1">
      <a:dk1>
        <a:srgbClr val="000000"/>
      </a:dk1>
      <a:lt1>
        <a:srgbClr val="FFFFFF"/>
      </a:lt1>
      <a:dk2>
        <a:srgbClr val="0066CC"/>
      </a:dk2>
      <a:lt2>
        <a:srgbClr val="CBCBCB"/>
      </a:lt2>
      <a:accent1>
        <a:srgbClr val="00CCFF"/>
      </a:accent1>
      <a:accent2>
        <a:srgbClr val="00FFCC"/>
      </a:accent2>
      <a:accent3>
        <a:srgbClr val="AAB8E2"/>
      </a:accent3>
      <a:accent4>
        <a:srgbClr val="DADADA"/>
      </a:accent4>
      <a:accent5>
        <a:srgbClr val="AAE2FF"/>
      </a:accent5>
      <a:accent6>
        <a:srgbClr val="00E7B9"/>
      </a:accent6>
      <a:hlink>
        <a:srgbClr val="FF3300"/>
      </a:hlink>
      <a:folHlink>
        <a:srgbClr val="FF7C80"/>
      </a:folHlink>
    </a:clrScheme>
    <a:fontScheme name="Project Overview (Standard)">
      <a:majorFont>
        <a:latin typeface="ZapfHumnst BT"/>
        <a:ea typeface=""/>
        <a:cs typeface=""/>
      </a:majorFont>
      <a:minorFont>
        <a:latin typeface="ZapfHumnst B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roject Overview (Standard) 1">
        <a:dk1>
          <a:srgbClr val="000000"/>
        </a:dk1>
        <a:lt1>
          <a:srgbClr val="FFFFFF"/>
        </a:lt1>
        <a:dk2>
          <a:srgbClr val="0066CC"/>
        </a:dk2>
        <a:lt2>
          <a:srgbClr val="CBCBCB"/>
        </a:lt2>
        <a:accent1>
          <a:srgbClr val="00CCFF"/>
        </a:accent1>
        <a:accent2>
          <a:srgbClr val="00FFCC"/>
        </a:accent2>
        <a:accent3>
          <a:srgbClr val="AAB8E2"/>
        </a:accent3>
        <a:accent4>
          <a:srgbClr val="DADADA"/>
        </a:accent4>
        <a:accent5>
          <a:srgbClr val="AAE2FF"/>
        </a:accent5>
        <a:accent6>
          <a:srgbClr val="00E7B9"/>
        </a:accent6>
        <a:hlink>
          <a:srgbClr val="FF3300"/>
        </a:hlink>
        <a:folHlink>
          <a:srgbClr val="FF7C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ject Overview (Standard) 2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3366FF"/>
        </a:accent1>
        <a:accent2>
          <a:srgbClr val="009900"/>
        </a:accent2>
        <a:accent3>
          <a:srgbClr val="FFFFFF"/>
        </a:accent3>
        <a:accent4>
          <a:srgbClr val="000000"/>
        </a:accent4>
        <a:accent5>
          <a:srgbClr val="ADB8FF"/>
        </a:accent5>
        <a:accent6>
          <a:srgbClr val="008A00"/>
        </a:accent6>
        <a:hlink>
          <a:srgbClr val="FF0033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ject Overview (Standard) 3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EAEAEA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555555"/>
        </a:accent6>
        <a:hlink>
          <a:srgbClr val="969696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Office\Templates\Presentations\Project Overview (Standard).pot</Template>
  <TotalTime>2766</TotalTime>
  <Words>784</Words>
  <Application>Microsoft Office PowerPoint</Application>
  <PresentationFormat>On-screen Show (4:3)</PresentationFormat>
  <Paragraphs>250</Paragraphs>
  <Slides>36</Slides>
  <Notes>36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37" baseType="lpstr">
      <vt:lpstr>Project Overview (Standard)</vt:lpstr>
      <vt:lpstr>NFIRS 8 - Wildland Fire Module</vt:lpstr>
      <vt:lpstr>NFIRS 8 - Wildland Fire Module</vt:lpstr>
      <vt:lpstr>A - Header Information</vt:lpstr>
      <vt:lpstr>B - Alternate Location Specification</vt:lpstr>
      <vt:lpstr>C - Area Type </vt:lpstr>
      <vt:lpstr>D1 - Wildland Fire Cause</vt:lpstr>
      <vt:lpstr>D2 - Human Factors Contributing to Ignition</vt:lpstr>
      <vt:lpstr>D3 - Factors Contributing to Ignition</vt:lpstr>
      <vt:lpstr>D4 - Fire Suppression Factors</vt:lpstr>
      <vt:lpstr>E - Heat Source</vt:lpstr>
      <vt:lpstr>F - Mobile Property Type</vt:lpstr>
      <vt:lpstr>G - Equipment Involved in Ignition</vt:lpstr>
      <vt:lpstr>NFDRS Weather Station Identification</vt:lpstr>
      <vt:lpstr>Weather Type</vt:lpstr>
      <vt:lpstr>Wind Direction &amp; Speed</vt:lpstr>
      <vt:lpstr>Temperature &amp; Relative Humidity</vt:lpstr>
      <vt:lpstr>Fuel Moisture</vt:lpstr>
      <vt:lpstr>Fire Danger Rating</vt:lpstr>
      <vt:lpstr>I1 - Number of Buildings Involved</vt:lpstr>
      <vt:lpstr>I2 - Number of Buildings Threatened</vt:lpstr>
      <vt:lpstr>I3 - Total Acres Burned</vt:lpstr>
      <vt:lpstr>I4 - Primary Crops Burned</vt:lpstr>
      <vt:lpstr>J - Property Management</vt:lpstr>
      <vt:lpstr>K - Fuel Model at Origin</vt:lpstr>
      <vt:lpstr>L1 - Person Responsible for Fire</vt:lpstr>
      <vt:lpstr>L2 - Gender of Person Involved</vt:lpstr>
      <vt:lpstr>L3 - Age or Date of Birth of Person Responsible</vt:lpstr>
      <vt:lpstr>L4 - Activity of Person Involved</vt:lpstr>
      <vt:lpstr>M - Right of Way</vt:lpstr>
      <vt:lpstr>N - Fire Behavior</vt:lpstr>
      <vt:lpstr>Elevation</vt:lpstr>
      <vt:lpstr>Position on Slope</vt:lpstr>
      <vt:lpstr>Aspect</vt:lpstr>
      <vt:lpstr>Flame Length</vt:lpstr>
      <vt:lpstr>Rate of Spread</vt:lpstr>
      <vt:lpstr>Questions?</vt:lpstr>
    </vt:vector>
  </TitlesOfParts>
  <Company>Texas State Fire Marshal's Office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NFIRS8-Wildland Fire Module</dc:title>
  <dc:subject>Entering Incident Reports</dc:subject>
  <dc:creator>Tammy Burch</dc:creator>
  <cp:keywords>NFIRS, NFIRS 5.0</cp:keywords>
  <dc:description>Does not include comments</dc:description>
  <cp:lastModifiedBy>vgarza</cp:lastModifiedBy>
  <cp:revision>244</cp:revision>
  <cp:lastPrinted>2000-06-01T14:28:04Z</cp:lastPrinted>
  <dcterms:created xsi:type="dcterms:W3CDTF">1997-09-26T01:52:54Z</dcterms:created>
  <dcterms:modified xsi:type="dcterms:W3CDTF">2013-05-29T17:48:21Z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emplateType">
    <vt:i4>1</vt:i4>
  </property>
  <property fmtid="{D5CDD505-2E9C-101B-9397-08002B2CF9AE}" pid="3" name="GraphicType">
    <vt:i4>2</vt:i4>
  </property>
  <property fmtid="{D5CDD505-2E9C-101B-9397-08002B2CF9AE}" pid="4" name="Compression">
    <vt:i4>100</vt:i4>
  </property>
  <property fmtid="{D5CDD505-2E9C-101B-9397-08002B2CF9AE}" pid="5" name="ScreenSize">
    <vt:i4>1</vt:i4>
  </property>
  <property fmtid="{D5CDD505-2E9C-101B-9397-08002B2CF9AE}" pid="6" name="ScreenUsage">
    <vt:i4>1</vt:i4>
  </property>
  <property fmtid="{D5CDD505-2E9C-101B-9397-08002B2CF9AE}" pid="7" name="MailAddress">
    <vt:lpwstr/>
  </property>
  <property fmtid="{D5CDD505-2E9C-101B-9397-08002B2CF9AE}" pid="8" name="HomePage">
    <vt:lpwstr/>
  </property>
  <property fmtid="{D5CDD505-2E9C-101B-9397-08002B2CF9AE}" pid="9" name="Other">
    <vt:lpwstr/>
  </property>
  <property fmtid="{D5CDD505-2E9C-101B-9397-08002B2CF9AE}" pid="10" name="DownloadOriginal">
    <vt:bool>false</vt:bool>
  </property>
  <property fmtid="{D5CDD505-2E9C-101B-9397-08002B2CF9AE}" pid="11" name="DownloadIEButton">
    <vt:bool>false</vt:bool>
  </property>
  <property fmtid="{D5CDD505-2E9C-101B-9397-08002B2CF9AE}" pid="12" name="UseBrowserColor">
    <vt:bool>false</vt:bool>
  </property>
  <property fmtid="{D5CDD505-2E9C-101B-9397-08002B2CF9AE}" pid="13" name="BackColor">
    <vt:i4>16777215</vt:i4>
  </property>
  <property fmtid="{D5CDD505-2E9C-101B-9397-08002B2CF9AE}" pid="14" name="TextColor">
    <vt:i4>0</vt:i4>
  </property>
  <property fmtid="{D5CDD505-2E9C-101B-9397-08002B2CF9AE}" pid="15" name="LinkColor">
    <vt:i4>16711782</vt:i4>
  </property>
  <property fmtid="{D5CDD505-2E9C-101B-9397-08002B2CF9AE}" pid="16" name="VisitedColor">
    <vt:i4>10040268</vt:i4>
  </property>
  <property fmtid="{D5CDD505-2E9C-101B-9397-08002B2CF9AE}" pid="17" name="TransparentButton">
    <vt:i4>0</vt:i4>
  </property>
  <property fmtid="{D5CDD505-2E9C-101B-9397-08002B2CF9AE}" pid="18" name="ButtonType">
    <vt:i4>4</vt:i4>
  </property>
  <property fmtid="{D5CDD505-2E9C-101B-9397-08002B2CF9AE}" pid="19" name="ShowNotes">
    <vt:bool>false</vt:bool>
  </property>
  <property fmtid="{D5CDD505-2E9C-101B-9397-08002B2CF9AE}" pid="20" name="NavBtnPos">
    <vt:i4>3</vt:i4>
  </property>
  <property fmtid="{D5CDD505-2E9C-101B-9397-08002B2CF9AE}" pid="21" name="OutputDir">
    <vt:lpwstr>c:\httpd\htdocs\newnfirs</vt:lpwstr>
  </property>
</Properties>
</file>