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ustom.xml" ContentType="application/vnd.openxmlformats-officedocument.custom-propertie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276" r:id="rId2"/>
    <p:sldId id="741" r:id="rId3"/>
    <p:sldId id="324" r:id="rId4"/>
    <p:sldId id="729" r:id="rId5"/>
    <p:sldId id="730" r:id="rId6"/>
    <p:sldId id="731" r:id="rId7"/>
    <p:sldId id="740" r:id="rId8"/>
    <p:sldId id="325" r:id="rId9"/>
    <p:sldId id="732" r:id="rId10"/>
    <p:sldId id="326" r:id="rId11"/>
    <p:sldId id="327" r:id="rId12"/>
    <p:sldId id="733" r:id="rId13"/>
    <p:sldId id="727" r:id="rId14"/>
    <p:sldId id="734" r:id="rId15"/>
    <p:sldId id="329" r:id="rId16"/>
    <p:sldId id="735" r:id="rId17"/>
    <p:sldId id="330" r:id="rId18"/>
    <p:sldId id="742" r:id="rId19"/>
    <p:sldId id="331" r:id="rId20"/>
    <p:sldId id="736" r:id="rId21"/>
    <p:sldId id="332" r:id="rId22"/>
    <p:sldId id="333" r:id="rId23"/>
    <p:sldId id="737" r:id="rId24"/>
    <p:sldId id="335" r:id="rId25"/>
    <p:sldId id="336" r:id="rId26"/>
    <p:sldId id="337" r:id="rId27"/>
    <p:sldId id="338" r:id="rId28"/>
    <p:sldId id="339" r:id="rId29"/>
    <p:sldId id="738" r:id="rId30"/>
    <p:sldId id="340" r:id="rId31"/>
    <p:sldId id="739" r:id="rId32"/>
    <p:sldId id="342" r:id="rId33"/>
    <p:sldId id="743" r:id="rId34"/>
    <p:sldId id="341" r:id="rId35"/>
  </p:sldIdLst>
  <p:sldSz cx="9144000" cy="6858000" type="screen4x3"/>
  <p:notesSz cx="6858000" cy="9190038"/>
  <p:defaultTextStyle>
    <a:defPPr>
      <a:defRPr lang="en-US"/>
    </a:defPPr>
    <a:lvl1pPr algn="ctr" rtl="0" eaLnBrk="0" fontAlgn="base" hangingPunct="0">
      <a:spcBef>
        <a:spcPct val="0"/>
      </a:spcBef>
      <a:spcAft>
        <a:spcPct val="0"/>
      </a:spcAft>
      <a:defRPr kumimoji="1"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eaLnBrk="0" fontAlgn="base" hangingPunct="0">
      <a:spcBef>
        <a:spcPct val="0"/>
      </a:spcBef>
      <a:spcAft>
        <a:spcPct val="0"/>
      </a:spcAft>
      <a:defRPr kumimoji="1"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eaLnBrk="0" fontAlgn="base" hangingPunct="0">
      <a:spcBef>
        <a:spcPct val="0"/>
      </a:spcBef>
      <a:spcAft>
        <a:spcPct val="0"/>
      </a:spcAft>
      <a:defRPr kumimoji="1"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eaLnBrk="0" fontAlgn="base" hangingPunct="0">
      <a:spcBef>
        <a:spcPct val="0"/>
      </a:spcBef>
      <a:spcAft>
        <a:spcPct val="0"/>
      </a:spcAft>
      <a:defRPr kumimoji="1"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eaLnBrk="0" fontAlgn="base" hangingPunct="0">
      <a:spcBef>
        <a:spcPct val="0"/>
      </a:spcBef>
      <a:spcAft>
        <a:spcPct val="0"/>
      </a:spcAft>
      <a:defRPr kumimoji="1"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umimoji="1"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umimoji="1"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umimoji="1"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umimoji="1" sz="28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FF0000"/>
    <a:srgbClr val="0033CC"/>
    <a:srgbClr val="FFFF00"/>
    <a:srgbClr val="BEBEBE"/>
    <a:srgbClr val="6699FF"/>
    <a:srgbClr val="33CCFF"/>
    <a:srgbClr val="9999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32" autoAdjust="0"/>
    <p:restoredTop sz="69419" autoAdjust="0"/>
  </p:normalViewPr>
  <p:slideViewPr>
    <p:cSldViewPr>
      <p:cViewPr>
        <p:scale>
          <a:sx n="50" d="100"/>
          <a:sy n="50" d="100"/>
        </p:scale>
        <p:origin x="-1094" y="-19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8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75" d="100"/>
          <a:sy n="75" d="100"/>
        </p:scale>
        <p:origin x="-1788" y="-84"/>
      </p:cViewPr>
      <p:guideLst>
        <p:guide orient="horz" pos="2894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0" sz="1200"/>
            </a:lvl1pPr>
          </a:lstStyle>
          <a:p>
            <a:r>
              <a:rPr lang="en-US"/>
              <a:t>NFIRS-1 Basic Module</a:t>
            </a:r>
          </a:p>
        </p:txBody>
      </p:sp>
      <p:sp>
        <p:nvSpPr>
          <p:cNvPr id="1177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/>
            </a:lvl1pPr>
          </a:lstStyle>
          <a:p>
            <a:fld id="{2297F964-B835-48A2-BE8D-8DD7B6A1ECCA}" type="datetime1">
              <a:rPr lang="en-US"/>
              <a:pPr/>
              <a:t>8/12/2013</a:t>
            </a:fld>
            <a:endParaRPr lang="en-US"/>
          </a:p>
        </p:txBody>
      </p:sp>
      <p:sp>
        <p:nvSpPr>
          <p:cNvPr id="1177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31250"/>
            <a:ext cx="29718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200"/>
            </a:lvl1pPr>
          </a:lstStyle>
          <a:p>
            <a:endParaRPr lang="en-US"/>
          </a:p>
        </p:txBody>
      </p:sp>
      <p:sp>
        <p:nvSpPr>
          <p:cNvPr id="1177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731250"/>
            <a:ext cx="29718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/>
            </a:lvl1pPr>
          </a:lstStyle>
          <a:p>
            <a:fld id="{574D225C-6571-4D12-95A9-965CD4BCA31E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0" sz="1200">
                <a:latin typeface="Times New Roman" pitchFamily="18" charset="0"/>
              </a:defRPr>
            </a:lvl1pPr>
          </a:lstStyle>
          <a:p>
            <a:r>
              <a:rPr lang="en-US"/>
              <a:t>NFIRS-1 Basic Module</a:t>
            </a:r>
          </a:p>
        </p:txBody>
      </p:sp>
      <p:sp>
        <p:nvSpPr>
          <p:cNvPr id="2051" name="Rectangle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31888" y="688975"/>
            <a:ext cx="4595812" cy="34464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2" name="Rectangle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65625"/>
            <a:ext cx="5029200" cy="413543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878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>
                <a:latin typeface="Times New Roman" pitchFamily="18" charset="0"/>
              </a:defRPr>
            </a:lvl1pPr>
          </a:lstStyle>
          <a:p>
            <a:fld id="{7153157A-F3C1-4806-9FAF-C780E3E771A3}" type="datetime1">
              <a:rPr lang="en-US"/>
              <a:pPr/>
              <a:t>8/12/2013</a:t>
            </a:fld>
            <a:endParaRPr 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31250"/>
            <a:ext cx="2971800" cy="45878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731250"/>
            <a:ext cx="2971800" cy="45878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>
                <a:latin typeface="Times New Roman" pitchFamily="18" charset="0"/>
              </a:defRPr>
            </a:lvl1pPr>
          </a:lstStyle>
          <a:p>
            <a:fld id="{9E38F2C9-923B-4301-B13E-38419C4A6DA9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2056" name="Text Box 8"/>
          <p:cNvSpPr txBox="1">
            <a:spLocks noChangeArrowheads="1"/>
          </p:cNvSpPr>
          <p:nvPr/>
        </p:nvSpPr>
        <p:spPr bwMode="auto">
          <a:xfrm>
            <a:off x="3128963" y="152400"/>
            <a:ext cx="1841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6BA3CBB2-817D-453F-B53F-061751B62A08}" type="datetime1">
              <a:rPr lang="en-US"/>
              <a:pPr/>
              <a:t>8/12/2013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2F2D01F-8DDE-4FC3-93F4-8385DA9E2500}" type="slidenum">
              <a:rPr lang="en-US"/>
              <a:pPr/>
              <a:t>1</a:t>
            </a:fld>
            <a:endParaRPr lang="en-US"/>
          </a:p>
        </p:txBody>
      </p:sp>
      <p:sp>
        <p:nvSpPr>
          <p:cNvPr id="685058" name="Rectangle 1026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685059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z="1400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5B92288A-E142-4F8C-9C3F-737ADA96C98D}" type="datetime1">
              <a:rPr lang="en-US"/>
              <a:pPr/>
              <a:t>8/12/2013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81D7E6A-1623-4653-865D-14723EB09F11}" type="slidenum">
              <a:rPr lang="en-US"/>
              <a:pPr/>
              <a:t>10</a:t>
            </a:fld>
            <a:endParaRPr lang="en-US"/>
          </a:p>
        </p:txBody>
      </p:sp>
      <p:sp>
        <p:nvSpPr>
          <p:cNvPr id="694274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694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z="1400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A5DE0EE1-E021-4E55-853D-6DB6A76525C0}" type="datetime1">
              <a:rPr lang="en-US"/>
              <a:pPr/>
              <a:t>8/12/2013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3145F7F-C6B1-435A-8993-05DBCE3CADAB}" type="slidenum">
              <a:rPr lang="en-US"/>
              <a:pPr/>
              <a:t>11</a:t>
            </a:fld>
            <a:endParaRPr lang="en-US"/>
          </a:p>
        </p:txBody>
      </p:sp>
      <p:sp>
        <p:nvSpPr>
          <p:cNvPr id="697346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697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z="1400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A5DE0EE1-E021-4E55-853D-6DB6A76525C0}" type="datetime1">
              <a:rPr lang="en-US"/>
              <a:pPr/>
              <a:t>8/12/2013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3145F7F-C6B1-435A-8993-05DBCE3CADAB}" type="slidenum">
              <a:rPr lang="en-US"/>
              <a:pPr/>
              <a:t>12</a:t>
            </a:fld>
            <a:endParaRPr lang="en-US"/>
          </a:p>
        </p:txBody>
      </p:sp>
      <p:sp>
        <p:nvSpPr>
          <p:cNvPr id="697346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697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z="1400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8D0B1092-9CDF-47F5-8395-A95CA46A2178}" type="datetime1">
              <a:rPr lang="en-US"/>
              <a:pPr/>
              <a:t>8/12/2013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1CACFE5-98A6-4963-8A0F-D937EDE9BD94}" type="slidenum">
              <a:rPr lang="en-US"/>
              <a:pPr/>
              <a:t>13</a:t>
            </a:fld>
            <a:endParaRPr lang="en-US"/>
          </a:p>
        </p:txBody>
      </p:sp>
      <p:sp>
        <p:nvSpPr>
          <p:cNvPr id="700418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7004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z="1400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8D0B1092-9CDF-47F5-8395-A95CA46A2178}" type="datetime1">
              <a:rPr lang="en-US"/>
              <a:pPr/>
              <a:t>8/12/2013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1CACFE5-98A6-4963-8A0F-D937EDE9BD94}" type="slidenum">
              <a:rPr lang="en-US"/>
              <a:pPr/>
              <a:t>14</a:t>
            </a:fld>
            <a:endParaRPr lang="en-US"/>
          </a:p>
        </p:txBody>
      </p:sp>
      <p:sp>
        <p:nvSpPr>
          <p:cNvPr id="700418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7004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z="1400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C7E04673-9F61-4370-BC3B-A547A7309BD5}" type="datetime1">
              <a:rPr lang="en-US"/>
              <a:pPr/>
              <a:t>8/12/2013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AA99954-B14B-4D91-8A12-E2FF534B0C7C}" type="slidenum">
              <a:rPr lang="en-US"/>
              <a:pPr/>
              <a:t>15</a:t>
            </a:fld>
            <a:endParaRPr lang="en-US"/>
          </a:p>
        </p:txBody>
      </p:sp>
      <p:sp>
        <p:nvSpPr>
          <p:cNvPr id="703490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703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C7E04673-9F61-4370-BC3B-A547A7309BD5}" type="datetime1">
              <a:rPr lang="en-US"/>
              <a:pPr/>
              <a:t>8/12/2013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AA99954-B14B-4D91-8A12-E2FF534B0C7C}" type="slidenum">
              <a:rPr lang="en-US"/>
              <a:pPr/>
              <a:t>16</a:t>
            </a:fld>
            <a:endParaRPr lang="en-US"/>
          </a:p>
        </p:txBody>
      </p:sp>
      <p:sp>
        <p:nvSpPr>
          <p:cNvPr id="703490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703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A3F2924C-0C12-4453-9475-3412329C1E3F}" type="datetime1">
              <a:rPr lang="en-US"/>
              <a:pPr/>
              <a:t>8/12/2013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21C3123-8B97-4A8A-9049-9F829B63FFEA}" type="slidenum">
              <a:rPr lang="en-US"/>
              <a:pPr/>
              <a:t>17</a:t>
            </a:fld>
            <a:endParaRPr lang="en-US"/>
          </a:p>
        </p:txBody>
      </p:sp>
      <p:sp>
        <p:nvSpPr>
          <p:cNvPr id="706562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706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z="1400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A3F2924C-0C12-4453-9475-3412329C1E3F}" type="datetime1">
              <a:rPr lang="en-US"/>
              <a:pPr/>
              <a:t>8/12/2013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21C3123-8B97-4A8A-9049-9F829B63FFEA}" type="slidenum">
              <a:rPr lang="en-US"/>
              <a:pPr/>
              <a:t>18</a:t>
            </a:fld>
            <a:endParaRPr lang="en-US"/>
          </a:p>
        </p:txBody>
      </p:sp>
      <p:sp>
        <p:nvSpPr>
          <p:cNvPr id="706562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706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z="1400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ABA5676C-5451-44C1-8DC5-4478DE89801D}" type="datetime1">
              <a:rPr lang="en-US"/>
              <a:pPr/>
              <a:t>8/12/2013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B95CD9A-1CBB-46DA-A994-5D9BCB53B44B}" type="slidenum">
              <a:rPr lang="en-US"/>
              <a:pPr/>
              <a:t>19</a:t>
            </a:fld>
            <a:endParaRPr lang="en-US"/>
          </a:p>
        </p:txBody>
      </p:sp>
      <p:sp>
        <p:nvSpPr>
          <p:cNvPr id="709634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709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400" dirty="0"/>
              <a:t>A box is available to indicate whether resource counts include mutual aid resources.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6BA3CBB2-817D-453F-B53F-061751B62A08}" type="datetime1">
              <a:rPr lang="en-US"/>
              <a:pPr/>
              <a:t>8/12/2013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2F2D01F-8DDE-4FC3-93F4-8385DA9E2500}" type="slidenum">
              <a:rPr lang="en-US"/>
              <a:pPr/>
              <a:t>2</a:t>
            </a:fld>
            <a:endParaRPr lang="en-US"/>
          </a:p>
        </p:txBody>
      </p:sp>
      <p:sp>
        <p:nvSpPr>
          <p:cNvPr id="685058" name="Rectangle 1026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685059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z="1400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ABA5676C-5451-44C1-8DC5-4478DE89801D}" type="datetime1">
              <a:rPr lang="en-US"/>
              <a:pPr/>
              <a:t>8/12/2013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B95CD9A-1CBB-46DA-A994-5D9BCB53B44B}" type="slidenum">
              <a:rPr lang="en-US"/>
              <a:pPr/>
              <a:t>20</a:t>
            </a:fld>
            <a:endParaRPr lang="en-US"/>
          </a:p>
        </p:txBody>
      </p:sp>
      <p:sp>
        <p:nvSpPr>
          <p:cNvPr id="709634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709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z="1400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77C0F161-D3CE-4958-896E-68239D79893D}" type="datetime1">
              <a:rPr lang="en-US"/>
              <a:pPr/>
              <a:t>8/12/2013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F6C8939-B6A6-472D-9BB5-62530D3669BD}" type="slidenum">
              <a:rPr lang="en-US"/>
              <a:pPr/>
              <a:t>21</a:t>
            </a:fld>
            <a:endParaRPr lang="en-US"/>
          </a:p>
        </p:txBody>
      </p:sp>
      <p:sp>
        <p:nvSpPr>
          <p:cNvPr id="712706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712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z="1400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1B4E8385-7373-4138-A1A4-909D9AD150E6}" type="datetime1">
              <a:rPr lang="en-US"/>
              <a:pPr/>
              <a:t>8/12/2013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263A847-AA80-4A0F-96D8-550A32EBB070}" type="slidenum">
              <a:rPr lang="en-US"/>
              <a:pPr/>
              <a:t>22</a:t>
            </a:fld>
            <a:endParaRPr lang="en-US"/>
          </a:p>
        </p:txBody>
      </p:sp>
      <p:sp>
        <p:nvSpPr>
          <p:cNvPr id="715778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715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z="1400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1B4E8385-7373-4138-A1A4-909D9AD150E6}" type="datetime1">
              <a:rPr lang="en-US"/>
              <a:pPr/>
              <a:t>8/12/2013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263A847-AA80-4A0F-96D8-550A32EBB070}" type="slidenum">
              <a:rPr lang="en-US"/>
              <a:pPr/>
              <a:t>23</a:t>
            </a:fld>
            <a:endParaRPr lang="en-US"/>
          </a:p>
        </p:txBody>
      </p:sp>
      <p:sp>
        <p:nvSpPr>
          <p:cNvPr id="715778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715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z="1400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F87FC87C-FE69-4443-8D6D-D403B8D510B2}" type="datetime1">
              <a:rPr lang="en-US"/>
              <a:pPr/>
              <a:t>8/12/2013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39FF5D9-2EF3-448F-9720-410FA2B0DEF5}" type="slidenum">
              <a:rPr lang="en-US"/>
              <a:pPr/>
              <a:t>24</a:t>
            </a:fld>
            <a:endParaRPr lang="en-US"/>
          </a:p>
        </p:txBody>
      </p:sp>
      <p:sp>
        <p:nvSpPr>
          <p:cNvPr id="718850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7188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z="1400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054E25D6-358E-4CCD-9E07-7633ECD40E7C}" type="datetime1">
              <a:rPr lang="en-US"/>
              <a:pPr/>
              <a:t>8/12/2013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9BF26F6-795B-41BE-A349-F28496F94465}" type="slidenum">
              <a:rPr lang="en-US"/>
              <a:pPr/>
              <a:t>25</a:t>
            </a:fld>
            <a:endParaRPr lang="en-US"/>
          </a:p>
        </p:txBody>
      </p:sp>
      <p:sp>
        <p:nvSpPr>
          <p:cNvPr id="721922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721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z="1400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EE13A87B-AAD9-440D-9B06-823E81D8F80A}" type="datetime1">
              <a:rPr lang="en-US"/>
              <a:pPr/>
              <a:t>8/12/2013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A8EC5FC-E194-4A73-903F-8D2D4DBB1AAC}" type="slidenum">
              <a:rPr lang="en-US"/>
              <a:pPr/>
              <a:t>26</a:t>
            </a:fld>
            <a:endParaRPr lang="en-US"/>
          </a:p>
        </p:txBody>
      </p:sp>
      <p:sp>
        <p:nvSpPr>
          <p:cNvPr id="724994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724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z="1400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D3F6AA3D-EE7A-486C-80F1-A63D41755A51}" type="datetime1">
              <a:rPr lang="en-US"/>
              <a:pPr/>
              <a:t>8/12/2013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6385FBA-EF6E-48DE-9CAA-25A7FFBA081D}" type="slidenum">
              <a:rPr lang="en-US"/>
              <a:pPr/>
              <a:t>27</a:t>
            </a:fld>
            <a:endParaRPr lang="en-US"/>
          </a:p>
        </p:txBody>
      </p:sp>
      <p:sp>
        <p:nvSpPr>
          <p:cNvPr id="728066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728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z="1400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0C67D9D4-75FE-477F-A088-F4BF22169821}" type="datetime1">
              <a:rPr lang="en-US"/>
              <a:pPr/>
              <a:t>8/12/2013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7BEA37F-DEDA-4B47-91A5-95F2D8EC7021}" type="slidenum">
              <a:rPr lang="en-US"/>
              <a:pPr/>
              <a:t>28</a:t>
            </a:fld>
            <a:endParaRPr lang="en-US"/>
          </a:p>
        </p:txBody>
      </p:sp>
      <p:sp>
        <p:nvSpPr>
          <p:cNvPr id="731138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7311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z="1400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0C67D9D4-75FE-477F-A088-F4BF22169821}" type="datetime1">
              <a:rPr lang="en-US"/>
              <a:pPr/>
              <a:t>8/12/2013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7BEA37F-DEDA-4B47-91A5-95F2D8EC7021}" type="slidenum">
              <a:rPr lang="en-US"/>
              <a:pPr/>
              <a:t>29</a:t>
            </a:fld>
            <a:endParaRPr lang="en-US"/>
          </a:p>
        </p:txBody>
      </p:sp>
      <p:sp>
        <p:nvSpPr>
          <p:cNvPr id="731138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7311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z="14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573C9D38-BF08-42F7-AC94-5C155F2C1E44}" type="datetime1">
              <a:rPr lang="en-US"/>
              <a:pPr/>
              <a:t>8/12/2013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F2A32A2-7419-4576-B373-94B517399F40}" type="slidenum">
              <a:rPr lang="en-US"/>
              <a:pPr/>
              <a:t>3</a:t>
            </a:fld>
            <a:endParaRPr lang="en-US"/>
          </a:p>
        </p:txBody>
      </p:sp>
      <p:sp>
        <p:nvSpPr>
          <p:cNvPr id="688130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688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z="1400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1C9E9104-134C-44C3-A0EE-55E92F025643}" type="datetime1">
              <a:rPr lang="en-US"/>
              <a:pPr/>
              <a:t>8/12/2013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B31B73-B92C-406C-A872-C742AFDEF4C7}" type="slidenum">
              <a:rPr lang="en-US"/>
              <a:pPr/>
              <a:t>30</a:t>
            </a:fld>
            <a:endParaRPr lang="en-US"/>
          </a:p>
        </p:txBody>
      </p:sp>
      <p:sp>
        <p:nvSpPr>
          <p:cNvPr id="734210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734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z="1400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1C9E9104-134C-44C3-A0EE-55E92F025643}" type="datetime1">
              <a:rPr lang="en-US"/>
              <a:pPr/>
              <a:t>8/12/2013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B31B73-B92C-406C-A872-C742AFDEF4C7}" type="slidenum">
              <a:rPr lang="en-US"/>
              <a:pPr/>
              <a:t>31</a:t>
            </a:fld>
            <a:endParaRPr lang="en-US"/>
          </a:p>
        </p:txBody>
      </p:sp>
      <p:sp>
        <p:nvSpPr>
          <p:cNvPr id="734210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734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z="1400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C74D7608-9A5B-43EA-93C6-1EE6CD7D15A1}" type="datetime1">
              <a:rPr lang="en-US"/>
              <a:pPr/>
              <a:t>8/12/2013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A68B68A-AB7A-4828-B7FF-B86BE537E8F0}" type="slidenum">
              <a:rPr lang="en-US"/>
              <a:pPr/>
              <a:t>32</a:t>
            </a:fld>
            <a:endParaRPr lang="en-US"/>
          </a:p>
        </p:txBody>
      </p:sp>
      <p:sp>
        <p:nvSpPr>
          <p:cNvPr id="737282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7372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5684FF0C-C0F5-4F5C-A4B1-A7DE452F4CDA}" type="datetime1">
              <a:rPr lang="en-US"/>
              <a:pPr/>
              <a:t>8/12/2013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4A7AACE-2EA6-4ABC-B3B0-CBEB93335E70}" type="slidenum">
              <a:rPr lang="en-US"/>
              <a:pPr/>
              <a:t>34</a:t>
            </a:fld>
            <a:endParaRPr lang="en-US"/>
          </a:p>
        </p:txBody>
      </p:sp>
      <p:sp>
        <p:nvSpPr>
          <p:cNvPr id="740354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740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z="14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573C9D38-BF08-42F7-AC94-5C155F2C1E44}" type="datetime1">
              <a:rPr lang="en-US"/>
              <a:pPr/>
              <a:t>8/12/2013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F2A32A2-7419-4576-B373-94B517399F40}" type="slidenum">
              <a:rPr lang="en-US"/>
              <a:pPr/>
              <a:t>4</a:t>
            </a:fld>
            <a:endParaRPr lang="en-US"/>
          </a:p>
        </p:txBody>
      </p:sp>
      <p:sp>
        <p:nvSpPr>
          <p:cNvPr id="688130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688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z="14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573C9D38-BF08-42F7-AC94-5C155F2C1E44}" type="datetime1">
              <a:rPr lang="en-US"/>
              <a:pPr/>
              <a:t>8/12/2013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F2A32A2-7419-4576-B373-94B517399F40}" type="slidenum">
              <a:rPr lang="en-US"/>
              <a:pPr/>
              <a:t>5</a:t>
            </a:fld>
            <a:endParaRPr lang="en-US"/>
          </a:p>
        </p:txBody>
      </p:sp>
      <p:sp>
        <p:nvSpPr>
          <p:cNvPr id="688130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688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z="14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573C9D38-BF08-42F7-AC94-5C155F2C1E44}" type="datetime1">
              <a:rPr lang="en-US"/>
              <a:pPr/>
              <a:t>8/12/2013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F2A32A2-7419-4576-B373-94B517399F40}" type="slidenum">
              <a:rPr lang="en-US"/>
              <a:pPr/>
              <a:t>6</a:t>
            </a:fld>
            <a:endParaRPr lang="en-US"/>
          </a:p>
        </p:txBody>
      </p:sp>
      <p:sp>
        <p:nvSpPr>
          <p:cNvPr id="688130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688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z="1400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573C9D38-BF08-42F7-AC94-5C155F2C1E44}" type="datetime1">
              <a:rPr lang="en-US"/>
              <a:pPr/>
              <a:t>8/12/2013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F2A32A2-7419-4576-B373-94B517399F40}" type="slidenum">
              <a:rPr lang="en-US"/>
              <a:pPr/>
              <a:t>7</a:t>
            </a:fld>
            <a:endParaRPr lang="en-US"/>
          </a:p>
        </p:txBody>
      </p:sp>
      <p:sp>
        <p:nvSpPr>
          <p:cNvPr id="688130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688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z="1400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0EB39211-D95B-4CB4-86D6-783D0798D8D1}" type="datetime1">
              <a:rPr lang="en-US"/>
              <a:pPr/>
              <a:t>8/12/2013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7231D06-FC9F-4878-B44D-68693CFAB0D0}" type="slidenum">
              <a:rPr lang="en-US"/>
              <a:pPr/>
              <a:t>8</a:t>
            </a:fld>
            <a:endParaRPr lang="en-US"/>
          </a:p>
        </p:txBody>
      </p:sp>
      <p:sp>
        <p:nvSpPr>
          <p:cNvPr id="691202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691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z="1400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0EB39211-D95B-4CB4-86D6-783D0798D8D1}" type="datetime1">
              <a:rPr lang="en-US"/>
              <a:pPr/>
              <a:t>8/12/2013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7231D06-FC9F-4878-B44D-68693CFAB0D0}" type="slidenum">
              <a:rPr lang="en-US"/>
              <a:pPr/>
              <a:t>9</a:t>
            </a:fld>
            <a:endParaRPr lang="en-US"/>
          </a:p>
        </p:txBody>
      </p:sp>
      <p:sp>
        <p:nvSpPr>
          <p:cNvPr id="691202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691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z="14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381000" y="0"/>
            <a:ext cx="1447800" cy="6856413"/>
          </a:xfrm>
          <a:prstGeom prst="rect">
            <a:avLst/>
          </a:prstGeom>
          <a:gradFill rotWithShape="0">
            <a:gsLst>
              <a:gs pos="0">
                <a:schemeClr val="bg1">
                  <a:gamma/>
                  <a:shade val="61961"/>
                  <a:invGamma/>
                </a:schemeClr>
              </a:gs>
              <a:gs pos="50000">
                <a:schemeClr val="bg1">
                  <a:alpha val="50000"/>
                </a:schemeClr>
              </a:gs>
              <a:gs pos="100000">
                <a:schemeClr val="bg1">
                  <a:gamma/>
                  <a:shade val="61961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685800" y="2438400"/>
            <a:ext cx="8456613" cy="762000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15294"/>
                  <a:invGamma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057400" y="41148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b="0">
                <a:latin typeface="Times New Roman" pitchFamily="18" charset="0"/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fld id="{B22C1784-D8A2-4E7D-902C-2349C0396081}" type="datetime1">
              <a:rPr lang="en-US"/>
              <a:pPr/>
              <a:t>8/12/2013</a:t>
            </a:fld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NFIC</a:t>
            </a:r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827AEE13-ECA3-4CC5-948D-7A18952A55DE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3081" name="Rectangle 9"/>
          <p:cNvSpPr>
            <a:spLocks noChangeArrowheads="1"/>
          </p:cNvSpPr>
          <p:nvPr/>
        </p:nvSpPr>
        <p:spPr bwMode="auto">
          <a:xfrm>
            <a:off x="0" y="3505200"/>
            <a:ext cx="4724400" cy="1524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873638B-D45A-4545-A407-83D0949B6437}" type="datetime1">
              <a:rPr lang="en-US"/>
              <a:pPr/>
              <a:t>8/12/2013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NFIC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1-</a:t>
            </a:r>
            <a:fld id="{38321E97-175B-4CB0-BF27-E961E1D4701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02B2639-95EE-4635-99AA-535A68583369}" type="datetime1">
              <a:rPr lang="en-US"/>
              <a:pPr/>
              <a:t>8/12/2013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NFIC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1-</a:t>
            </a:r>
            <a:fld id="{F6CFDBC2-0945-4DB8-9668-9347E549062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800">
                <a:solidFill>
                  <a:srgbClr val="FF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/>
            </a:lvl1pPr>
            <a:lvl2pPr>
              <a:defRPr sz="2600"/>
            </a:lvl2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013101B-2279-4C8C-BFBE-63DD5C0A4123}" type="datetime1">
              <a:rPr lang="en-US"/>
              <a:pPr/>
              <a:t>8/12/2013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Tammy Burch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1-</a:t>
            </a:r>
            <a:fld id="{1D5337AA-7B52-4960-997E-8C4CFBE3B94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B1D2E8F-D6A0-450C-8F34-A6D65EFD25E8}" type="datetime1">
              <a:rPr lang="en-US"/>
              <a:pPr/>
              <a:t>8/12/2013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NFIC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1-</a:t>
            </a:r>
            <a:fld id="{D1D8176D-8B05-496A-8C34-DB6941B9D42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8C1715-31D6-4EC0-A531-7559B23A1C86}" type="datetime1">
              <a:rPr lang="en-US"/>
              <a:pPr/>
              <a:t>8/12/2013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NFIC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1-</a:t>
            </a:r>
            <a:fld id="{65AD34C3-DA38-4C63-B92E-63E3C0FEA04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9AE5FE6-0A87-4359-BDA4-366C2E044EA1}" type="datetime1">
              <a:rPr lang="en-US"/>
              <a:pPr/>
              <a:t>8/12/2013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NFIC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1-</a:t>
            </a:r>
            <a:fld id="{A3D9F8C0-10FB-499F-BBE7-9DB1F33B17A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976EFBD-9CB1-47AA-BA6F-D520631E5C27}" type="datetime1">
              <a:rPr lang="en-US"/>
              <a:pPr/>
              <a:t>8/12/2013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NFIC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1-</a:t>
            </a:r>
            <a:fld id="{A54138B4-88F9-471C-8349-3BF17C57CB2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28CD7D6-7E2F-47B4-8232-D633870CA681}" type="datetime1">
              <a:rPr lang="en-US"/>
              <a:pPr/>
              <a:t>8/12/2013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NFIC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1-</a:t>
            </a:r>
            <a:fld id="{127FB202-1E12-4303-B371-408F6B60E49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1313A23-7BD1-4595-BEF5-A3E5F0DA8B92}" type="datetime1">
              <a:rPr lang="en-US"/>
              <a:pPr/>
              <a:t>8/12/2013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NFIC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1-</a:t>
            </a:r>
            <a:fld id="{5E06D707-FE0D-480F-9B47-55993E67ADF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49A8EFF-E790-4511-9438-4DEA4AC6E5D6}" type="datetime1">
              <a:rPr lang="en-US"/>
              <a:pPr/>
              <a:t>8/12/2013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NFIC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1-</a:t>
            </a:r>
            <a:fld id="{32B2A41E-1215-4B50-AA40-6669CE79444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381000" y="0"/>
            <a:ext cx="1447800" cy="6856413"/>
          </a:xfrm>
          <a:prstGeom prst="rect">
            <a:avLst/>
          </a:prstGeom>
          <a:gradFill rotWithShape="0">
            <a:gsLst>
              <a:gs pos="0">
                <a:schemeClr val="bg1">
                  <a:alpha val="50000"/>
                </a:schemeClr>
              </a:gs>
              <a:gs pos="100000">
                <a:schemeClr val="bg1">
                  <a:gamma/>
                  <a:shade val="61961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52400" y="1752600"/>
            <a:ext cx="4724400" cy="1524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685800" y="6629400"/>
            <a:ext cx="3505200" cy="227013"/>
          </a:xfrm>
          <a:prstGeom prst="rect">
            <a:avLst/>
          </a:prstGeom>
          <a:gradFill rotWithShape="0">
            <a:gsLst>
              <a:gs pos="0">
                <a:schemeClr val="hlink">
                  <a:gamma/>
                  <a:shade val="46275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762000" y="762000"/>
            <a:ext cx="8380413" cy="762000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15294"/>
                  <a:invGamma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1722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l">
              <a:defRPr sz="1400">
                <a:latin typeface="Times New Roman" pitchFamily="18" charset="0"/>
              </a:defRPr>
            </a:lvl1pPr>
          </a:lstStyle>
          <a:p>
            <a:fld id="{416A980A-85D2-4287-B86F-C9A9F531CA0E}" type="datetime1">
              <a:rPr lang="en-US"/>
              <a:pPr/>
              <a:t>8/12/2013</a:t>
            </a:fld>
            <a:endParaRPr lang="en-US"/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1722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>
              <a:defRPr sz="1400">
                <a:latin typeface="Times New Roman" pitchFamily="18" charset="0"/>
              </a:defRPr>
            </a:lvl1pPr>
          </a:lstStyle>
          <a:p>
            <a:endParaRPr lang="en-US" dirty="0"/>
          </a:p>
        </p:txBody>
      </p:sp>
      <p:sp>
        <p:nvSpPr>
          <p:cNvPr id="1034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1722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Times New Roman" pitchFamily="18" charset="0"/>
              </a:defRPr>
            </a:lvl1pPr>
          </a:lstStyle>
          <a:p>
            <a:r>
              <a:rPr lang="en-US"/>
              <a:t>1-</a:t>
            </a:r>
            <a:fld id="{41AA70B1-D3BF-4140-8096-8D83BDFF343D}" type="slidenum">
              <a:rPr lang="en-US"/>
              <a:pPr/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4000" b="1">
          <a:solidFill>
            <a:srgbClr val="BEBEBE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4000" b="1">
          <a:solidFill>
            <a:srgbClr val="BEBEBE"/>
          </a:solidFill>
          <a:effectLst>
            <a:outerShdw blurRad="38100" dist="38100" dir="2700000" algn="tl">
              <a:srgbClr val="000000"/>
            </a:outerShdw>
          </a:effectLst>
          <a:latin typeface="ZapfHumnst BT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4000" b="1">
          <a:solidFill>
            <a:srgbClr val="BEBEBE"/>
          </a:solidFill>
          <a:effectLst>
            <a:outerShdw blurRad="38100" dist="38100" dir="2700000" algn="tl">
              <a:srgbClr val="000000"/>
            </a:outerShdw>
          </a:effectLst>
          <a:latin typeface="ZapfHumnst BT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4000" b="1">
          <a:solidFill>
            <a:srgbClr val="BEBEBE"/>
          </a:solidFill>
          <a:effectLst>
            <a:outerShdw blurRad="38100" dist="38100" dir="2700000" algn="tl">
              <a:srgbClr val="000000"/>
            </a:outerShdw>
          </a:effectLst>
          <a:latin typeface="ZapfHumnst BT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4000" b="1">
          <a:solidFill>
            <a:srgbClr val="BEBEBE"/>
          </a:solidFill>
          <a:effectLst>
            <a:outerShdw blurRad="38100" dist="38100" dir="2700000" algn="tl">
              <a:srgbClr val="000000"/>
            </a:outerShdw>
          </a:effectLst>
          <a:latin typeface="ZapfHumnst BT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kumimoji="1" sz="4000" b="1">
          <a:solidFill>
            <a:srgbClr val="BEBEBE"/>
          </a:solidFill>
          <a:effectLst>
            <a:outerShdw blurRad="38100" dist="38100" dir="2700000" algn="tl">
              <a:srgbClr val="000000"/>
            </a:outerShdw>
          </a:effectLst>
          <a:latin typeface="ZapfHumnst BT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kumimoji="1" sz="4000" b="1">
          <a:solidFill>
            <a:srgbClr val="BEBEBE"/>
          </a:solidFill>
          <a:effectLst>
            <a:outerShdw blurRad="38100" dist="38100" dir="2700000" algn="tl">
              <a:srgbClr val="000000"/>
            </a:outerShdw>
          </a:effectLst>
          <a:latin typeface="ZapfHumnst BT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kumimoji="1" sz="4000" b="1">
          <a:solidFill>
            <a:srgbClr val="BEBEBE"/>
          </a:solidFill>
          <a:effectLst>
            <a:outerShdw blurRad="38100" dist="38100" dir="2700000" algn="tl">
              <a:srgbClr val="000000"/>
            </a:outerShdw>
          </a:effectLst>
          <a:latin typeface="ZapfHumnst BT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kumimoji="1" sz="4000" b="1">
          <a:solidFill>
            <a:srgbClr val="BEBEBE"/>
          </a:solidFill>
          <a:effectLst>
            <a:outerShdw blurRad="38100" dist="38100" dir="2700000" algn="tl">
              <a:srgbClr val="000000"/>
            </a:outerShdw>
          </a:effectLst>
          <a:latin typeface="ZapfHumnst BT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itchFamily="2" charset="2"/>
        <a:buChar char="l"/>
        <a:defRPr kumimoji="1" sz="3200" b="1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 b="1">
          <a:solidFill>
            <a:schemeClr val="tx1"/>
          </a:solidFill>
          <a:latin typeface="Arial" pitchFamily="34" charset="0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kumimoji="1" sz="2400" b="1">
          <a:solidFill>
            <a:schemeClr val="tx1"/>
          </a:solidFill>
          <a:latin typeface="Arial" pitchFamily="34" charset="0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 b="1">
          <a:solidFill>
            <a:schemeClr val="tx1"/>
          </a:solidFill>
          <a:latin typeface="Arial" pitchFamily="34" charset="0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kumimoji="1" sz="2000" b="1">
          <a:solidFill>
            <a:schemeClr val="tx1"/>
          </a:solidFill>
          <a:latin typeface="Arial" pitchFamily="34" charset="0"/>
          <a:cs typeface="Arial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kumimoji="1" sz="2000" b="1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kumimoji="1" sz="2000" b="1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kumimoji="1" sz="2000" b="1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kumimoji="1" sz="2000" b="1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DB3152A2-44B9-4F2E-9BC8-5D4FFCCD1260}" type="slidenum">
              <a:rPr lang="en-US"/>
              <a:pPr/>
              <a:t>1</a:t>
            </a:fld>
            <a:endParaRPr lang="en-US"/>
          </a:p>
        </p:txBody>
      </p:sp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800" dirty="0">
                <a:solidFill>
                  <a:srgbClr val="FF0000"/>
                </a:solidFill>
              </a:rPr>
              <a:t>NFIRS 1 - Basic Module</a:t>
            </a:r>
          </a:p>
        </p:txBody>
      </p:sp>
      <p:grpSp>
        <p:nvGrpSpPr>
          <p:cNvPr id="32774" name="Group 6"/>
          <p:cNvGrpSpPr>
            <a:grpSpLocks/>
          </p:cNvGrpSpPr>
          <p:nvPr/>
        </p:nvGrpSpPr>
        <p:grpSpPr bwMode="auto">
          <a:xfrm>
            <a:off x="2057400" y="2209800"/>
            <a:ext cx="5181600" cy="3962400"/>
            <a:chOff x="1296" y="1392"/>
            <a:chExt cx="3264" cy="2496"/>
          </a:xfrm>
        </p:grpSpPr>
        <p:sp>
          <p:nvSpPr>
            <p:cNvPr id="32773" name="Rectangle 5"/>
            <p:cNvSpPr>
              <a:spLocks noChangeArrowheads="1"/>
            </p:cNvSpPr>
            <p:nvPr/>
          </p:nvSpPr>
          <p:spPr bwMode="auto">
            <a:xfrm>
              <a:off x="1296" y="1392"/>
              <a:ext cx="3264" cy="2496"/>
            </a:xfrm>
            <a:prstGeom prst="rect">
              <a:avLst/>
            </a:prstGeom>
            <a:solidFill>
              <a:schemeClr val="bg2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32771" name="Picture 3"/>
            <p:cNvPicPr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344" y="1440"/>
              <a:ext cx="3168" cy="2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337F5301-1267-4094-9251-FBAD610BB0CA}" type="slidenum">
              <a:rPr lang="en-US"/>
              <a:pPr/>
              <a:t>10</a:t>
            </a:fld>
            <a:endParaRPr lang="en-US"/>
          </a:p>
        </p:txBody>
      </p:sp>
      <p:sp>
        <p:nvSpPr>
          <p:cNvPr id="167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800" dirty="0">
                <a:solidFill>
                  <a:srgbClr val="FF0000"/>
                </a:solidFill>
              </a:rPr>
              <a:t>C - Incident Type </a:t>
            </a:r>
          </a:p>
        </p:txBody>
      </p:sp>
      <p:sp>
        <p:nvSpPr>
          <p:cNvPr id="167939" name="Rectangle 3"/>
          <p:cNvSpPr>
            <a:spLocks noChangeArrowheads="1"/>
          </p:cNvSpPr>
          <p:nvPr/>
        </p:nvSpPr>
        <p:spPr bwMode="auto">
          <a:xfrm>
            <a:off x="304800" y="3124200"/>
            <a:ext cx="81534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/>
          <a:lstStyle/>
          <a:p>
            <a:pPr marL="742950" lvl="1" indent="-285750" algn="l">
              <a:spcBef>
                <a:spcPct val="20000"/>
              </a:spcBef>
            </a:pPr>
            <a:endParaRPr lang="en-US" sz="2400" b="1" dirty="0" smtClean="0">
              <a:latin typeface="Arial" pitchFamily="34" charset="0"/>
              <a:cs typeface="Arial" pitchFamily="34" charset="0"/>
            </a:endParaRPr>
          </a:p>
          <a:p>
            <a:pPr marL="742950" lvl="1" indent="-285750" algn="l">
              <a:spcBef>
                <a:spcPct val="20000"/>
              </a:spcBef>
            </a:pP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Fire 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takes precedence over all other incident </a:t>
            </a: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types (if 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multiple situations exist at the same incident</a:t>
            </a: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).</a:t>
            </a:r>
          </a:p>
          <a:p>
            <a:pPr marL="742950" lvl="1" indent="-285750" algn="l">
              <a:spcBef>
                <a:spcPct val="20000"/>
              </a:spcBef>
            </a:pPr>
            <a:endParaRPr lang="en-US" sz="2400" b="1" dirty="0" smtClean="0">
              <a:latin typeface="Arial" pitchFamily="34" charset="0"/>
              <a:cs typeface="Arial" pitchFamily="34" charset="0"/>
            </a:endParaRPr>
          </a:p>
          <a:p>
            <a:pPr marL="742950" lvl="1" indent="-285750" algn="l">
              <a:spcBef>
                <a:spcPct val="20000"/>
              </a:spcBef>
            </a:pP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The incident type may not always be what you are called out to but what you find when you arrive. The type of incident helps </a:t>
            </a: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determine </a:t>
            </a: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additional modules required.</a:t>
            </a:r>
            <a:endParaRPr lang="en-US" sz="2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67952" name="Picture 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0" y="2133600"/>
            <a:ext cx="2667000" cy="1295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9" name="TextBox 18"/>
          <p:cNvSpPr txBox="1"/>
          <p:nvPr/>
        </p:nvSpPr>
        <p:spPr>
          <a:xfrm>
            <a:off x="4572000" y="1981200"/>
            <a:ext cx="3657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Identifies the single most significant situation found.</a:t>
            </a:r>
          </a:p>
          <a:p>
            <a:pPr algn="l"/>
            <a:endParaRPr 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4572000" y="6172200"/>
            <a:ext cx="3048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200" b="1" i="1" dirty="0" smtClean="0">
                <a:solidFill>
                  <a:srgbClr val="FF0000"/>
                </a:solidFill>
              </a:rPr>
              <a:t>Handbook page 3-22</a:t>
            </a:r>
            <a:endParaRPr lang="en-US" sz="22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7DB03975-2225-4E22-AA99-DB1D183C34F9}" type="slidenum">
              <a:rPr lang="en-US"/>
              <a:pPr/>
              <a:t>11</a:t>
            </a:fld>
            <a:endParaRPr lang="en-US"/>
          </a:p>
        </p:txBody>
      </p:sp>
      <p:sp>
        <p:nvSpPr>
          <p:cNvPr id="168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buFont typeface="Monotype Sorts" pitchFamily="2" charset="2"/>
              <a:buNone/>
            </a:pPr>
            <a:r>
              <a:rPr lang="en-US" dirty="0"/>
              <a:t>D - Aid Given or </a:t>
            </a:r>
            <a:r>
              <a:rPr lang="en-US" dirty="0" smtClean="0"/>
              <a:t>Received </a:t>
            </a:r>
            <a:endParaRPr lang="en-US" dirty="0"/>
          </a:p>
        </p:txBody>
      </p:sp>
      <p:sp>
        <p:nvSpPr>
          <p:cNvPr id="1689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3505200"/>
            <a:ext cx="8229600" cy="2743200"/>
          </a:xfrm>
        </p:spPr>
        <p:txBody>
          <a:bodyPr/>
          <a:lstStyle/>
          <a:p>
            <a:pPr>
              <a:buNone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When aid is </a:t>
            </a:r>
            <a:r>
              <a:rPr lang="en-US" sz="24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given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, complete the section that includes  the receiving department’s FDID number, state, and their incident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number, if available.</a:t>
            </a: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US" sz="2400" dirty="0" smtClean="0"/>
              <a:t>Selecting </a:t>
            </a:r>
            <a:r>
              <a:rPr lang="en-US" sz="2400" dirty="0" smtClean="0">
                <a:solidFill>
                  <a:srgbClr val="FFFF00"/>
                </a:solidFill>
              </a:rPr>
              <a:t>5-Other aid given</a:t>
            </a:r>
            <a:r>
              <a:rPr lang="en-US" sz="2400" dirty="0" smtClean="0"/>
              <a:t>, means that you responded to an incident outside of your jurisdiction that does not have a Fire Department.  You are responsible for completing all applicable modules. </a:t>
            </a: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68972" name="Picture 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2057400"/>
            <a:ext cx="2771775" cy="1371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3" name="TextBox 12"/>
          <p:cNvSpPr txBox="1"/>
          <p:nvPr/>
        </p:nvSpPr>
        <p:spPr>
          <a:xfrm>
            <a:off x="3886200" y="2057400"/>
            <a:ext cx="502920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None/>
            </a:pPr>
            <a:r>
              <a:rPr lang="en-US" sz="26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This section is intended to link data records between giving and receiving departments.</a:t>
            </a:r>
          </a:p>
        </p:txBody>
      </p:sp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7DB03975-2225-4E22-AA99-DB1D183C34F9}" type="slidenum">
              <a:rPr lang="en-US"/>
              <a:pPr/>
              <a:t>12</a:t>
            </a:fld>
            <a:endParaRPr lang="en-US"/>
          </a:p>
        </p:txBody>
      </p:sp>
      <p:sp>
        <p:nvSpPr>
          <p:cNvPr id="168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buFont typeface="Monotype Sorts" pitchFamily="2" charset="2"/>
              <a:buNone/>
            </a:pPr>
            <a:r>
              <a:rPr lang="en-US" dirty="0"/>
              <a:t>D - Aid Given or </a:t>
            </a:r>
            <a:r>
              <a:rPr lang="en-US" dirty="0" smtClean="0"/>
              <a:t>Received </a:t>
            </a:r>
            <a:endParaRPr lang="en-US" dirty="0"/>
          </a:p>
        </p:txBody>
      </p:sp>
      <p:sp>
        <p:nvSpPr>
          <p:cNvPr id="1689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3505200"/>
            <a:ext cx="8229600" cy="3352800"/>
          </a:xfrm>
        </p:spPr>
        <p:txBody>
          <a:bodyPr/>
          <a:lstStyle/>
          <a:p>
            <a:pPr>
              <a:buNone/>
            </a:pPr>
            <a:r>
              <a:rPr lang="en-US" sz="24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Receiving Department -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Complete the Basic Module and all other applicable modules. </a:t>
            </a:r>
          </a:p>
          <a:p>
            <a:pPr>
              <a:buNone/>
            </a:pPr>
            <a:r>
              <a:rPr lang="en-US" sz="2400" dirty="0" smtClean="0">
                <a:solidFill>
                  <a:srgbClr val="FFFF00"/>
                </a:solidFill>
              </a:rPr>
              <a:t>Aid Given Department </a:t>
            </a:r>
            <a:r>
              <a:rPr lang="en-US" sz="2400" dirty="0" smtClean="0"/>
              <a:t>-  Complete the Basic Module to indicate what your department did at the incident.</a:t>
            </a:r>
          </a:p>
          <a:p>
            <a:pPr>
              <a:buNone/>
            </a:pPr>
            <a:endParaRPr lang="en-US" sz="1000" dirty="0" smtClean="0"/>
          </a:p>
          <a:p>
            <a:pPr>
              <a:buNone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	</a:t>
            </a:r>
            <a:r>
              <a:rPr lang="en-US" sz="2400" dirty="0" smtClean="0"/>
              <a:t>Complete a Fire Service Casualty Module for any of your own department members that were injured or killed at the incident.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68972" name="Picture 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95600" y="1981200"/>
            <a:ext cx="2771775" cy="1371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7DE185B5-E92A-4D50-B01A-A8E328D4AC71}" type="slidenum">
              <a:rPr lang="en-US"/>
              <a:pPr/>
              <a:t>13</a:t>
            </a:fld>
            <a:endParaRPr lang="en-US"/>
          </a:p>
        </p:txBody>
      </p:sp>
      <p:sp>
        <p:nvSpPr>
          <p:cNvPr id="672770" name="Rectangle 1026"/>
          <p:cNvSpPr>
            <a:spLocks noGrp="1" noChangeArrowheads="1"/>
          </p:cNvSpPr>
          <p:nvPr>
            <p:ph type="title"/>
          </p:nvPr>
        </p:nvSpPr>
        <p:spPr>
          <a:xfrm>
            <a:off x="533400" y="457200"/>
            <a:ext cx="6248400" cy="1352550"/>
          </a:xfrm>
        </p:spPr>
        <p:txBody>
          <a:bodyPr/>
          <a:lstStyle/>
          <a:p>
            <a:r>
              <a:rPr lang="en-US" dirty="0"/>
              <a:t>E</a:t>
            </a:r>
            <a:r>
              <a:rPr lang="en-US" baseline="-25000" dirty="0"/>
              <a:t>1</a:t>
            </a:r>
            <a:r>
              <a:rPr lang="en-US" dirty="0"/>
              <a:t> - Dates &amp; Times</a:t>
            </a:r>
          </a:p>
        </p:txBody>
      </p:sp>
      <p:sp>
        <p:nvSpPr>
          <p:cNvPr id="672771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304800" y="4114800"/>
            <a:ext cx="8610600" cy="1066800"/>
          </a:xfrm>
        </p:spPr>
        <p:txBody>
          <a:bodyPr/>
          <a:lstStyle/>
          <a:p>
            <a:pPr>
              <a:buClr>
                <a:schemeClr val="tx2"/>
              </a:buClr>
              <a:buNone/>
            </a:pPr>
            <a:r>
              <a:rPr lang="en-US" sz="24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	</a:t>
            </a:r>
            <a:r>
              <a:rPr lang="en-US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Collects </a:t>
            </a:r>
            <a:r>
              <a:rPr lang="en-US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date and time of </a:t>
            </a:r>
            <a:r>
              <a:rPr lang="en-US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alarm, </a:t>
            </a:r>
            <a:r>
              <a:rPr lang="en-US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arrival, </a:t>
            </a:r>
            <a:r>
              <a:rPr lang="en-US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controlled, and </a:t>
            </a:r>
            <a:r>
              <a:rPr lang="en-US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last unit </a:t>
            </a:r>
            <a:r>
              <a:rPr lang="en-US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cleared.</a:t>
            </a:r>
          </a:p>
          <a:p>
            <a:pPr>
              <a:buClr>
                <a:schemeClr val="tx2"/>
              </a:buClr>
              <a:buFont typeface="Wingdings" pitchFamily="2" charset="2"/>
              <a:buNone/>
            </a:pPr>
            <a:endParaRPr lang="en-US" sz="100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pPr>
              <a:buClr>
                <a:schemeClr val="tx2"/>
              </a:buClr>
              <a:buNone/>
            </a:pPr>
            <a:r>
              <a:rPr lang="en-US" sz="2400" dirty="0" smtClean="0"/>
              <a:t>	</a:t>
            </a: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pPr>
              <a:buClr>
                <a:schemeClr val="tx2"/>
              </a:buClr>
              <a:buFont typeface="Wingdings" pitchFamily="2" charset="2"/>
              <a:buNone/>
            </a:pPr>
            <a:endParaRPr lang="en-US" sz="240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72782" name="Picture 103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67000" y="1981200"/>
            <a:ext cx="3848100" cy="1981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685800" y="5105401"/>
            <a:ext cx="81534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>
                <a:schemeClr val="tx2"/>
              </a:buClr>
              <a:buNone/>
            </a:pPr>
            <a:r>
              <a:rPr lang="en-US" sz="2600" b="1" dirty="0" smtClean="0">
                <a:latin typeface="Arial" pitchFamily="34" charset="0"/>
                <a:cs typeface="Arial" pitchFamily="34" charset="0"/>
              </a:rPr>
              <a:t>Hours and minutes are recorded in 24 hour time.</a:t>
            </a:r>
          </a:p>
          <a:p>
            <a:pPr algn="l">
              <a:buClr>
                <a:schemeClr val="tx2"/>
              </a:buClr>
              <a:buNone/>
            </a:pPr>
            <a:endParaRPr lang="en-US" sz="1000" b="1" dirty="0" smtClean="0">
              <a:latin typeface="Arial" pitchFamily="34" charset="0"/>
              <a:cs typeface="Arial" pitchFamily="34" charset="0"/>
            </a:endParaRPr>
          </a:p>
          <a:p>
            <a:pPr algn="l">
              <a:buClr>
                <a:schemeClr val="tx2"/>
              </a:buClr>
              <a:buNone/>
            </a:pPr>
            <a:r>
              <a:rPr lang="en-US" sz="2600" b="1" dirty="0" smtClean="0">
                <a:latin typeface="Arial" pitchFamily="34" charset="0"/>
                <a:cs typeface="Arial" pitchFamily="34" charset="0"/>
              </a:rPr>
              <a:t>Midnight is 0000.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	</a:t>
            </a:r>
            <a:endParaRPr lang="en-US" dirty="0"/>
          </a:p>
        </p:txBody>
      </p:sp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7DE185B5-E92A-4D50-B01A-A8E328D4AC71}" type="slidenum">
              <a:rPr lang="en-US"/>
              <a:pPr/>
              <a:t>14</a:t>
            </a:fld>
            <a:endParaRPr lang="en-US"/>
          </a:p>
        </p:txBody>
      </p:sp>
      <p:sp>
        <p:nvSpPr>
          <p:cNvPr id="672770" name="Rectangle 1026"/>
          <p:cNvSpPr>
            <a:spLocks noGrp="1" noChangeArrowheads="1"/>
          </p:cNvSpPr>
          <p:nvPr>
            <p:ph type="title"/>
          </p:nvPr>
        </p:nvSpPr>
        <p:spPr>
          <a:xfrm>
            <a:off x="533400" y="457200"/>
            <a:ext cx="6248400" cy="1352550"/>
          </a:xfrm>
        </p:spPr>
        <p:txBody>
          <a:bodyPr/>
          <a:lstStyle/>
          <a:p>
            <a:r>
              <a:rPr lang="en-US" dirty="0"/>
              <a:t>E</a:t>
            </a:r>
            <a:r>
              <a:rPr lang="en-US" baseline="-25000" dirty="0"/>
              <a:t>1</a:t>
            </a:r>
            <a:r>
              <a:rPr lang="en-US" dirty="0"/>
              <a:t> - Dates &amp; Times</a:t>
            </a:r>
          </a:p>
        </p:txBody>
      </p:sp>
      <p:sp>
        <p:nvSpPr>
          <p:cNvPr id="672771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0" y="4038600"/>
            <a:ext cx="8839200" cy="2590800"/>
          </a:xfrm>
        </p:spPr>
        <p:txBody>
          <a:bodyPr/>
          <a:lstStyle/>
          <a:p>
            <a:pPr>
              <a:buClr>
                <a:schemeClr val="tx2"/>
              </a:buClr>
              <a:buFont typeface="Wingdings" pitchFamily="2" charset="2"/>
              <a:buNone/>
            </a:pPr>
            <a:r>
              <a:rPr lang="en-US" sz="26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	Arrival Time 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is required unless </a:t>
            </a:r>
            <a:r>
              <a:rPr lang="en-US" sz="26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Incident </a:t>
            </a:r>
            <a:r>
              <a:rPr lang="en-US" sz="2600" dirty="0" smtClean="0">
                <a:solidFill>
                  <a:srgbClr val="FFFF00"/>
                </a:solidFill>
              </a:rPr>
              <a:t>Type </a:t>
            </a:r>
            <a:r>
              <a:rPr lang="en-US" sz="2600" dirty="0" smtClean="0"/>
              <a:t>is 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cancelled en-route.</a:t>
            </a:r>
          </a:p>
          <a:p>
            <a:pPr>
              <a:buClr>
                <a:schemeClr val="tx2"/>
              </a:buClr>
              <a:buFont typeface="Wingdings" pitchFamily="2" charset="2"/>
              <a:buNone/>
            </a:pPr>
            <a:r>
              <a:rPr lang="en-US" sz="2600" dirty="0" smtClean="0">
                <a:solidFill>
                  <a:srgbClr val="FFFF00"/>
                </a:solidFill>
              </a:rPr>
              <a:t>	Controlled Time </a:t>
            </a:r>
            <a:r>
              <a:rPr lang="en-US" sz="2600" dirty="0" smtClean="0"/>
              <a:t>is optional unless it is a </a:t>
            </a:r>
            <a:r>
              <a:rPr lang="en-US" sz="2600" dirty="0" err="1" smtClean="0"/>
              <a:t>Wildland</a:t>
            </a:r>
            <a:r>
              <a:rPr lang="en-US" sz="2600" dirty="0" smtClean="0"/>
              <a:t> Fire.</a:t>
            </a:r>
          </a:p>
          <a:p>
            <a:pPr>
              <a:buClr>
                <a:schemeClr val="tx2"/>
              </a:buClr>
              <a:buFont typeface="Wingdings" pitchFamily="2" charset="2"/>
              <a:buNone/>
            </a:pPr>
            <a:r>
              <a:rPr lang="en-US" sz="2600" dirty="0" smtClean="0">
                <a:solidFill>
                  <a:srgbClr val="FFFF00"/>
                </a:solidFill>
              </a:rPr>
              <a:t>	Last Unit Cleared </a:t>
            </a:r>
            <a:r>
              <a:rPr lang="en-US" sz="2600" dirty="0" smtClean="0"/>
              <a:t>is required except for </a:t>
            </a:r>
            <a:r>
              <a:rPr lang="en-US" sz="2600" dirty="0" err="1" smtClean="0"/>
              <a:t>Wildland</a:t>
            </a:r>
            <a:r>
              <a:rPr lang="en-US" sz="2600" dirty="0" smtClean="0"/>
              <a:t> Fires.</a:t>
            </a:r>
          </a:p>
          <a:p>
            <a:pPr>
              <a:buClr>
                <a:schemeClr val="tx2"/>
              </a:buClr>
              <a:buFont typeface="Wingdings" pitchFamily="2" charset="2"/>
              <a:buNone/>
            </a:pP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pPr>
              <a:buClr>
                <a:schemeClr val="tx2"/>
              </a:buClr>
              <a:buFont typeface="Wingdings" pitchFamily="2" charset="2"/>
              <a:buNone/>
            </a:pPr>
            <a:endParaRPr lang="en-US" sz="2400" dirty="0" smtClean="0"/>
          </a:p>
          <a:p>
            <a:pPr>
              <a:buClr>
                <a:schemeClr val="tx2"/>
              </a:buClr>
              <a:buFont typeface="Wingdings" pitchFamily="2" charset="2"/>
              <a:buNone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72782" name="Picture 103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43200" y="1981200"/>
            <a:ext cx="3848100" cy="1981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BA54F7D5-5AFC-482A-90AA-D47453B2855A}" type="slidenum">
              <a:rPr lang="en-US"/>
              <a:pPr/>
              <a:t>15</a:t>
            </a:fld>
            <a:endParaRPr lang="en-US"/>
          </a:p>
        </p:txBody>
      </p:sp>
      <p:sp>
        <p:nvSpPr>
          <p:cNvPr id="171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</a:t>
            </a:r>
            <a:r>
              <a:rPr lang="en-US" baseline="-25000" dirty="0"/>
              <a:t>2</a:t>
            </a:r>
            <a:r>
              <a:rPr lang="en-US" dirty="0"/>
              <a:t> - Shift and Alarms</a:t>
            </a:r>
          </a:p>
        </p:txBody>
      </p:sp>
      <p:sp>
        <p:nvSpPr>
          <p:cNvPr id="171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429000" y="2590800"/>
            <a:ext cx="5181600" cy="2590800"/>
          </a:xfrm>
        </p:spPr>
        <p:txBody>
          <a:bodyPr/>
          <a:lstStyle/>
          <a:p>
            <a:pPr>
              <a:buFontTx/>
              <a:buNone/>
            </a:pPr>
            <a:r>
              <a:rPr lang="en-US" dirty="0" smtClean="0">
                <a:solidFill>
                  <a:srgbClr val="FFFF00"/>
                </a:solidFill>
              </a:rPr>
              <a:t>Local Option - Identifies </a:t>
            </a:r>
            <a:r>
              <a:rPr lang="en-US" dirty="0">
                <a:solidFill>
                  <a:srgbClr val="FFFF00"/>
                </a:solidFill>
              </a:rPr>
              <a:t>the on-duty shift or platoon; the number of alarms transmitted for the incident; and the district number</a:t>
            </a:r>
          </a:p>
        </p:txBody>
      </p:sp>
      <p:pic>
        <p:nvPicPr>
          <p:cNvPr id="179201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2743200"/>
            <a:ext cx="2667000" cy="2057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BA54F7D5-5AFC-482A-90AA-D47453B2855A}" type="slidenum">
              <a:rPr lang="en-US"/>
              <a:pPr/>
              <a:t>16</a:t>
            </a:fld>
            <a:endParaRPr lang="en-US"/>
          </a:p>
        </p:txBody>
      </p:sp>
      <p:sp>
        <p:nvSpPr>
          <p:cNvPr id="171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</a:t>
            </a:r>
            <a:r>
              <a:rPr lang="en-US" baseline="-25000" dirty="0" smtClean="0"/>
              <a:t>3</a:t>
            </a:r>
            <a:r>
              <a:rPr lang="en-US" dirty="0" smtClean="0"/>
              <a:t> – Special Studies</a:t>
            </a:r>
            <a:endParaRPr lang="en-US" dirty="0"/>
          </a:p>
        </p:txBody>
      </p:sp>
      <p:sp>
        <p:nvSpPr>
          <p:cNvPr id="171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429000" y="2590800"/>
            <a:ext cx="5181600" cy="3048000"/>
          </a:xfrm>
        </p:spPr>
        <p:txBody>
          <a:bodyPr/>
          <a:lstStyle/>
          <a:p>
            <a:pPr>
              <a:buFontTx/>
              <a:buNone/>
            </a:pPr>
            <a:r>
              <a:rPr lang="en-US" dirty="0" smtClean="0">
                <a:solidFill>
                  <a:srgbClr val="FFFF00"/>
                </a:solidFill>
              </a:rPr>
              <a:t>	Local Option - Temporary data elements that can be used for collection of information that is of special interest for a defined period. 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14643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2819400"/>
            <a:ext cx="2590800" cy="2057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52C0E453-2842-46EC-A396-38F34BFD8840}" type="slidenum">
              <a:rPr lang="en-US"/>
              <a:pPr/>
              <a:t>17</a:t>
            </a:fld>
            <a:endParaRPr lang="en-US"/>
          </a:p>
        </p:txBody>
      </p:sp>
      <p:sp>
        <p:nvSpPr>
          <p:cNvPr id="172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 - Actions </a:t>
            </a:r>
            <a:r>
              <a:rPr lang="en-US" dirty="0" smtClean="0"/>
              <a:t>Taken </a:t>
            </a:r>
            <a:endParaRPr lang="en-US" dirty="0"/>
          </a:p>
        </p:txBody>
      </p:sp>
      <p:sp>
        <p:nvSpPr>
          <p:cNvPr id="172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0" y="2667000"/>
            <a:ext cx="4648200" cy="2667000"/>
          </a:xfrm>
        </p:spPr>
        <p:txBody>
          <a:bodyPr/>
          <a:lstStyle/>
          <a:p>
            <a:pPr>
              <a:buFontTx/>
              <a:buNone/>
            </a:pPr>
            <a:r>
              <a:rPr lang="en-US" dirty="0" smtClean="0">
                <a:solidFill>
                  <a:srgbClr val="FFFF00"/>
                </a:solidFill>
              </a:rPr>
              <a:t>	Records </a:t>
            </a:r>
            <a:r>
              <a:rPr lang="en-US" dirty="0">
                <a:solidFill>
                  <a:srgbClr val="FFFF00"/>
                </a:solidFill>
              </a:rPr>
              <a:t>the three most significant actions performed on the incident scene by responding </a:t>
            </a:r>
            <a:r>
              <a:rPr lang="en-US" dirty="0" smtClean="0">
                <a:solidFill>
                  <a:srgbClr val="FFFF00"/>
                </a:solidFill>
              </a:rPr>
              <a:t>personnel.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172111" name="Rectangle 79"/>
          <p:cNvSpPr>
            <a:spLocks noChangeArrowheads="1"/>
          </p:cNvSpPr>
          <p:nvPr/>
        </p:nvSpPr>
        <p:spPr bwMode="auto">
          <a:xfrm>
            <a:off x="646113" y="3140075"/>
            <a:ext cx="287337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2113" name="Rectangle 81"/>
          <p:cNvSpPr>
            <a:spLocks noChangeArrowheads="1"/>
          </p:cNvSpPr>
          <p:nvPr/>
        </p:nvSpPr>
        <p:spPr bwMode="auto">
          <a:xfrm>
            <a:off x="461963" y="3624263"/>
            <a:ext cx="288925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2115" name="Rectangle 83"/>
          <p:cNvSpPr>
            <a:spLocks noChangeArrowheads="1"/>
          </p:cNvSpPr>
          <p:nvPr/>
        </p:nvSpPr>
        <p:spPr bwMode="auto">
          <a:xfrm>
            <a:off x="646113" y="3632200"/>
            <a:ext cx="287337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2117" name="Rectangle 85"/>
          <p:cNvSpPr>
            <a:spLocks noChangeArrowheads="1"/>
          </p:cNvSpPr>
          <p:nvPr/>
        </p:nvSpPr>
        <p:spPr bwMode="auto">
          <a:xfrm>
            <a:off x="469900" y="4141788"/>
            <a:ext cx="288925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2119" name="Rectangle 87"/>
          <p:cNvSpPr>
            <a:spLocks noChangeArrowheads="1"/>
          </p:cNvSpPr>
          <p:nvPr/>
        </p:nvSpPr>
        <p:spPr bwMode="auto">
          <a:xfrm>
            <a:off x="661988" y="4141788"/>
            <a:ext cx="287337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2121" name="Rectangle 89"/>
          <p:cNvSpPr>
            <a:spLocks noChangeArrowheads="1"/>
          </p:cNvSpPr>
          <p:nvPr/>
        </p:nvSpPr>
        <p:spPr bwMode="auto">
          <a:xfrm>
            <a:off x="1122363" y="3140075"/>
            <a:ext cx="1909762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2123" name="Rectangle 91"/>
          <p:cNvSpPr>
            <a:spLocks noChangeArrowheads="1"/>
          </p:cNvSpPr>
          <p:nvPr/>
        </p:nvSpPr>
        <p:spPr bwMode="auto">
          <a:xfrm>
            <a:off x="1130300" y="3632200"/>
            <a:ext cx="1909763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2125" name="Rectangle 93"/>
          <p:cNvSpPr>
            <a:spLocks noChangeArrowheads="1"/>
          </p:cNvSpPr>
          <p:nvPr/>
        </p:nvSpPr>
        <p:spPr bwMode="auto">
          <a:xfrm>
            <a:off x="1130300" y="4149725"/>
            <a:ext cx="1909763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177153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2667000"/>
            <a:ext cx="3124200" cy="2362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4" name="Rectangle 13"/>
          <p:cNvSpPr/>
          <p:nvPr/>
        </p:nvSpPr>
        <p:spPr>
          <a:xfrm>
            <a:off x="4495800" y="6172200"/>
            <a:ext cx="2951449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2200" b="1" i="1" dirty="0" smtClean="0">
                <a:solidFill>
                  <a:srgbClr val="FF0000"/>
                </a:solidFill>
              </a:rPr>
              <a:t>Handbook page 3-38</a:t>
            </a:r>
            <a:endParaRPr lang="en-US" sz="22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52C0E453-2842-46EC-A396-38F34BFD8840}" type="slidenum">
              <a:rPr lang="en-US"/>
              <a:pPr/>
              <a:t>18</a:t>
            </a:fld>
            <a:endParaRPr lang="en-US"/>
          </a:p>
        </p:txBody>
      </p:sp>
      <p:sp>
        <p:nvSpPr>
          <p:cNvPr id="172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 - Actions </a:t>
            </a:r>
            <a:r>
              <a:rPr lang="en-US" dirty="0" smtClean="0"/>
              <a:t>Taken </a:t>
            </a:r>
            <a:endParaRPr lang="en-US" dirty="0"/>
          </a:p>
        </p:txBody>
      </p:sp>
      <p:sp>
        <p:nvSpPr>
          <p:cNvPr id="172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0" y="2667000"/>
            <a:ext cx="4648200" cy="2667000"/>
          </a:xfrm>
        </p:spPr>
        <p:txBody>
          <a:bodyPr/>
          <a:lstStyle/>
          <a:p>
            <a:pPr>
              <a:buNone/>
            </a:pPr>
            <a:r>
              <a:rPr lang="en-US" dirty="0" smtClean="0">
                <a:solidFill>
                  <a:srgbClr val="FFFF00"/>
                </a:solidFill>
              </a:rPr>
              <a:t>	</a:t>
            </a:r>
            <a:r>
              <a:rPr lang="en-US" dirty="0" smtClean="0"/>
              <a:t>The action taken for an incident type of 'canceled </a:t>
            </a:r>
            <a:r>
              <a:rPr lang="en-US" dirty="0" err="1" smtClean="0"/>
              <a:t>enroute</a:t>
            </a:r>
            <a:r>
              <a:rPr lang="en-US" dirty="0" smtClean="0"/>
              <a:t>' should be '93 Canceled </a:t>
            </a:r>
            <a:r>
              <a:rPr lang="en-US" dirty="0" err="1" smtClean="0"/>
              <a:t>enroute</a:t>
            </a:r>
            <a:endParaRPr lang="en-US" dirty="0" smtClean="0"/>
          </a:p>
          <a:p>
            <a:pPr>
              <a:buFontTx/>
              <a:buNone/>
            </a:pP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172111" name="Rectangle 79"/>
          <p:cNvSpPr>
            <a:spLocks noChangeArrowheads="1"/>
          </p:cNvSpPr>
          <p:nvPr/>
        </p:nvSpPr>
        <p:spPr bwMode="auto">
          <a:xfrm>
            <a:off x="646113" y="3140075"/>
            <a:ext cx="287337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2113" name="Rectangle 81"/>
          <p:cNvSpPr>
            <a:spLocks noChangeArrowheads="1"/>
          </p:cNvSpPr>
          <p:nvPr/>
        </p:nvSpPr>
        <p:spPr bwMode="auto">
          <a:xfrm>
            <a:off x="461963" y="3624263"/>
            <a:ext cx="288925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2115" name="Rectangle 83"/>
          <p:cNvSpPr>
            <a:spLocks noChangeArrowheads="1"/>
          </p:cNvSpPr>
          <p:nvPr/>
        </p:nvSpPr>
        <p:spPr bwMode="auto">
          <a:xfrm>
            <a:off x="646113" y="3632200"/>
            <a:ext cx="287337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2117" name="Rectangle 85"/>
          <p:cNvSpPr>
            <a:spLocks noChangeArrowheads="1"/>
          </p:cNvSpPr>
          <p:nvPr/>
        </p:nvSpPr>
        <p:spPr bwMode="auto">
          <a:xfrm>
            <a:off x="469900" y="4141788"/>
            <a:ext cx="288925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2119" name="Rectangle 87"/>
          <p:cNvSpPr>
            <a:spLocks noChangeArrowheads="1"/>
          </p:cNvSpPr>
          <p:nvPr/>
        </p:nvSpPr>
        <p:spPr bwMode="auto">
          <a:xfrm>
            <a:off x="661988" y="4141788"/>
            <a:ext cx="287337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2121" name="Rectangle 89"/>
          <p:cNvSpPr>
            <a:spLocks noChangeArrowheads="1"/>
          </p:cNvSpPr>
          <p:nvPr/>
        </p:nvSpPr>
        <p:spPr bwMode="auto">
          <a:xfrm>
            <a:off x="1122363" y="3140075"/>
            <a:ext cx="1909762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2123" name="Rectangle 91"/>
          <p:cNvSpPr>
            <a:spLocks noChangeArrowheads="1"/>
          </p:cNvSpPr>
          <p:nvPr/>
        </p:nvSpPr>
        <p:spPr bwMode="auto">
          <a:xfrm>
            <a:off x="1130300" y="3632200"/>
            <a:ext cx="1909763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2125" name="Rectangle 93"/>
          <p:cNvSpPr>
            <a:spLocks noChangeArrowheads="1"/>
          </p:cNvSpPr>
          <p:nvPr/>
        </p:nvSpPr>
        <p:spPr bwMode="auto">
          <a:xfrm>
            <a:off x="1130300" y="4149725"/>
            <a:ext cx="1909763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177153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2667000"/>
            <a:ext cx="3124200" cy="2362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4" name="Rectangle 13"/>
          <p:cNvSpPr/>
          <p:nvPr/>
        </p:nvSpPr>
        <p:spPr>
          <a:xfrm>
            <a:off x="4495800" y="6172200"/>
            <a:ext cx="2951449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2200" b="1" i="1" dirty="0" smtClean="0">
                <a:solidFill>
                  <a:srgbClr val="FF0000"/>
                </a:solidFill>
              </a:rPr>
              <a:t>Handbook page 3-38</a:t>
            </a:r>
            <a:endParaRPr lang="en-US" sz="22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544EBD87-04E6-4EA6-817D-874E753C0040}" type="slidenum">
              <a:rPr lang="en-US"/>
              <a:pPr/>
              <a:t>19</a:t>
            </a:fld>
            <a:endParaRPr lang="en-US"/>
          </a:p>
        </p:txBody>
      </p:sp>
      <p:sp>
        <p:nvSpPr>
          <p:cNvPr id="173058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457200"/>
            <a:ext cx="6248400" cy="1352550"/>
          </a:xfrm>
        </p:spPr>
        <p:txBody>
          <a:bodyPr/>
          <a:lstStyle/>
          <a:p>
            <a:r>
              <a:rPr lang="en-US" dirty="0"/>
              <a:t>G</a:t>
            </a:r>
            <a:r>
              <a:rPr lang="en-US" baseline="-25000" dirty="0"/>
              <a:t>1</a:t>
            </a:r>
            <a:r>
              <a:rPr lang="en-US" dirty="0"/>
              <a:t> </a:t>
            </a:r>
            <a:r>
              <a:rPr lang="en-US" dirty="0" smtClean="0"/>
              <a:t>– </a:t>
            </a:r>
            <a:r>
              <a:rPr lang="en-US" dirty="0"/>
              <a:t>Resources </a:t>
            </a:r>
            <a:endParaRPr lang="en-US" baseline="30000" dirty="0">
              <a:sym typeface="Wingdings" pitchFamily="2" charset="2"/>
            </a:endParaRPr>
          </a:p>
        </p:txBody>
      </p:sp>
      <p:sp>
        <p:nvSpPr>
          <p:cNvPr id="1730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5200" y="2438400"/>
            <a:ext cx="5334000" cy="17526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sz="2600" dirty="0" smtClean="0">
                <a:solidFill>
                  <a:srgbClr val="FFFF00"/>
                </a:solidFill>
              </a:rPr>
              <a:t>	</a:t>
            </a:r>
            <a:r>
              <a:rPr lang="en-US" dirty="0" smtClean="0">
                <a:solidFill>
                  <a:srgbClr val="FFFF00"/>
                </a:solidFill>
              </a:rPr>
              <a:t>Collects </a:t>
            </a:r>
            <a:r>
              <a:rPr lang="en-US" dirty="0">
                <a:solidFill>
                  <a:srgbClr val="FFFF00"/>
                </a:solidFill>
              </a:rPr>
              <a:t>the total number </a:t>
            </a:r>
            <a:r>
              <a:rPr lang="en-US" dirty="0" smtClean="0">
                <a:solidFill>
                  <a:srgbClr val="FFFF00"/>
                </a:solidFill>
              </a:rPr>
              <a:t>of personnel </a:t>
            </a:r>
            <a:r>
              <a:rPr lang="en-US" dirty="0">
                <a:solidFill>
                  <a:srgbClr val="FFFF00"/>
                </a:solidFill>
              </a:rPr>
              <a:t>and apparatus, by </a:t>
            </a:r>
            <a:r>
              <a:rPr lang="en-US" dirty="0" smtClean="0">
                <a:solidFill>
                  <a:srgbClr val="FFFF00"/>
                </a:solidFill>
              </a:rPr>
              <a:t>type </a:t>
            </a:r>
            <a:r>
              <a:rPr lang="en-US" dirty="0">
                <a:solidFill>
                  <a:srgbClr val="FFFF00"/>
                </a:solidFill>
              </a:rPr>
              <a:t>that responded to the </a:t>
            </a:r>
            <a:r>
              <a:rPr lang="en-US" dirty="0" smtClean="0">
                <a:solidFill>
                  <a:srgbClr val="FFFF00"/>
                </a:solidFill>
              </a:rPr>
              <a:t>incident.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173071" name="Rectangle 15"/>
          <p:cNvSpPr>
            <a:spLocks noChangeArrowheads="1"/>
          </p:cNvSpPr>
          <p:nvPr/>
        </p:nvSpPr>
        <p:spPr bwMode="auto">
          <a:xfrm>
            <a:off x="609600" y="4876800"/>
            <a:ext cx="83058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/>
          <a:lstStyle/>
          <a:p>
            <a:pPr marL="342900" indent="-342900" algn="l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 "/>
            </a:pPr>
            <a:r>
              <a:rPr lang="en-US" sz="2600" b="1" dirty="0">
                <a:latin typeface="Arial" pitchFamily="34" charset="0"/>
                <a:cs typeface="Arial" pitchFamily="34" charset="0"/>
              </a:rPr>
              <a:t>This information will be automatically calculated </a:t>
            </a:r>
            <a:r>
              <a:rPr lang="en-US" sz="2600" b="1" dirty="0" smtClean="0">
                <a:latin typeface="Arial" pitchFamily="34" charset="0"/>
                <a:cs typeface="Arial" pitchFamily="34" charset="0"/>
              </a:rPr>
              <a:t>if </a:t>
            </a:r>
            <a:r>
              <a:rPr lang="en-US" sz="2600" b="1" dirty="0">
                <a:latin typeface="Arial" pitchFamily="34" charset="0"/>
                <a:cs typeface="Arial" pitchFamily="34" charset="0"/>
              </a:rPr>
              <a:t>using the </a:t>
            </a:r>
            <a:r>
              <a:rPr lang="en-US" sz="2600" b="1" dirty="0" smtClean="0">
                <a:latin typeface="Arial" pitchFamily="34" charset="0"/>
                <a:cs typeface="Arial" pitchFamily="34" charset="0"/>
              </a:rPr>
              <a:t>apparatus or </a:t>
            </a:r>
            <a:r>
              <a:rPr lang="en-US" sz="2600" b="1" dirty="0">
                <a:latin typeface="Arial" pitchFamily="34" charset="0"/>
                <a:cs typeface="Arial" pitchFamily="34" charset="0"/>
              </a:rPr>
              <a:t>personnel module in </a:t>
            </a:r>
            <a:r>
              <a:rPr lang="en-US" sz="2600" b="1" dirty="0" smtClean="0">
                <a:latin typeface="Arial" pitchFamily="34" charset="0"/>
                <a:cs typeface="Arial" pitchFamily="34" charset="0"/>
              </a:rPr>
              <a:t>an </a:t>
            </a:r>
            <a:r>
              <a:rPr lang="en-US" sz="2600" b="1" dirty="0">
                <a:latin typeface="Arial" pitchFamily="34" charset="0"/>
                <a:cs typeface="Arial" pitchFamily="34" charset="0"/>
              </a:rPr>
              <a:t>automated </a:t>
            </a:r>
            <a:r>
              <a:rPr lang="en-US" sz="2600" b="1" dirty="0" smtClean="0">
                <a:latin typeface="Arial" pitchFamily="34" charset="0"/>
                <a:cs typeface="Arial" pitchFamily="34" charset="0"/>
              </a:rPr>
              <a:t>system.</a:t>
            </a:r>
            <a:endParaRPr lang="en-US" sz="26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73073" name="Picture 1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2286000"/>
            <a:ext cx="2667000" cy="2286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DB3152A2-44B9-4F2E-9BC8-5D4FFCCD1260}" type="slidenum">
              <a:rPr lang="en-US"/>
              <a:pPr/>
              <a:t>2</a:t>
            </a:fld>
            <a:endParaRPr lang="en-US"/>
          </a:p>
        </p:txBody>
      </p:sp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800" dirty="0">
                <a:solidFill>
                  <a:srgbClr val="FF0000"/>
                </a:solidFill>
              </a:rPr>
              <a:t>NFIRS 1 - Basic Module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7200" y="1905000"/>
            <a:ext cx="8382000" cy="4124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600" b="1" dirty="0" smtClean="0">
                <a:solidFill>
                  <a:srgbClr val="FFFF00"/>
                </a:solidFill>
              </a:rPr>
              <a:t>The Basic Module is required for every type of incident to which a department responds.</a:t>
            </a:r>
          </a:p>
          <a:p>
            <a:pPr algn="l"/>
            <a:endParaRPr lang="en-US" sz="1000" b="1" dirty="0" smtClean="0">
              <a:solidFill>
                <a:srgbClr val="FFFF00"/>
              </a:solidFill>
            </a:endParaRPr>
          </a:p>
          <a:p>
            <a:pPr algn="l"/>
            <a:r>
              <a:rPr lang="en-US" sz="2600" b="1" dirty="0" smtClean="0">
                <a:solidFill>
                  <a:srgbClr val="FFFF00"/>
                </a:solidFill>
              </a:rPr>
              <a:t>When you see a star         the field is required.</a:t>
            </a:r>
          </a:p>
          <a:p>
            <a:pPr algn="l"/>
            <a:endParaRPr lang="en-US" sz="1000" b="1" dirty="0" smtClean="0">
              <a:solidFill>
                <a:srgbClr val="FFFF00"/>
              </a:solidFill>
            </a:endParaRPr>
          </a:p>
          <a:p>
            <a:pPr algn="l"/>
            <a:r>
              <a:rPr lang="en-US" sz="2600" b="1" dirty="0" smtClean="0">
                <a:solidFill>
                  <a:srgbClr val="FFFF00"/>
                </a:solidFill>
              </a:rPr>
              <a:t>Non-fire incidents only require the Basic Module, with additional modules an option.</a:t>
            </a:r>
          </a:p>
          <a:p>
            <a:pPr algn="l"/>
            <a:endParaRPr lang="en-US" b="1" dirty="0" smtClean="0">
              <a:solidFill>
                <a:srgbClr val="FFFF00"/>
              </a:solidFill>
            </a:endParaRPr>
          </a:p>
          <a:p>
            <a:pPr algn="l"/>
            <a:endParaRPr lang="en-US" b="1" dirty="0" smtClean="0">
              <a:solidFill>
                <a:srgbClr val="FFFF00"/>
              </a:solidFill>
            </a:endParaRPr>
          </a:p>
          <a:p>
            <a:pPr algn="l"/>
            <a:endParaRPr lang="en-US" b="1" dirty="0" smtClean="0">
              <a:solidFill>
                <a:srgbClr val="FFFF00"/>
              </a:solidFill>
            </a:endParaRPr>
          </a:p>
          <a:p>
            <a:pPr algn="l"/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8" name="5-Point Star 7"/>
          <p:cNvSpPr/>
          <p:nvPr/>
        </p:nvSpPr>
        <p:spPr bwMode="auto">
          <a:xfrm>
            <a:off x="3962400" y="2819400"/>
            <a:ext cx="457200" cy="457200"/>
          </a:xfrm>
          <a:prstGeom prst="star5">
            <a:avLst/>
          </a:prstGeom>
          <a:solidFill>
            <a:schemeClr val="tx1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544EBD87-04E6-4EA6-817D-874E753C0040}" type="slidenum">
              <a:rPr lang="en-US"/>
              <a:pPr/>
              <a:t>20</a:t>
            </a:fld>
            <a:endParaRPr lang="en-US"/>
          </a:p>
        </p:txBody>
      </p:sp>
      <p:sp>
        <p:nvSpPr>
          <p:cNvPr id="173058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457200"/>
            <a:ext cx="6248400" cy="1352550"/>
          </a:xfrm>
        </p:spPr>
        <p:txBody>
          <a:bodyPr/>
          <a:lstStyle/>
          <a:p>
            <a:r>
              <a:rPr lang="en-US" dirty="0"/>
              <a:t>G</a:t>
            </a:r>
            <a:r>
              <a:rPr lang="en-US" baseline="-25000" dirty="0"/>
              <a:t>1</a:t>
            </a:r>
            <a:r>
              <a:rPr lang="en-US" dirty="0"/>
              <a:t> </a:t>
            </a:r>
            <a:r>
              <a:rPr lang="en-US" dirty="0" smtClean="0"/>
              <a:t>– </a:t>
            </a:r>
            <a:r>
              <a:rPr lang="en-US" dirty="0"/>
              <a:t>Resources </a:t>
            </a:r>
            <a:endParaRPr lang="en-US" baseline="30000" dirty="0">
              <a:sym typeface="Wingdings" pitchFamily="2" charset="2"/>
            </a:endParaRPr>
          </a:p>
        </p:txBody>
      </p:sp>
      <p:sp>
        <p:nvSpPr>
          <p:cNvPr id="1730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429000" y="2209800"/>
            <a:ext cx="5486400" cy="41910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sz="2600" dirty="0" smtClean="0"/>
              <a:t>	Check the top box and skip this block if an Apparatus or Personnel Module is included.</a:t>
            </a:r>
          </a:p>
          <a:p>
            <a:pPr>
              <a:buFont typeface="Wingdings" pitchFamily="2" charset="2"/>
              <a:buNone/>
            </a:pPr>
            <a:endParaRPr lang="en-US" sz="800" dirty="0" smtClean="0"/>
          </a:p>
          <a:p>
            <a:pPr>
              <a:buFont typeface="Wingdings" pitchFamily="2" charset="2"/>
              <a:buNone/>
            </a:pPr>
            <a:r>
              <a:rPr lang="en-US" sz="2600" dirty="0" smtClean="0"/>
              <a:t>	</a:t>
            </a:r>
            <a:endParaRPr lang="en-US" sz="800" dirty="0" smtClean="0"/>
          </a:p>
          <a:p>
            <a:pPr>
              <a:buFont typeface="Wingdings" pitchFamily="2" charset="2"/>
              <a:buNone/>
            </a:pPr>
            <a:r>
              <a:rPr lang="en-US" sz="2600" dirty="0" smtClean="0"/>
              <a:t>	Check the bottom box only if you received aid from another department and included them in the counts.</a:t>
            </a:r>
          </a:p>
          <a:p>
            <a:pPr>
              <a:buFont typeface="Wingdings" pitchFamily="2" charset="2"/>
              <a:buNone/>
            </a:pPr>
            <a:endParaRPr lang="en-US" sz="2600" dirty="0"/>
          </a:p>
        </p:txBody>
      </p:sp>
      <p:sp>
        <p:nvSpPr>
          <p:cNvPr id="173071" name="Rectangle 15"/>
          <p:cNvSpPr>
            <a:spLocks noChangeArrowheads="1"/>
          </p:cNvSpPr>
          <p:nvPr/>
        </p:nvSpPr>
        <p:spPr bwMode="auto">
          <a:xfrm>
            <a:off x="609600" y="4876800"/>
            <a:ext cx="83058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/>
          <a:lstStyle/>
          <a:p>
            <a:pPr marL="342900" indent="-342900" algn="l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 "/>
            </a:pPr>
            <a:endParaRPr lang="en-US" sz="26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73073" name="Picture 1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2362200"/>
            <a:ext cx="2667000" cy="2286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5F29F790-048B-46DA-AABC-09F666F4C846}" type="slidenum">
              <a:rPr lang="en-US"/>
              <a:pPr/>
              <a:t>21</a:t>
            </a:fld>
            <a:endParaRPr lang="en-US"/>
          </a:p>
        </p:txBody>
      </p:sp>
      <p:sp>
        <p:nvSpPr>
          <p:cNvPr id="174082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533400"/>
            <a:ext cx="7772400" cy="1143000"/>
          </a:xfrm>
        </p:spPr>
        <p:txBody>
          <a:bodyPr/>
          <a:lstStyle/>
          <a:p>
            <a:r>
              <a:rPr lang="en-US"/>
              <a:t>G</a:t>
            </a:r>
            <a:r>
              <a:rPr lang="en-US" baseline="-25000"/>
              <a:t>2</a:t>
            </a:r>
            <a:r>
              <a:rPr lang="en-US"/>
              <a:t> - Dollar Losses &amp; Values</a:t>
            </a:r>
          </a:p>
        </p:txBody>
      </p:sp>
      <p:sp>
        <p:nvSpPr>
          <p:cNvPr id="1740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495800" y="2362200"/>
            <a:ext cx="4343400" cy="2438400"/>
          </a:xfrm>
        </p:spPr>
        <p:txBody>
          <a:bodyPr/>
          <a:lstStyle/>
          <a:p>
            <a:pPr>
              <a:buClr>
                <a:schemeClr val="tx2"/>
              </a:buClr>
              <a:buFont typeface="Wingdings" pitchFamily="2" charset="2"/>
              <a:buNone/>
            </a:pPr>
            <a:r>
              <a:rPr lang="en-US" dirty="0" smtClean="0">
                <a:solidFill>
                  <a:srgbClr val="FFFF00"/>
                </a:solidFill>
              </a:rPr>
              <a:t>	Provides </a:t>
            </a:r>
            <a:r>
              <a:rPr lang="en-US" dirty="0">
                <a:solidFill>
                  <a:srgbClr val="FFFF00"/>
                </a:solidFill>
              </a:rPr>
              <a:t>an estimate of the total dollar loss and the pre-incident value of the property and </a:t>
            </a:r>
            <a:r>
              <a:rPr lang="en-US" dirty="0" smtClean="0">
                <a:solidFill>
                  <a:srgbClr val="FFFF00"/>
                </a:solidFill>
              </a:rPr>
              <a:t>contents.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1459201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2362200"/>
            <a:ext cx="3657600" cy="2514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2" name="TextBox 21"/>
          <p:cNvSpPr txBox="1"/>
          <p:nvPr/>
        </p:nvSpPr>
        <p:spPr>
          <a:xfrm>
            <a:off x="914400" y="5257800"/>
            <a:ext cx="73152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600" b="1" dirty="0" smtClean="0"/>
              <a:t>This is required for all fires if known and optional for non-fires.</a:t>
            </a:r>
            <a:endParaRPr lang="en-US" sz="2600" b="1" dirty="0"/>
          </a:p>
        </p:txBody>
      </p:sp>
    </p:spTree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4468503E-880A-4E45-A64B-B9C7B3D8B113}" type="slidenum">
              <a:rPr lang="en-US"/>
              <a:pPr/>
              <a:t>22</a:t>
            </a:fld>
            <a:endParaRPr lang="en-US"/>
          </a:p>
        </p:txBody>
      </p:sp>
      <p:sp>
        <p:nvSpPr>
          <p:cNvPr id="175106" name="Rectangle 1026"/>
          <p:cNvSpPr>
            <a:spLocks noGrp="1" noChangeArrowheads="1"/>
          </p:cNvSpPr>
          <p:nvPr>
            <p:ph type="title"/>
          </p:nvPr>
        </p:nvSpPr>
        <p:spPr>
          <a:xfrm>
            <a:off x="533400" y="457200"/>
            <a:ext cx="6248400" cy="1352550"/>
          </a:xfrm>
        </p:spPr>
        <p:txBody>
          <a:bodyPr/>
          <a:lstStyle/>
          <a:p>
            <a:r>
              <a:rPr lang="en-US" dirty="0"/>
              <a:t>H</a:t>
            </a:r>
            <a:r>
              <a:rPr lang="en-US" baseline="-25000" dirty="0"/>
              <a:t>1</a:t>
            </a:r>
            <a:r>
              <a:rPr lang="en-US" dirty="0"/>
              <a:t> - Casualties</a:t>
            </a:r>
          </a:p>
        </p:txBody>
      </p:sp>
      <p:sp>
        <p:nvSpPr>
          <p:cNvPr id="175107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4038600" y="2438400"/>
            <a:ext cx="4648200" cy="17526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dirty="0" smtClean="0">
                <a:solidFill>
                  <a:srgbClr val="FFFF00"/>
                </a:solidFill>
              </a:rPr>
              <a:t>	Identifies </a:t>
            </a:r>
            <a:r>
              <a:rPr lang="en-US" dirty="0">
                <a:solidFill>
                  <a:srgbClr val="FFFF00"/>
                </a:solidFill>
              </a:rPr>
              <a:t>the number of deaths or injuries as a result of the </a:t>
            </a:r>
            <a:r>
              <a:rPr lang="en-US" dirty="0" smtClean="0">
                <a:solidFill>
                  <a:srgbClr val="FFFF00"/>
                </a:solidFill>
              </a:rPr>
              <a:t>incident.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1457153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2438400"/>
            <a:ext cx="2590800" cy="1676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4" name="TextBox 13"/>
          <p:cNvSpPr txBox="1"/>
          <p:nvPr/>
        </p:nvSpPr>
        <p:spPr>
          <a:xfrm>
            <a:off x="1066800" y="4648200"/>
            <a:ext cx="754380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600" b="1" dirty="0" smtClean="0"/>
              <a:t>The Civilian category includes citizens and non-fire-service emergency responders injured or killed only as a result of fire.</a:t>
            </a:r>
            <a:endParaRPr lang="en-US" sz="2600" b="1" dirty="0"/>
          </a:p>
        </p:txBody>
      </p:sp>
    </p:spTree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4468503E-880A-4E45-A64B-B9C7B3D8B113}" type="slidenum">
              <a:rPr lang="en-US"/>
              <a:pPr/>
              <a:t>23</a:t>
            </a:fld>
            <a:endParaRPr lang="en-US"/>
          </a:p>
        </p:txBody>
      </p:sp>
      <p:sp>
        <p:nvSpPr>
          <p:cNvPr id="175106" name="Rectangle 1026"/>
          <p:cNvSpPr>
            <a:spLocks noGrp="1" noChangeArrowheads="1"/>
          </p:cNvSpPr>
          <p:nvPr>
            <p:ph type="title"/>
          </p:nvPr>
        </p:nvSpPr>
        <p:spPr>
          <a:xfrm>
            <a:off x="533400" y="457200"/>
            <a:ext cx="6248400" cy="1352550"/>
          </a:xfrm>
        </p:spPr>
        <p:txBody>
          <a:bodyPr/>
          <a:lstStyle/>
          <a:p>
            <a:r>
              <a:rPr lang="en-US" dirty="0"/>
              <a:t>H</a:t>
            </a:r>
            <a:r>
              <a:rPr lang="en-US" baseline="-25000" dirty="0"/>
              <a:t>1</a:t>
            </a:r>
            <a:r>
              <a:rPr lang="en-US" dirty="0"/>
              <a:t> - Casualties</a:t>
            </a:r>
          </a:p>
        </p:txBody>
      </p:sp>
      <p:sp>
        <p:nvSpPr>
          <p:cNvPr id="175107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4038600" y="2133600"/>
            <a:ext cx="4648200" cy="17526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sz="2600" dirty="0" smtClean="0"/>
              <a:t>	Fire Service casualties should include fire and non-fire incidents.</a:t>
            </a:r>
            <a:endParaRPr lang="en-US" sz="2600" dirty="0"/>
          </a:p>
        </p:txBody>
      </p:sp>
      <p:pic>
        <p:nvPicPr>
          <p:cNvPr id="1457153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2209800"/>
            <a:ext cx="2590800" cy="1676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533400" y="3962400"/>
            <a:ext cx="815340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600" b="1" dirty="0" smtClean="0"/>
              <a:t>In mutual aid situations, receiving departments account for the civilian casualties and only Fire Service casualties from their  department. </a:t>
            </a:r>
          </a:p>
          <a:p>
            <a:pPr algn="l"/>
            <a:endParaRPr lang="en-US" sz="1000" b="1" dirty="0" smtClean="0"/>
          </a:p>
          <a:p>
            <a:pPr algn="l"/>
            <a:r>
              <a:rPr lang="en-US" sz="2600" b="1" dirty="0" smtClean="0"/>
              <a:t>Aid given departments account for their own Fire Service casualties.</a:t>
            </a:r>
          </a:p>
          <a:p>
            <a:pPr algn="l"/>
            <a:r>
              <a:rPr lang="en-US" sz="2600" b="1" dirty="0" smtClean="0"/>
              <a:t> </a:t>
            </a:r>
            <a:endParaRPr lang="en-US" sz="2600" b="1" dirty="0"/>
          </a:p>
        </p:txBody>
      </p:sp>
    </p:spTree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36B03BE2-66A1-4098-80E5-66BC1721CEEB}" type="slidenum">
              <a:rPr lang="en-US"/>
              <a:pPr/>
              <a:t>24</a:t>
            </a:fld>
            <a:endParaRPr lang="en-US"/>
          </a:p>
        </p:txBody>
      </p:sp>
      <p:sp>
        <p:nvSpPr>
          <p:cNvPr id="178178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457200"/>
            <a:ext cx="6248400" cy="1352550"/>
          </a:xfrm>
        </p:spPr>
        <p:txBody>
          <a:bodyPr/>
          <a:lstStyle/>
          <a:p>
            <a:r>
              <a:rPr lang="en-US" dirty="0"/>
              <a:t>H</a:t>
            </a:r>
            <a:r>
              <a:rPr lang="en-US" baseline="-25000" dirty="0"/>
              <a:t>2</a:t>
            </a:r>
            <a:r>
              <a:rPr lang="en-US" dirty="0"/>
              <a:t> - Detector</a:t>
            </a:r>
          </a:p>
        </p:txBody>
      </p:sp>
      <p:sp>
        <p:nvSpPr>
          <p:cNvPr id="1781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114800" y="2133600"/>
            <a:ext cx="4724400" cy="29718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dirty="0" smtClean="0">
                <a:solidFill>
                  <a:srgbClr val="FFFF00"/>
                </a:solidFill>
              </a:rPr>
              <a:t>	Identifies </a:t>
            </a:r>
            <a:r>
              <a:rPr lang="en-US" dirty="0">
                <a:solidFill>
                  <a:srgbClr val="FFFF00"/>
                </a:solidFill>
              </a:rPr>
              <a:t>the presence of detectors at the time of the incident and whether they alerted the occupants.</a:t>
            </a:r>
          </a:p>
        </p:txBody>
      </p:sp>
      <p:sp>
        <p:nvSpPr>
          <p:cNvPr id="178192" name="Rectangle 16"/>
          <p:cNvSpPr>
            <a:spLocks noChangeArrowheads="1"/>
          </p:cNvSpPr>
          <p:nvPr/>
        </p:nvSpPr>
        <p:spPr bwMode="auto">
          <a:xfrm>
            <a:off x="5029200" y="4343400"/>
            <a:ext cx="32766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/>
          <a:lstStyle/>
          <a:p>
            <a:pPr marL="342900" indent="-342900" algn="l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 "/>
            </a:pPr>
            <a:endParaRPr lang="en-US" b="1">
              <a:latin typeface="ZapfHumnst BT" pitchFamily="34" charset="0"/>
            </a:endParaRPr>
          </a:p>
        </p:txBody>
      </p:sp>
      <p:pic>
        <p:nvPicPr>
          <p:cNvPr id="145510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2438400"/>
            <a:ext cx="2895600" cy="1981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1066800" y="4800600"/>
            <a:ext cx="63246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600" b="1" dirty="0" smtClean="0"/>
              <a:t>Required for all confined fires.</a:t>
            </a:r>
          </a:p>
          <a:p>
            <a:endParaRPr lang="en-US" sz="2600" b="1" dirty="0"/>
          </a:p>
        </p:txBody>
      </p:sp>
    </p:spTree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CFC793B0-0DBE-4C56-9C51-ECAC6D12FE49}" type="slidenum">
              <a:rPr lang="en-US"/>
              <a:pPr/>
              <a:t>25</a:t>
            </a:fld>
            <a:endParaRPr lang="en-US"/>
          </a:p>
        </p:txBody>
      </p:sp>
      <p:sp>
        <p:nvSpPr>
          <p:cNvPr id="179202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609600"/>
            <a:ext cx="7772400" cy="1143000"/>
          </a:xfrm>
        </p:spPr>
        <p:txBody>
          <a:bodyPr/>
          <a:lstStyle/>
          <a:p>
            <a:r>
              <a:rPr lang="en-US" dirty="0"/>
              <a:t>H</a:t>
            </a:r>
            <a:r>
              <a:rPr lang="en-US" baseline="-25000" dirty="0"/>
              <a:t>3</a:t>
            </a:r>
            <a:r>
              <a:rPr lang="en-US" dirty="0"/>
              <a:t> - Hazardous Materials Release</a:t>
            </a:r>
          </a:p>
        </p:txBody>
      </p:sp>
      <p:sp>
        <p:nvSpPr>
          <p:cNvPr id="1792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191000" y="2362200"/>
            <a:ext cx="4953000" cy="16002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dirty="0" smtClean="0">
                <a:solidFill>
                  <a:srgbClr val="FFFF00"/>
                </a:solidFill>
              </a:rPr>
              <a:t>	Documents </a:t>
            </a:r>
            <a:r>
              <a:rPr lang="en-US" dirty="0">
                <a:solidFill>
                  <a:srgbClr val="FFFF00"/>
                </a:solidFill>
              </a:rPr>
              <a:t>the occurrence of a hazardous materials release at the </a:t>
            </a:r>
            <a:r>
              <a:rPr lang="en-US" dirty="0" smtClean="0">
                <a:solidFill>
                  <a:srgbClr val="FFFF00"/>
                </a:solidFill>
              </a:rPr>
              <a:t>incident.</a:t>
            </a:r>
            <a:endParaRPr lang="en-US" dirty="0">
              <a:solidFill>
                <a:schemeClr val="tx2"/>
              </a:solidFill>
            </a:endParaRPr>
          </a:p>
        </p:txBody>
      </p:sp>
      <p:pic>
        <p:nvPicPr>
          <p:cNvPr id="1453057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1905000"/>
            <a:ext cx="3352800" cy="2590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3" name="TextBox 12"/>
          <p:cNvSpPr txBox="1"/>
          <p:nvPr/>
        </p:nvSpPr>
        <p:spPr>
          <a:xfrm>
            <a:off x="533400" y="4495800"/>
            <a:ext cx="83058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600" b="1" dirty="0" smtClean="0"/>
              <a:t>Complete whenever hazardous materials are involved – regardless of the incident type.</a:t>
            </a:r>
          </a:p>
          <a:p>
            <a:pPr algn="l"/>
            <a:endParaRPr lang="en-US" sz="800" b="1" dirty="0" smtClean="0"/>
          </a:p>
          <a:p>
            <a:pPr algn="l"/>
            <a:r>
              <a:rPr lang="en-US" sz="2600" b="1" dirty="0" smtClean="0"/>
              <a:t>If spill is greater then 55 gallons, please fill out the </a:t>
            </a:r>
            <a:r>
              <a:rPr lang="en-US" sz="2600" b="1" dirty="0" err="1" smtClean="0"/>
              <a:t>HazMat</a:t>
            </a:r>
            <a:r>
              <a:rPr lang="en-US" sz="2600" b="1" dirty="0" smtClean="0"/>
              <a:t> module.</a:t>
            </a:r>
            <a:endParaRPr lang="en-US" sz="2600" b="1" dirty="0"/>
          </a:p>
        </p:txBody>
      </p:sp>
    </p:spTree>
  </p:cSld>
  <p:clrMapOvr>
    <a:masterClrMapping/>
  </p:clrMapOvr>
  <p:transition spd="slow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3447A984-71EC-4409-AFCC-B8878340F2A7}" type="slidenum">
              <a:rPr lang="en-US"/>
              <a:pPr/>
              <a:t>26</a:t>
            </a:fld>
            <a:endParaRPr lang="en-US"/>
          </a:p>
        </p:txBody>
      </p:sp>
      <p:sp>
        <p:nvSpPr>
          <p:cNvPr id="180226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457200"/>
            <a:ext cx="6248400" cy="1352550"/>
          </a:xfrm>
        </p:spPr>
        <p:txBody>
          <a:bodyPr/>
          <a:lstStyle/>
          <a:p>
            <a:r>
              <a:rPr lang="en-US" dirty="0"/>
              <a:t>I - Mixed Use Property</a:t>
            </a:r>
          </a:p>
        </p:txBody>
      </p:sp>
      <p:sp>
        <p:nvSpPr>
          <p:cNvPr id="1802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124200" y="2057400"/>
            <a:ext cx="5410200" cy="41910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dirty="0" smtClean="0">
                <a:solidFill>
                  <a:srgbClr val="FFFF00"/>
                </a:solidFill>
              </a:rPr>
              <a:t>	Captures </a:t>
            </a:r>
            <a:r>
              <a:rPr lang="en-US" dirty="0">
                <a:solidFill>
                  <a:srgbClr val="FFFF00"/>
                </a:solidFill>
              </a:rPr>
              <a:t>data on the overall use of the structures on a </a:t>
            </a:r>
            <a:r>
              <a:rPr lang="en-US" dirty="0" smtClean="0">
                <a:solidFill>
                  <a:srgbClr val="FFFF00"/>
                </a:solidFill>
              </a:rPr>
              <a:t>property.</a:t>
            </a:r>
            <a:endParaRPr lang="en-US" dirty="0">
              <a:solidFill>
                <a:srgbClr val="FFFF00"/>
              </a:solidFill>
            </a:endParaRPr>
          </a:p>
          <a:p>
            <a:pPr lvl="1">
              <a:buNone/>
            </a:pPr>
            <a:endParaRPr lang="en-US" sz="1200" dirty="0" smtClean="0"/>
          </a:p>
          <a:p>
            <a:pPr lvl="1">
              <a:buNone/>
            </a:pPr>
            <a:r>
              <a:rPr lang="en-US" dirty="0" smtClean="0"/>
              <a:t>	If </a:t>
            </a:r>
            <a:r>
              <a:rPr lang="en-US" dirty="0"/>
              <a:t>a structure has two or more property uses, </a:t>
            </a:r>
            <a:r>
              <a:rPr lang="en-US" u="sng" dirty="0"/>
              <a:t>or</a:t>
            </a:r>
            <a:endParaRPr lang="en-US" dirty="0"/>
          </a:p>
          <a:p>
            <a:pPr lvl="1">
              <a:buNone/>
            </a:pPr>
            <a:r>
              <a:rPr lang="en-US" dirty="0" smtClean="0"/>
              <a:t>	If </a:t>
            </a:r>
            <a:r>
              <a:rPr lang="en-US" dirty="0"/>
              <a:t>a property has two or more structures with different </a:t>
            </a:r>
            <a:r>
              <a:rPr lang="en-US" dirty="0" smtClean="0"/>
              <a:t>uses.</a:t>
            </a:r>
            <a:endParaRPr lang="en-US" dirty="0"/>
          </a:p>
          <a:p>
            <a:pPr>
              <a:buFont typeface="Wingdings" pitchFamily="2" charset="2"/>
              <a:buNone/>
            </a:pPr>
            <a:endParaRPr lang="en-US" dirty="0">
              <a:solidFill>
                <a:schemeClr val="tx2"/>
              </a:solidFill>
            </a:endParaRPr>
          </a:p>
        </p:txBody>
      </p:sp>
      <p:pic>
        <p:nvPicPr>
          <p:cNvPr id="1451009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2438400"/>
            <a:ext cx="2133600" cy="2743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E41B6D47-3658-44A5-9248-583D276E4A21}" type="slidenum">
              <a:rPr lang="en-US"/>
              <a:pPr/>
              <a:t>27</a:t>
            </a:fld>
            <a:endParaRPr lang="en-US"/>
          </a:p>
        </p:txBody>
      </p:sp>
      <p:sp>
        <p:nvSpPr>
          <p:cNvPr id="181250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533400"/>
            <a:ext cx="7772400" cy="1143000"/>
          </a:xfrm>
        </p:spPr>
        <p:txBody>
          <a:bodyPr/>
          <a:lstStyle/>
          <a:p>
            <a:r>
              <a:rPr lang="en-US" dirty="0"/>
              <a:t>J - Property Use </a:t>
            </a:r>
            <a:endParaRPr lang="en-US" baseline="30000" dirty="0">
              <a:sym typeface="Wingdings" pitchFamily="2" charset="2"/>
            </a:endParaRPr>
          </a:p>
        </p:txBody>
      </p:sp>
      <p:sp>
        <p:nvSpPr>
          <p:cNvPr id="1812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5181600"/>
            <a:ext cx="8305800" cy="1371600"/>
          </a:xfrm>
        </p:spPr>
        <p:txBody>
          <a:bodyPr/>
          <a:lstStyle/>
          <a:p>
            <a:pPr>
              <a:buClr>
                <a:schemeClr val="tx2"/>
              </a:buClr>
              <a:buFont typeface="Wingdings" pitchFamily="2" charset="2"/>
              <a:buNone/>
            </a:pPr>
            <a:r>
              <a:rPr lang="en-US" sz="3400" dirty="0" smtClean="0">
                <a:solidFill>
                  <a:srgbClr val="FFFF00"/>
                </a:solidFill>
              </a:rPr>
              <a:t>	</a:t>
            </a:r>
            <a:r>
              <a:rPr lang="en-US" dirty="0" smtClean="0">
                <a:solidFill>
                  <a:srgbClr val="FFFF00"/>
                </a:solidFill>
              </a:rPr>
              <a:t>The specific use of the property where the incident occurred. Additional codes available.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1448961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1981200"/>
            <a:ext cx="8181975" cy="30384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Rectangle 5"/>
          <p:cNvSpPr/>
          <p:nvPr/>
        </p:nvSpPr>
        <p:spPr>
          <a:xfrm>
            <a:off x="4800600" y="6172200"/>
            <a:ext cx="2951449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2200" b="1" i="1" dirty="0" smtClean="0">
                <a:solidFill>
                  <a:srgbClr val="FF0000"/>
                </a:solidFill>
              </a:rPr>
              <a:t>Handbook page 3-49</a:t>
            </a:r>
            <a:endParaRPr lang="en-US" sz="22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297EA6FF-9CF9-40DA-86F3-8D29FF04AD59}" type="slidenum">
              <a:rPr lang="en-US"/>
              <a:pPr/>
              <a:t>28</a:t>
            </a:fld>
            <a:endParaRPr lang="en-US"/>
          </a:p>
        </p:txBody>
      </p:sp>
      <p:sp>
        <p:nvSpPr>
          <p:cNvPr id="182274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533400"/>
            <a:ext cx="7772400" cy="1143000"/>
          </a:xfrm>
        </p:spPr>
        <p:txBody>
          <a:bodyPr/>
          <a:lstStyle/>
          <a:p>
            <a:r>
              <a:rPr lang="en-US" dirty="0"/>
              <a:t>K</a:t>
            </a:r>
            <a:r>
              <a:rPr lang="en-US" baseline="-25000" dirty="0"/>
              <a:t>1</a:t>
            </a:r>
            <a:r>
              <a:rPr lang="en-US" dirty="0"/>
              <a:t> - Person/Entity Involved</a:t>
            </a:r>
          </a:p>
        </p:txBody>
      </p:sp>
      <p:sp>
        <p:nvSpPr>
          <p:cNvPr id="1822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4648200"/>
            <a:ext cx="8534400" cy="1752600"/>
          </a:xfrm>
        </p:spPr>
        <p:txBody>
          <a:bodyPr/>
          <a:lstStyle/>
          <a:p>
            <a:pPr>
              <a:buClr>
                <a:schemeClr val="tx2"/>
              </a:buClr>
              <a:buFont typeface="Wingdings" pitchFamily="2" charset="2"/>
              <a:buNone/>
            </a:pPr>
            <a:r>
              <a:rPr lang="en-US" dirty="0" smtClean="0">
                <a:solidFill>
                  <a:srgbClr val="FFFF00"/>
                </a:solidFill>
              </a:rPr>
              <a:t>	Collects </a:t>
            </a:r>
            <a:r>
              <a:rPr lang="en-US" dirty="0">
                <a:solidFill>
                  <a:srgbClr val="FFFF00"/>
                </a:solidFill>
              </a:rPr>
              <a:t>the name and contact information for persons or entities (businesses, companies) involved in the incident or related to the </a:t>
            </a:r>
            <a:r>
              <a:rPr lang="en-US" dirty="0" smtClean="0">
                <a:solidFill>
                  <a:srgbClr val="FFFF00"/>
                </a:solidFill>
              </a:rPr>
              <a:t>property.</a:t>
            </a:r>
            <a:endParaRPr lang="en-US" dirty="0"/>
          </a:p>
        </p:txBody>
      </p:sp>
      <p:pic>
        <p:nvPicPr>
          <p:cNvPr id="1446913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2057400"/>
            <a:ext cx="8286750" cy="23907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297EA6FF-9CF9-40DA-86F3-8D29FF04AD59}" type="slidenum">
              <a:rPr lang="en-US"/>
              <a:pPr/>
              <a:t>29</a:t>
            </a:fld>
            <a:endParaRPr lang="en-US"/>
          </a:p>
        </p:txBody>
      </p:sp>
      <p:sp>
        <p:nvSpPr>
          <p:cNvPr id="182274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533400"/>
            <a:ext cx="7772400" cy="1143000"/>
          </a:xfrm>
        </p:spPr>
        <p:txBody>
          <a:bodyPr/>
          <a:lstStyle/>
          <a:p>
            <a:r>
              <a:rPr lang="en-US" dirty="0"/>
              <a:t>K</a:t>
            </a:r>
            <a:r>
              <a:rPr lang="en-US" baseline="-25000" dirty="0"/>
              <a:t>1</a:t>
            </a:r>
            <a:r>
              <a:rPr lang="en-US" dirty="0"/>
              <a:t> - Person/Entity Involved</a:t>
            </a:r>
          </a:p>
        </p:txBody>
      </p:sp>
      <p:pic>
        <p:nvPicPr>
          <p:cNvPr id="1446913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981200"/>
            <a:ext cx="8286750" cy="23907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381000" y="4648200"/>
            <a:ext cx="8763000" cy="1524000"/>
          </a:xfrm>
        </p:spPr>
        <p:txBody>
          <a:bodyPr/>
          <a:lstStyle/>
          <a:p>
            <a:pPr>
              <a:buNone/>
            </a:pPr>
            <a:r>
              <a:rPr lang="en-US" sz="2600" dirty="0" smtClean="0"/>
              <a:t>If more than one person is involved, check the box on the bottom and fill out the Supplemental Forms (NFIRS-1S) as necessary.</a:t>
            </a:r>
          </a:p>
          <a:p>
            <a:pPr>
              <a:buNone/>
            </a:pPr>
            <a:endParaRPr lang="en-US" sz="2600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97BD9E15-8FC2-40C0-9002-E1A41EF8D0E4}" type="slidenum">
              <a:rPr lang="en-US"/>
              <a:pPr/>
              <a:t>3</a:t>
            </a:fld>
            <a:endParaRPr lang="en-US"/>
          </a:p>
        </p:txBody>
      </p:sp>
      <p:sp>
        <p:nvSpPr>
          <p:cNvPr id="163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- Header Information 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63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2895600"/>
            <a:ext cx="8305800" cy="3505200"/>
          </a:xfrm>
          <a:ln>
            <a:noFill/>
          </a:ln>
        </p:spPr>
        <p:txBody>
          <a:bodyPr/>
          <a:lstStyle/>
          <a:p>
            <a:pPr>
              <a:buClr>
                <a:srgbClr val="FFFF00"/>
              </a:buClr>
              <a:buSzPct val="40000"/>
              <a:buNone/>
            </a:pPr>
            <a:r>
              <a:rPr lang="en-US" dirty="0" smtClean="0">
                <a:solidFill>
                  <a:srgbClr val="FFFF00"/>
                </a:solidFill>
              </a:rPr>
              <a:t>	Contains </a:t>
            </a:r>
            <a:r>
              <a:rPr lang="en-US" dirty="0">
                <a:solidFill>
                  <a:srgbClr val="FFFF00"/>
                </a:solidFill>
              </a:rPr>
              <a:t>the information that uniquely identifies the </a:t>
            </a:r>
            <a:r>
              <a:rPr lang="en-US" dirty="0" smtClean="0">
                <a:solidFill>
                  <a:srgbClr val="FFFF00"/>
                </a:solidFill>
              </a:rPr>
              <a:t>incident. </a:t>
            </a:r>
          </a:p>
          <a:p>
            <a:pPr>
              <a:buClr>
                <a:srgbClr val="FFFF00"/>
              </a:buClr>
              <a:buSzPct val="40000"/>
              <a:buNone/>
            </a:pPr>
            <a:r>
              <a:rPr lang="en-US" sz="2600" dirty="0" smtClean="0">
                <a:solidFill>
                  <a:srgbClr val="FFFF00"/>
                </a:solidFill>
              </a:rPr>
              <a:t>		</a:t>
            </a:r>
            <a:r>
              <a:rPr lang="en-US" sz="2600" dirty="0" smtClean="0"/>
              <a:t>(FDID</a:t>
            </a:r>
            <a:r>
              <a:rPr lang="en-US" sz="2600" dirty="0"/>
              <a:t>, state, incident date, number, and </a:t>
            </a:r>
            <a:r>
              <a:rPr lang="en-US" sz="2600" dirty="0" smtClean="0"/>
              <a:t>	exposure)</a:t>
            </a:r>
          </a:p>
          <a:p>
            <a:pPr>
              <a:buClr>
                <a:srgbClr val="FFFF00"/>
              </a:buClr>
              <a:buSzPct val="40000"/>
              <a:buNone/>
            </a:pPr>
            <a:endParaRPr lang="en-US" sz="1000" dirty="0"/>
          </a:p>
          <a:p>
            <a:pPr>
              <a:buClr>
                <a:srgbClr val="FFFF00"/>
              </a:buClr>
              <a:buSzPct val="40000"/>
              <a:buNone/>
            </a:pPr>
            <a:r>
              <a:rPr lang="en-US" dirty="0" smtClean="0">
                <a:solidFill>
                  <a:srgbClr val="FFFF00"/>
                </a:solidFill>
              </a:rPr>
              <a:t>	Provides option to report </a:t>
            </a:r>
            <a:r>
              <a:rPr lang="en-US" dirty="0">
                <a:solidFill>
                  <a:srgbClr val="FFFF00"/>
                </a:solidFill>
              </a:rPr>
              <a:t>a change, deletion, or no </a:t>
            </a:r>
            <a:r>
              <a:rPr lang="en-US" dirty="0" smtClean="0">
                <a:solidFill>
                  <a:srgbClr val="FFFF00"/>
                </a:solidFill>
              </a:rPr>
              <a:t>activity.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7" name="Picture 102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2057400"/>
            <a:ext cx="8201025" cy="5429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3F07BF87-B680-43C7-BFAB-09CB9758CBF6}" type="slidenum">
              <a:rPr lang="en-US"/>
              <a:pPr/>
              <a:t>30</a:t>
            </a:fld>
            <a:endParaRPr lang="en-US"/>
          </a:p>
        </p:txBody>
      </p:sp>
      <p:sp>
        <p:nvSpPr>
          <p:cNvPr id="183298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533400"/>
            <a:ext cx="7772400" cy="1143000"/>
          </a:xfrm>
        </p:spPr>
        <p:txBody>
          <a:bodyPr/>
          <a:lstStyle/>
          <a:p>
            <a:r>
              <a:rPr lang="en-US" dirty="0"/>
              <a:t>K</a:t>
            </a:r>
            <a:r>
              <a:rPr lang="en-US" baseline="-25000" dirty="0"/>
              <a:t>2</a:t>
            </a:r>
            <a:r>
              <a:rPr lang="en-US" dirty="0"/>
              <a:t> - Owner</a:t>
            </a:r>
          </a:p>
        </p:txBody>
      </p:sp>
      <p:sp>
        <p:nvSpPr>
          <p:cNvPr id="1832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4724400"/>
            <a:ext cx="8001000" cy="2133600"/>
          </a:xfrm>
        </p:spPr>
        <p:txBody>
          <a:bodyPr/>
          <a:lstStyle/>
          <a:p>
            <a:pPr>
              <a:buClr>
                <a:schemeClr val="tx2"/>
              </a:buClr>
              <a:buFont typeface="Wingdings" pitchFamily="2" charset="2"/>
              <a:buNone/>
            </a:pPr>
            <a:r>
              <a:rPr lang="en-US" dirty="0" smtClean="0">
                <a:solidFill>
                  <a:srgbClr val="FFFF00"/>
                </a:solidFill>
              </a:rPr>
              <a:t>	Collects </a:t>
            </a:r>
            <a:r>
              <a:rPr lang="en-US" dirty="0">
                <a:solidFill>
                  <a:srgbClr val="FFFF00"/>
                </a:solidFill>
              </a:rPr>
              <a:t>the name and contact information for the person or entity that owns the property where the incident </a:t>
            </a:r>
            <a:r>
              <a:rPr lang="en-US" dirty="0" smtClean="0">
                <a:solidFill>
                  <a:srgbClr val="FFFF00"/>
                </a:solidFill>
              </a:rPr>
              <a:t>occurred.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144486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981200"/>
            <a:ext cx="8296275" cy="24860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3F07BF87-B680-43C7-BFAB-09CB9758CBF6}" type="slidenum">
              <a:rPr lang="en-US"/>
              <a:pPr/>
              <a:t>31</a:t>
            </a:fld>
            <a:endParaRPr lang="en-US"/>
          </a:p>
        </p:txBody>
      </p:sp>
      <p:sp>
        <p:nvSpPr>
          <p:cNvPr id="183298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533400"/>
            <a:ext cx="7772400" cy="1143000"/>
          </a:xfrm>
        </p:spPr>
        <p:txBody>
          <a:bodyPr/>
          <a:lstStyle/>
          <a:p>
            <a:r>
              <a:rPr lang="en-US" dirty="0"/>
              <a:t>K</a:t>
            </a:r>
            <a:r>
              <a:rPr lang="en-US" baseline="-25000" dirty="0"/>
              <a:t>2</a:t>
            </a:r>
            <a:r>
              <a:rPr lang="en-US" dirty="0"/>
              <a:t> - Owner</a:t>
            </a:r>
          </a:p>
        </p:txBody>
      </p:sp>
      <p:sp>
        <p:nvSpPr>
          <p:cNvPr id="1832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1905000"/>
          </a:xfrm>
        </p:spPr>
        <p:txBody>
          <a:bodyPr/>
          <a:lstStyle/>
          <a:p>
            <a:pPr>
              <a:buClr>
                <a:schemeClr val="tx2"/>
              </a:buClr>
              <a:buFont typeface="Wingdings" pitchFamily="2" charset="2"/>
              <a:buNone/>
            </a:pP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144486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2133600"/>
            <a:ext cx="8296275" cy="24860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457200" y="4876800"/>
            <a:ext cx="845820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600" b="1" dirty="0" smtClean="0"/>
              <a:t>If the person/entity involved and the owner are the same, check the </a:t>
            </a:r>
            <a:r>
              <a:rPr lang="en-US" sz="2600" b="1" dirty="0" smtClean="0">
                <a:solidFill>
                  <a:srgbClr val="FFFF00"/>
                </a:solidFill>
              </a:rPr>
              <a:t>Same as Person Involved</a:t>
            </a:r>
            <a:r>
              <a:rPr lang="en-US" sz="2600" b="1" dirty="0" smtClean="0"/>
              <a:t> box and it is not necessary to complete the rest of the fields.</a:t>
            </a:r>
            <a:endParaRPr lang="en-US" sz="2600" b="1" dirty="0"/>
          </a:p>
        </p:txBody>
      </p:sp>
    </p:spTree>
  </p:cSld>
  <p:clrMapOvr>
    <a:masterClrMapping/>
  </p:clrMapOvr>
  <p:transition spd="slow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CD98A485-1A2C-4E18-890F-724B6D3F828F}" type="slidenum">
              <a:rPr lang="en-US"/>
              <a:pPr/>
              <a:t>32</a:t>
            </a:fld>
            <a:endParaRPr lang="en-US"/>
          </a:p>
        </p:txBody>
      </p:sp>
      <p:sp>
        <p:nvSpPr>
          <p:cNvPr id="185346" name="Rectangle 1026"/>
          <p:cNvSpPr>
            <a:spLocks noGrp="1" noChangeArrowheads="1"/>
          </p:cNvSpPr>
          <p:nvPr>
            <p:ph type="title"/>
          </p:nvPr>
        </p:nvSpPr>
        <p:spPr>
          <a:xfrm>
            <a:off x="609600" y="609600"/>
            <a:ext cx="7772400" cy="1143000"/>
          </a:xfrm>
        </p:spPr>
        <p:txBody>
          <a:bodyPr/>
          <a:lstStyle/>
          <a:p>
            <a:r>
              <a:rPr lang="en-US" dirty="0"/>
              <a:t>L - Remarks</a:t>
            </a:r>
          </a:p>
        </p:txBody>
      </p:sp>
      <p:sp>
        <p:nvSpPr>
          <p:cNvPr id="185347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4343400" y="1752600"/>
            <a:ext cx="4495800" cy="31242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dirty="0" smtClean="0">
                <a:solidFill>
                  <a:srgbClr val="FFFF00"/>
                </a:solidFill>
              </a:rPr>
              <a:t>	Provides </a:t>
            </a:r>
            <a:r>
              <a:rPr lang="en-US" dirty="0">
                <a:solidFill>
                  <a:srgbClr val="FFFF00"/>
                </a:solidFill>
              </a:rPr>
              <a:t>for a narrative description of the </a:t>
            </a:r>
            <a:r>
              <a:rPr lang="en-US" dirty="0" smtClean="0">
                <a:solidFill>
                  <a:srgbClr val="FFFF00"/>
                </a:solidFill>
              </a:rPr>
              <a:t>incident. Can serve to provide additional details and incident documentation for future reference.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185349" name="Rectangle 1029"/>
          <p:cNvSpPr>
            <a:spLocks noChangeArrowheads="1"/>
          </p:cNvSpPr>
          <p:nvPr/>
        </p:nvSpPr>
        <p:spPr bwMode="auto">
          <a:xfrm>
            <a:off x="685800" y="5029200"/>
            <a:ext cx="8001000" cy="12926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/>
            <a:r>
              <a:rPr lang="en-US" sz="2600" b="1" dirty="0">
                <a:latin typeface="Arial" pitchFamily="34" charset="0"/>
                <a:cs typeface="Arial" pitchFamily="34" charset="0"/>
              </a:rPr>
              <a:t>Includes an instructional box intended to </a:t>
            </a:r>
          </a:p>
          <a:p>
            <a:pPr algn="l"/>
            <a:r>
              <a:rPr lang="en-US" sz="2600" b="1" dirty="0">
                <a:latin typeface="Arial" pitchFamily="34" charset="0"/>
                <a:cs typeface="Arial" pitchFamily="34" charset="0"/>
              </a:rPr>
              <a:t>provide guidance for </a:t>
            </a:r>
            <a:r>
              <a:rPr lang="en-US" sz="2600" b="1" dirty="0" smtClean="0">
                <a:latin typeface="Arial" pitchFamily="34" charset="0"/>
                <a:cs typeface="Arial" pitchFamily="34" charset="0"/>
              </a:rPr>
              <a:t>what modules need to be completed based on the </a:t>
            </a:r>
            <a:r>
              <a:rPr lang="en-US" sz="26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Incident Type </a:t>
            </a:r>
            <a:r>
              <a:rPr lang="en-US" sz="2600" b="1" dirty="0" smtClean="0">
                <a:latin typeface="Arial" pitchFamily="34" charset="0"/>
                <a:cs typeface="Arial" pitchFamily="34" charset="0"/>
              </a:rPr>
              <a:t>used.</a:t>
            </a:r>
            <a:endParaRPr lang="en-US" sz="26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85356" name="Picture 103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2209800"/>
            <a:ext cx="3121025" cy="196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42817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2000" y="1981200"/>
            <a:ext cx="3595687" cy="2438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Additional Modules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smtClean="0"/>
              <a:t>1-</a:t>
            </a:r>
            <a:fld id="{1D5337AA-7B52-4960-997E-8C4CFBE3B940}" type="slidenum">
              <a:rPr lang="en-US" smtClean="0"/>
              <a:pPr/>
              <a:t>33</a:t>
            </a:fld>
            <a:endParaRPr lang="en-US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33800" y="2362200"/>
            <a:ext cx="4784598" cy="2971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381000" y="2362200"/>
            <a:ext cx="3048000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600" b="1" dirty="0" smtClean="0"/>
              <a:t>Depending on your type of incident, additional modules may need to be filled out.</a:t>
            </a:r>
            <a:endParaRPr lang="en-US" sz="2600" b="1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0EA64DBF-242F-4B49-AB84-438EDB25AF0F}" type="slidenum">
              <a:rPr lang="en-US"/>
              <a:pPr/>
              <a:t>34</a:t>
            </a:fld>
            <a:endParaRPr lang="en-US"/>
          </a:p>
        </p:txBody>
      </p:sp>
      <p:sp>
        <p:nvSpPr>
          <p:cNvPr id="184322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533400"/>
            <a:ext cx="7772400" cy="1143000"/>
          </a:xfrm>
        </p:spPr>
        <p:txBody>
          <a:bodyPr/>
          <a:lstStyle/>
          <a:p>
            <a:r>
              <a:rPr lang="en-US" dirty="0"/>
              <a:t>M - Authorization</a:t>
            </a:r>
          </a:p>
        </p:txBody>
      </p:sp>
      <p:sp>
        <p:nvSpPr>
          <p:cNvPr id="1843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3733800"/>
            <a:ext cx="8610600" cy="1981200"/>
          </a:xfrm>
        </p:spPr>
        <p:txBody>
          <a:bodyPr/>
          <a:lstStyle/>
          <a:p>
            <a:pPr>
              <a:buClr>
                <a:schemeClr val="tx2"/>
              </a:buClr>
              <a:buFont typeface="Wingdings" pitchFamily="2" charset="2"/>
              <a:buNone/>
            </a:pPr>
            <a:r>
              <a:rPr lang="en-US" dirty="0" smtClean="0">
                <a:solidFill>
                  <a:srgbClr val="FFFF00"/>
                </a:solidFill>
              </a:rPr>
              <a:t>	Collects </a:t>
            </a:r>
            <a:r>
              <a:rPr lang="en-US" dirty="0">
                <a:solidFill>
                  <a:srgbClr val="FFFF00"/>
                </a:solidFill>
              </a:rPr>
              <a:t>the name and identifying information for the Officer in Charge of the incident and the member completing the incident </a:t>
            </a:r>
            <a:r>
              <a:rPr lang="en-US" dirty="0" smtClean="0">
                <a:solidFill>
                  <a:srgbClr val="FFFF00"/>
                </a:solidFill>
              </a:rPr>
              <a:t>report.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1440769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1981200"/>
            <a:ext cx="8286750" cy="14859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0" name="TextBox 39"/>
          <p:cNvSpPr txBox="1"/>
          <p:nvPr/>
        </p:nvSpPr>
        <p:spPr>
          <a:xfrm>
            <a:off x="685800" y="5181600"/>
            <a:ext cx="77724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600" b="1" dirty="0" smtClean="0"/>
              <a:t>A box can be marked if the </a:t>
            </a:r>
            <a:r>
              <a:rPr lang="en-US" sz="2600" b="1" dirty="0" smtClean="0">
                <a:solidFill>
                  <a:srgbClr val="FFFF00"/>
                </a:solidFill>
              </a:rPr>
              <a:t>Officer in Charge </a:t>
            </a:r>
            <a:r>
              <a:rPr lang="en-US" sz="2600" b="1" dirty="0" smtClean="0"/>
              <a:t>is the same as the person making the report.</a:t>
            </a:r>
            <a:endParaRPr lang="en-US" sz="2600" b="1" dirty="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97BD9E15-8FC2-40C0-9002-E1A41EF8D0E4}" type="slidenum">
              <a:rPr lang="en-US"/>
              <a:pPr/>
              <a:t>4</a:t>
            </a:fld>
            <a:endParaRPr lang="en-US"/>
          </a:p>
        </p:txBody>
      </p:sp>
      <p:sp>
        <p:nvSpPr>
          <p:cNvPr id="163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- Header </a:t>
            </a:r>
            <a:r>
              <a:rPr lang="en-US" dirty="0" smtClean="0"/>
              <a:t>Information </a:t>
            </a:r>
            <a:endParaRPr lang="en-US" dirty="0"/>
          </a:p>
        </p:txBody>
      </p:sp>
      <p:sp>
        <p:nvSpPr>
          <p:cNvPr id="163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8200" y="2971800"/>
            <a:ext cx="8077200" cy="3429000"/>
          </a:xfrm>
        </p:spPr>
        <p:txBody>
          <a:bodyPr/>
          <a:lstStyle/>
          <a:p>
            <a:pPr>
              <a:buClr>
                <a:srgbClr val="FFFF00"/>
              </a:buClr>
              <a:buSzPct val="40000"/>
              <a:buNone/>
            </a:pPr>
            <a:r>
              <a:rPr lang="en-US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FDID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 - A </a:t>
            </a:r>
            <a:r>
              <a:rPr lang="en-US" sz="2600" dirty="0">
                <a:latin typeface="Arial" pitchFamily="34" charset="0"/>
                <a:cs typeface="Arial" pitchFamily="34" charset="0"/>
              </a:rPr>
              <a:t>unique five-character identifier assigned by the State to identify a particular fire department within the State. </a:t>
            </a:r>
            <a:endParaRPr lang="en-US" sz="2600" dirty="0" smtClean="0">
              <a:latin typeface="Arial" pitchFamily="34" charset="0"/>
              <a:cs typeface="Arial" pitchFamily="34" charset="0"/>
            </a:endParaRPr>
          </a:p>
          <a:p>
            <a:pPr>
              <a:buClr>
                <a:srgbClr val="FFFF00"/>
              </a:buClr>
              <a:buSzPct val="40000"/>
              <a:buNone/>
            </a:pPr>
            <a:r>
              <a:rPr lang="en-US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Incident Number </a:t>
            </a:r>
            <a:r>
              <a:rPr lang="en-US" sz="26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en-US" sz="2600" dirty="0" smtClean="0"/>
              <a:t>The 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incident</a:t>
            </a:r>
            <a:r>
              <a:rPr lang="en-US" sz="2600" dirty="0" smtClean="0"/>
              <a:t> number is a unique number assigned by the fire department for each incident. Should be all numeric.</a:t>
            </a:r>
          </a:p>
          <a:p>
            <a:pPr>
              <a:buClr>
                <a:srgbClr val="FFFF00"/>
              </a:buClr>
              <a:buSzPct val="40000"/>
              <a:buNone/>
            </a:pPr>
            <a:endParaRPr lang="en-US" sz="240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440768" name="Picture 102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2057400"/>
            <a:ext cx="8201025" cy="5429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- Header Information </a:t>
            </a:r>
          </a:p>
        </p:txBody>
      </p:sp>
      <p:sp>
        <p:nvSpPr>
          <p:cNvPr id="163843" name="Rectangle 3"/>
          <p:cNvSpPr>
            <a:spLocks noGrp="1" noChangeArrowheads="1"/>
          </p:cNvSpPr>
          <p:nvPr>
            <p:ph idx="1"/>
          </p:nvPr>
        </p:nvSpPr>
        <p:spPr>
          <a:xfrm>
            <a:off x="838200" y="2743200"/>
            <a:ext cx="8077200" cy="3657600"/>
          </a:xfrm>
        </p:spPr>
        <p:txBody>
          <a:bodyPr/>
          <a:lstStyle/>
          <a:p>
            <a:pPr>
              <a:buClr>
                <a:srgbClr val="FFFF00"/>
              </a:buClr>
              <a:buSzPct val="40000"/>
              <a:buNone/>
            </a:pPr>
            <a:r>
              <a:rPr lang="en-US" sz="24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Exposure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– If the incident is not a fire, the exposure should always be 000.</a:t>
            </a:r>
          </a:p>
          <a:p>
            <a:pPr>
              <a:buNone/>
            </a:pPr>
            <a:r>
              <a:rPr lang="en-US" sz="24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Exposure - </a:t>
            </a:r>
            <a:r>
              <a:rPr lang="en-US" sz="2400" dirty="0" smtClean="0"/>
              <a:t>An incident may have multiple fire exposures - the exposure number indicates how many there were for a given fire.</a:t>
            </a:r>
          </a:p>
          <a:p>
            <a:pPr>
              <a:buNone/>
            </a:pPr>
            <a:r>
              <a:rPr lang="en-US" sz="2400" dirty="0"/>
              <a:t> </a:t>
            </a:r>
            <a:r>
              <a:rPr lang="en-US" sz="2400" dirty="0" smtClean="0"/>
              <a:t>      000 is for the original fire</a:t>
            </a:r>
          </a:p>
          <a:p>
            <a:pPr>
              <a:buNone/>
            </a:pPr>
            <a:r>
              <a:rPr lang="en-US" sz="2400" dirty="0"/>
              <a:t> </a:t>
            </a:r>
            <a:r>
              <a:rPr lang="en-US" sz="2400" dirty="0" smtClean="0"/>
              <a:t>       001 would mean one exposure - a separate            	report is completed for each exposure 	associated with an incident. </a:t>
            </a:r>
          </a:p>
          <a:p>
            <a:pPr>
              <a:buClr>
                <a:srgbClr val="FFFF00"/>
              </a:buClr>
              <a:buSzPct val="40000"/>
              <a:buFont typeface="Monotype Sorts" pitchFamily="2" charset="2"/>
              <a:buChar char="l"/>
            </a:pPr>
            <a:endParaRPr lang="en-US" sz="240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97BD9E15-8FC2-40C0-9002-E1A41EF8D0E4}" type="slidenum">
              <a:rPr lang="en-US"/>
              <a:pPr/>
              <a:t>5</a:t>
            </a:fld>
            <a:endParaRPr lang="en-US"/>
          </a:p>
        </p:txBody>
      </p:sp>
      <p:pic>
        <p:nvPicPr>
          <p:cNvPr id="1440768" name="Picture 102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" y="2057400"/>
            <a:ext cx="8201025" cy="5429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97BD9E15-8FC2-40C0-9002-E1A41EF8D0E4}" type="slidenum">
              <a:rPr lang="en-US"/>
              <a:pPr/>
              <a:t>6</a:t>
            </a:fld>
            <a:endParaRPr lang="en-US"/>
          </a:p>
        </p:txBody>
      </p:sp>
      <p:sp>
        <p:nvSpPr>
          <p:cNvPr id="163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- Header Information </a:t>
            </a:r>
          </a:p>
        </p:txBody>
      </p:sp>
      <p:sp>
        <p:nvSpPr>
          <p:cNvPr id="163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2438400"/>
            <a:ext cx="8305800" cy="3657600"/>
          </a:xfrm>
        </p:spPr>
        <p:txBody>
          <a:bodyPr/>
          <a:lstStyle/>
          <a:p>
            <a:pPr>
              <a:buClr>
                <a:srgbClr val="FFFF00"/>
              </a:buClr>
              <a:buSzPct val="40000"/>
              <a:buNone/>
            </a:pP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pPr>
              <a:buClr>
                <a:srgbClr val="FFFF00"/>
              </a:buClr>
              <a:buSzPct val="40000"/>
              <a:buNone/>
            </a:pPr>
            <a:r>
              <a:rPr lang="en-US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Delete/Change/No Activity </a:t>
            </a:r>
            <a:r>
              <a:rPr lang="en-US" sz="24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These </a:t>
            </a:r>
            <a:r>
              <a:rPr lang="en-US" sz="2600" dirty="0">
                <a:latin typeface="Arial" pitchFamily="34" charset="0"/>
                <a:cs typeface="Arial" pitchFamily="34" charset="0"/>
              </a:rPr>
              <a:t>boxes indicate whether previously provided information is to be changed or deleted or to report that no activity occurred during a reporting period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buClr>
                <a:srgbClr val="FFFF00"/>
              </a:buClr>
              <a:buSzPct val="40000"/>
              <a:buNone/>
            </a:pPr>
            <a:endParaRPr lang="en-US" sz="1000" dirty="0" smtClean="0">
              <a:latin typeface="Arial" pitchFamily="34" charset="0"/>
              <a:cs typeface="Arial" pitchFamily="34" charset="0"/>
            </a:endParaRPr>
          </a:p>
          <a:p>
            <a:pPr>
              <a:buClr>
                <a:srgbClr val="FFFF00"/>
              </a:buClr>
              <a:buSzPct val="40000"/>
              <a:buNone/>
            </a:pPr>
            <a:r>
              <a:rPr lang="en-US" sz="2600" dirty="0" smtClean="0">
                <a:solidFill>
                  <a:srgbClr val="FFFF00"/>
                </a:solidFill>
              </a:rPr>
              <a:t>	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When filling out the Basic Module for a new incident, leave the </a:t>
            </a:r>
            <a:r>
              <a:rPr lang="en-US" sz="26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Delete/Change/No Activity 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boxes blank.</a:t>
            </a:r>
          </a:p>
          <a:p>
            <a:pPr>
              <a:buClr>
                <a:srgbClr val="FFFF00"/>
              </a:buClr>
              <a:buSzPct val="40000"/>
              <a:buNone/>
            </a:pPr>
            <a:r>
              <a:rPr lang="en-US" sz="26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260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440768" name="Picture 102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2057400"/>
            <a:ext cx="8201025" cy="5429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97BD9E15-8FC2-40C0-9002-E1A41EF8D0E4}" type="slidenum">
              <a:rPr lang="en-US"/>
              <a:pPr/>
              <a:t>7</a:t>
            </a:fld>
            <a:endParaRPr lang="en-US"/>
          </a:p>
        </p:txBody>
      </p:sp>
      <p:sp>
        <p:nvSpPr>
          <p:cNvPr id="163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- Header Information </a:t>
            </a:r>
          </a:p>
        </p:txBody>
      </p:sp>
      <p:sp>
        <p:nvSpPr>
          <p:cNvPr id="163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2438400"/>
            <a:ext cx="8305800" cy="3657600"/>
          </a:xfrm>
        </p:spPr>
        <p:txBody>
          <a:bodyPr/>
          <a:lstStyle/>
          <a:p>
            <a:pPr>
              <a:buClr>
                <a:srgbClr val="FFFF00"/>
              </a:buClr>
              <a:buSzPct val="40000"/>
              <a:buNone/>
            </a:pP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pPr>
              <a:buClr>
                <a:srgbClr val="FFFF00"/>
              </a:buClr>
              <a:buSzPct val="40000"/>
              <a:buNone/>
            </a:pPr>
            <a:r>
              <a:rPr lang="en-US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No Activity </a:t>
            </a:r>
            <a:r>
              <a:rPr lang="en-US" sz="24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-  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When you don’t have any incidents for a month, create a </a:t>
            </a:r>
            <a:r>
              <a:rPr lang="en-US" sz="26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No Activity 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report.</a:t>
            </a:r>
          </a:p>
          <a:p>
            <a:pPr>
              <a:buClr>
                <a:srgbClr val="FFFF00"/>
              </a:buClr>
              <a:buSzPct val="40000"/>
              <a:buNone/>
            </a:pPr>
            <a:endParaRPr lang="en-US" sz="1000" dirty="0" smtClean="0">
              <a:solidFill>
                <a:srgbClr val="FFFF00"/>
              </a:solidFill>
            </a:endParaRPr>
          </a:p>
          <a:p>
            <a:pPr>
              <a:buClr>
                <a:srgbClr val="FFFF00"/>
              </a:buClr>
              <a:buSzPct val="40000"/>
              <a:buNone/>
            </a:pPr>
            <a:r>
              <a:rPr lang="en-US" sz="2600" dirty="0" smtClean="0">
                <a:latin typeface="Arial" pitchFamily="34" charset="0"/>
                <a:cs typeface="Arial" pitchFamily="34" charset="0"/>
              </a:rPr>
              <a:t>	Complete the header information using the last day of the month for the </a:t>
            </a:r>
            <a:r>
              <a:rPr lang="en-US" sz="26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Date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26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Incident Number 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0000000, </a:t>
            </a:r>
            <a:r>
              <a:rPr lang="en-US" sz="26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Exposure Number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 000 and check the </a:t>
            </a:r>
            <a:r>
              <a:rPr lang="en-US" sz="26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No Activity 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box.</a:t>
            </a:r>
            <a:endParaRPr lang="en-US" sz="2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440768" name="Picture 102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2057400"/>
            <a:ext cx="8201025" cy="5429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303EBF63-8632-408D-8D02-47B2CD8532D1}" type="slidenum">
              <a:rPr lang="en-US"/>
              <a:pPr/>
              <a:t>8</a:t>
            </a:fld>
            <a:endParaRPr lang="en-US"/>
          </a:p>
        </p:txBody>
      </p:sp>
      <p:sp>
        <p:nvSpPr>
          <p:cNvPr id="166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 - </a:t>
            </a:r>
            <a:r>
              <a:rPr lang="en-US" dirty="0" smtClean="0"/>
              <a:t>Location </a:t>
            </a:r>
            <a:endParaRPr lang="en-US" dirty="0"/>
          </a:p>
        </p:txBody>
      </p:sp>
      <p:sp>
        <p:nvSpPr>
          <p:cNvPr id="166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3657600"/>
            <a:ext cx="8343900" cy="2743200"/>
          </a:xfrm>
        </p:spPr>
        <p:txBody>
          <a:bodyPr/>
          <a:lstStyle/>
          <a:p>
            <a:pPr>
              <a:buClr>
                <a:schemeClr val="tx1"/>
              </a:buClr>
              <a:buNone/>
            </a:pPr>
            <a:r>
              <a:rPr lang="en-US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	Identifies </a:t>
            </a:r>
            <a:r>
              <a:rPr lang="en-US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specific location of the </a:t>
            </a:r>
            <a:r>
              <a:rPr lang="en-US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incident.</a:t>
            </a:r>
          </a:p>
          <a:p>
            <a:pPr>
              <a:buClr>
                <a:schemeClr val="tx1"/>
              </a:buClr>
              <a:buNone/>
            </a:pPr>
            <a:endParaRPr lang="en-US" sz="10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pPr>
              <a:buClr>
                <a:schemeClr val="tx1"/>
              </a:buClr>
              <a:buNone/>
            </a:pPr>
            <a:r>
              <a:rPr lang="en-US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	Checkbox used to indicate whether </a:t>
            </a:r>
            <a:r>
              <a:rPr lang="en-US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Wildland</a:t>
            </a:r>
            <a:r>
              <a:rPr lang="en-US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Module and an “Alternate Location” is provided.</a:t>
            </a:r>
          </a:p>
          <a:p>
            <a:pPr>
              <a:buClr>
                <a:schemeClr val="tx1"/>
              </a:buClr>
              <a:buNone/>
            </a:pPr>
            <a:endParaRPr lang="en-US" sz="10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pPr>
              <a:buClr>
                <a:schemeClr val="tx1"/>
              </a:buClr>
              <a:buNone/>
            </a:pPr>
            <a:r>
              <a:rPr lang="en-US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	Accepts GIS Compatible Format.</a:t>
            </a:r>
            <a:endParaRPr lang="en-US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pPr>
              <a:buClr>
                <a:schemeClr val="tx1"/>
              </a:buClr>
              <a:buNone/>
            </a:pPr>
            <a:r>
              <a:rPr lang="en-US" sz="24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	</a:t>
            </a:r>
            <a:endParaRPr lang="en-US" sz="240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pPr>
              <a:buClr>
                <a:schemeClr val="tx1"/>
              </a:buClr>
              <a:buNone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	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6918" name="Text Box 6"/>
          <p:cNvSpPr txBox="1">
            <a:spLocks noChangeAspect="1" noChangeArrowheads="1"/>
          </p:cNvSpPr>
          <p:nvPr/>
        </p:nvSpPr>
        <p:spPr bwMode="auto">
          <a:xfrm>
            <a:off x="2319579" y="2727512"/>
            <a:ext cx="418636" cy="214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en-US" sz="800"/>
          </a:p>
        </p:txBody>
      </p:sp>
      <p:pic>
        <p:nvPicPr>
          <p:cNvPr id="166919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2057400"/>
            <a:ext cx="8153400" cy="14668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303EBF63-8632-408D-8D02-47B2CD8532D1}" type="slidenum">
              <a:rPr lang="en-US"/>
              <a:pPr/>
              <a:t>9</a:t>
            </a:fld>
            <a:endParaRPr lang="en-US"/>
          </a:p>
        </p:txBody>
      </p:sp>
      <p:sp>
        <p:nvSpPr>
          <p:cNvPr id="166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 - </a:t>
            </a:r>
            <a:r>
              <a:rPr lang="en-US" dirty="0" smtClean="0"/>
              <a:t>Location </a:t>
            </a:r>
            <a:endParaRPr lang="en-US" dirty="0"/>
          </a:p>
        </p:txBody>
      </p:sp>
      <p:sp>
        <p:nvSpPr>
          <p:cNvPr id="166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0" y="3505200"/>
            <a:ext cx="7772400" cy="2743200"/>
          </a:xfrm>
        </p:spPr>
        <p:txBody>
          <a:bodyPr/>
          <a:lstStyle/>
          <a:p>
            <a:pPr>
              <a:buClr>
                <a:schemeClr val="tx1"/>
              </a:buClr>
              <a:buNone/>
            </a:pPr>
            <a:r>
              <a:rPr lang="en-US" sz="24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Location -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Vicinity information (in front of, rear of, adjacent to) can help to define the exact location.</a:t>
            </a:r>
          </a:p>
          <a:p>
            <a:pPr>
              <a:buClr>
                <a:schemeClr val="tx1"/>
              </a:buClr>
              <a:buNone/>
            </a:pPr>
            <a:endParaRPr lang="en-US" sz="1000" dirty="0" smtClean="0">
              <a:latin typeface="Arial" pitchFamily="34" charset="0"/>
              <a:cs typeface="Arial" pitchFamily="34" charset="0"/>
            </a:endParaRPr>
          </a:p>
          <a:p>
            <a:pPr>
              <a:buClr>
                <a:schemeClr val="tx1"/>
              </a:buClr>
              <a:buNone/>
            </a:pPr>
            <a:r>
              <a:rPr lang="en-US" sz="24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Location -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If the </a:t>
            </a:r>
            <a:r>
              <a:rPr lang="en-US" sz="2400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Wildland</a:t>
            </a:r>
            <a:r>
              <a:rPr lang="en-US" sz="24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Module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is used in lieu of the Fire Module, you can check the box </a:t>
            </a:r>
            <a:r>
              <a:rPr lang="en-US" sz="24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Alternate Location Specification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and fill out  </a:t>
            </a:r>
            <a:r>
              <a:rPr lang="en-US" sz="24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section B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of the </a:t>
            </a:r>
            <a:r>
              <a:rPr lang="en-US" sz="2400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Wildland</a:t>
            </a:r>
            <a:r>
              <a:rPr lang="en-US" sz="24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Module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instead of the </a:t>
            </a:r>
            <a:r>
              <a:rPr lang="en-US" sz="24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Location Type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in the </a:t>
            </a:r>
            <a:r>
              <a:rPr lang="en-US" sz="24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Basic Module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buClr>
                <a:schemeClr val="tx1"/>
              </a:buClr>
              <a:buNone/>
            </a:pPr>
            <a:endParaRPr lang="en-US" sz="2400" dirty="0">
              <a:latin typeface="Arial" pitchFamily="34" charset="0"/>
              <a:cs typeface="Arial" pitchFamily="34" charset="0"/>
            </a:endParaRPr>
          </a:p>
          <a:p>
            <a:pPr>
              <a:buClr>
                <a:schemeClr val="tx1"/>
              </a:buClr>
              <a:buNone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	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6918" name="Text Box 6"/>
          <p:cNvSpPr txBox="1">
            <a:spLocks noChangeAspect="1" noChangeArrowheads="1"/>
          </p:cNvSpPr>
          <p:nvPr/>
        </p:nvSpPr>
        <p:spPr bwMode="auto">
          <a:xfrm>
            <a:off x="2319579" y="2727512"/>
            <a:ext cx="418636" cy="214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en-US" sz="800"/>
          </a:p>
        </p:txBody>
      </p:sp>
      <p:pic>
        <p:nvPicPr>
          <p:cNvPr id="166919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2057400"/>
            <a:ext cx="8153400" cy="14668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Project Overview (Standard)">
  <a:themeElements>
    <a:clrScheme name="Project Overview (Standard) 1">
      <a:dk1>
        <a:srgbClr val="000000"/>
      </a:dk1>
      <a:lt1>
        <a:srgbClr val="FFFFFF"/>
      </a:lt1>
      <a:dk2>
        <a:srgbClr val="0066CC"/>
      </a:dk2>
      <a:lt2>
        <a:srgbClr val="CBCBCB"/>
      </a:lt2>
      <a:accent1>
        <a:srgbClr val="00CCFF"/>
      </a:accent1>
      <a:accent2>
        <a:srgbClr val="00FFCC"/>
      </a:accent2>
      <a:accent3>
        <a:srgbClr val="AAB8E2"/>
      </a:accent3>
      <a:accent4>
        <a:srgbClr val="DADADA"/>
      </a:accent4>
      <a:accent5>
        <a:srgbClr val="AAE2FF"/>
      </a:accent5>
      <a:accent6>
        <a:srgbClr val="00E7B9"/>
      </a:accent6>
      <a:hlink>
        <a:srgbClr val="FF3300"/>
      </a:hlink>
      <a:folHlink>
        <a:srgbClr val="FF7C80"/>
      </a:folHlink>
    </a:clrScheme>
    <a:fontScheme name="Office Classic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roject Overview (Standard) 1">
        <a:dk1>
          <a:srgbClr val="000000"/>
        </a:dk1>
        <a:lt1>
          <a:srgbClr val="FFFFFF"/>
        </a:lt1>
        <a:dk2>
          <a:srgbClr val="0066CC"/>
        </a:dk2>
        <a:lt2>
          <a:srgbClr val="CBCBCB"/>
        </a:lt2>
        <a:accent1>
          <a:srgbClr val="00CCFF"/>
        </a:accent1>
        <a:accent2>
          <a:srgbClr val="00FFCC"/>
        </a:accent2>
        <a:accent3>
          <a:srgbClr val="AAB8E2"/>
        </a:accent3>
        <a:accent4>
          <a:srgbClr val="DADADA"/>
        </a:accent4>
        <a:accent5>
          <a:srgbClr val="AAE2FF"/>
        </a:accent5>
        <a:accent6>
          <a:srgbClr val="00E7B9"/>
        </a:accent6>
        <a:hlink>
          <a:srgbClr val="FF3300"/>
        </a:hlink>
        <a:folHlink>
          <a:srgbClr val="FF7C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ject Overview (Standard) 2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3366FF"/>
        </a:accent1>
        <a:accent2>
          <a:srgbClr val="009900"/>
        </a:accent2>
        <a:accent3>
          <a:srgbClr val="FFFFFF"/>
        </a:accent3>
        <a:accent4>
          <a:srgbClr val="000000"/>
        </a:accent4>
        <a:accent5>
          <a:srgbClr val="ADB8FF"/>
        </a:accent5>
        <a:accent6>
          <a:srgbClr val="008A00"/>
        </a:accent6>
        <a:hlink>
          <a:srgbClr val="FF0033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ject Overview (Standard) 3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EAEAEA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555555"/>
        </a:accent6>
        <a:hlink>
          <a:srgbClr val="969696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Project Overview (Standard) 1">
    <a:dk1>
      <a:srgbClr val="000000"/>
    </a:dk1>
    <a:lt1>
      <a:srgbClr val="FFFFFF"/>
    </a:lt1>
    <a:dk2>
      <a:srgbClr val="0066CC"/>
    </a:dk2>
    <a:lt2>
      <a:srgbClr val="CBCBCB"/>
    </a:lt2>
    <a:accent1>
      <a:srgbClr val="00CCFF"/>
    </a:accent1>
    <a:accent2>
      <a:srgbClr val="00FFCC"/>
    </a:accent2>
    <a:accent3>
      <a:srgbClr val="AAB8E2"/>
    </a:accent3>
    <a:accent4>
      <a:srgbClr val="DADADA"/>
    </a:accent4>
    <a:accent5>
      <a:srgbClr val="AAE2FF"/>
    </a:accent5>
    <a:accent6>
      <a:srgbClr val="00E7B9"/>
    </a:accent6>
    <a:hlink>
      <a:srgbClr val="FF3300"/>
    </a:hlink>
    <a:folHlink>
      <a:srgbClr val="FF7C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3488</TotalTime>
  <Words>1043</Words>
  <Application>Microsoft Office PowerPoint</Application>
  <PresentationFormat>On-screen Show (4:3)</PresentationFormat>
  <Paragraphs>274</Paragraphs>
  <Slides>34</Slides>
  <Notes>33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5" baseType="lpstr">
      <vt:lpstr>Project Overview (Standard)</vt:lpstr>
      <vt:lpstr>NFIRS 1 - Basic Module</vt:lpstr>
      <vt:lpstr>NFIRS 1 - Basic Module</vt:lpstr>
      <vt:lpstr>A - Header Information  </vt:lpstr>
      <vt:lpstr>A - Header Information </vt:lpstr>
      <vt:lpstr>A - Header Information </vt:lpstr>
      <vt:lpstr>A - Header Information </vt:lpstr>
      <vt:lpstr>A - Header Information </vt:lpstr>
      <vt:lpstr>B - Location </vt:lpstr>
      <vt:lpstr>B - Location </vt:lpstr>
      <vt:lpstr>C - Incident Type </vt:lpstr>
      <vt:lpstr>D - Aid Given or Received </vt:lpstr>
      <vt:lpstr>D - Aid Given or Received </vt:lpstr>
      <vt:lpstr>E1 - Dates &amp; Times</vt:lpstr>
      <vt:lpstr>E1 - Dates &amp; Times</vt:lpstr>
      <vt:lpstr>E2 - Shift and Alarms</vt:lpstr>
      <vt:lpstr>E3 – Special Studies</vt:lpstr>
      <vt:lpstr>F - Actions Taken </vt:lpstr>
      <vt:lpstr>F - Actions Taken </vt:lpstr>
      <vt:lpstr>G1 – Resources </vt:lpstr>
      <vt:lpstr>G1 – Resources </vt:lpstr>
      <vt:lpstr>G2 - Dollar Losses &amp; Values</vt:lpstr>
      <vt:lpstr>H1 - Casualties</vt:lpstr>
      <vt:lpstr>H1 - Casualties</vt:lpstr>
      <vt:lpstr>H2 - Detector</vt:lpstr>
      <vt:lpstr>H3 - Hazardous Materials Release</vt:lpstr>
      <vt:lpstr>I - Mixed Use Property</vt:lpstr>
      <vt:lpstr>J - Property Use </vt:lpstr>
      <vt:lpstr>K1 - Person/Entity Involved</vt:lpstr>
      <vt:lpstr>K1 - Person/Entity Involved</vt:lpstr>
      <vt:lpstr>K2 - Owner</vt:lpstr>
      <vt:lpstr>K2 - Owner</vt:lpstr>
      <vt:lpstr>L - Remarks</vt:lpstr>
      <vt:lpstr>Additional Modules</vt:lpstr>
      <vt:lpstr>M - Authorization</vt:lpstr>
    </vt:vector>
  </TitlesOfParts>
  <Company>Texas State Fire Marshal's Office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NFIRS1-Basic Module</dc:title>
  <dc:subject>Entering Incident Reports</dc:subject>
  <dc:creator>Tammy Burch</dc:creator>
  <cp:keywords>NFIRS, NFIRS 5.0</cp:keywords>
  <dc:description>Does not include comments</dc:description>
  <cp:lastModifiedBy>vgarza</cp:lastModifiedBy>
  <cp:revision>271</cp:revision>
  <cp:lastPrinted>2000-05-03T16:27:20Z</cp:lastPrinted>
  <dcterms:created xsi:type="dcterms:W3CDTF">1997-09-26T01:52:54Z</dcterms:created>
  <dcterms:modified xsi:type="dcterms:W3CDTF">2013-08-12T14:02:37Z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emplateType">
    <vt:i4>1</vt:i4>
  </property>
  <property fmtid="{D5CDD505-2E9C-101B-9397-08002B2CF9AE}" pid="3" name="GraphicType">
    <vt:i4>2</vt:i4>
  </property>
  <property fmtid="{D5CDD505-2E9C-101B-9397-08002B2CF9AE}" pid="4" name="Compression">
    <vt:i4>100</vt:i4>
  </property>
  <property fmtid="{D5CDD505-2E9C-101B-9397-08002B2CF9AE}" pid="5" name="ScreenSize">
    <vt:i4>1</vt:i4>
  </property>
  <property fmtid="{D5CDD505-2E9C-101B-9397-08002B2CF9AE}" pid="6" name="ScreenUsage">
    <vt:i4>1</vt:i4>
  </property>
  <property fmtid="{D5CDD505-2E9C-101B-9397-08002B2CF9AE}" pid="7" name="MailAddress">
    <vt:lpwstr/>
  </property>
  <property fmtid="{D5CDD505-2E9C-101B-9397-08002B2CF9AE}" pid="8" name="HomePage">
    <vt:lpwstr/>
  </property>
  <property fmtid="{D5CDD505-2E9C-101B-9397-08002B2CF9AE}" pid="9" name="Other">
    <vt:lpwstr/>
  </property>
  <property fmtid="{D5CDD505-2E9C-101B-9397-08002B2CF9AE}" pid="10" name="DownloadOriginal">
    <vt:bool>false</vt:bool>
  </property>
  <property fmtid="{D5CDD505-2E9C-101B-9397-08002B2CF9AE}" pid="11" name="DownloadIEButton">
    <vt:bool>false</vt:bool>
  </property>
  <property fmtid="{D5CDD505-2E9C-101B-9397-08002B2CF9AE}" pid="12" name="UseBrowserColor">
    <vt:bool>false</vt:bool>
  </property>
  <property fmtid="{D5CDD505-2E9C-101B-9397-08002B2CF9AE}" pid="13" name="BackColor">
    <vt:i4>16777215</vt:i4>
  </property>
  <property fmtid="{D5CDD505-2E9C-101B-9397-08002B2CF9AE}" pid="14" name="TextColor">
    <vt:i4>0</vt:i4>
  </property>
  <property fmtid="{D5CDD505-2E9C-101B-9397-08002B2CF9AE}" pid="15" name="LinkColor">
    <vt:i4>16711782</vt:i4>
  </property>
  <property fmtid="{D5CDD505-2E9C-101B-9397-08002B2CF9AE}" pid="16" name="VisitedColor">
    <vt:i4>10040268</vt:i4>
  </property>
  <property fmtid="{D5CDD505-2E9C-101B-9397-08002B2CF9AE}" pid="17" name="TransparentButton">
    <vt:i4>0</vt:i4>
  </property>
  <property fmtid="{D5CDD505-2E9C-101B-9397-08002B2CF9AE}" pid="18" name="ButtonType">
    <vt:i4>4</vt:i4>
  </property>
  <property fmtid="{D5CDD505-2E9C-101B-9397-08002B2CF9AE}" pid="19" name="ShowNotes">
    <vt:bool>false</vt:bool>
  </property>
  <property fmtid="{D5CDD505-2E9C-101B-9397-08002B2CF9AE}" pid="20" name="NavBtnPos">
    <vt:i4>3</vt:i4>
  </property>
  <property fmtid="{D5CDD505-2E9C-101B-9397-08002B2CF9AE}" pid="21" name="OutputDir">
    <vt:lpwstr>c:\httpd\htdocs\newnfirs</vt:lpwstr>
  </property>
</Properties>
</file>