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564" r:id="rId2"/>
    <p:sldId id="590" r:id="rId3"/>
    <p:sldId id="567" r:id="rId4"/>
    <p:sldId id="568" r:id="rId5"/>
    <p:sldId id="569" r:id="rId6"/>
    <p:sldId id="570" r:id="rId7"/>
    <p:sldId id="571" r:id="rId8"/>
    <p:sldId id="572" r:id="rId9"/>
    <p:sldId id="575" r:id="rId10"/>
    <p:sldId id="578" r:id="rId11"/>
    <p:sldId id="579" r:id="rId12"/>
    <p:sldId id="580" r:id="rId13"/>
    <p:sldId id="581" r:id="rId14"/>
    <p:sldId id="582" r:id="rId15"/>
    <p:sldId id="583" r:id="rId16"/>
    <p:sldId id="584" r:id="rId17"/>
    <p:sldId id="585" r:id="rId18"/>
    <p:sldId id="586" r:id="rId19"/>
    <p:sldId id="589" r:id="rId20"/>
  </p:sldIdLst>
  <p:sldSz cx="9144000" cy="6858000" type="screen4x3"/>
  <p:notesSz cx="6858000" cy="91900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00"/>
    <a:srgbClr val="FF0000"/>
    <a:srgbClr val="BEBEBE"/>
    <a:srgbClr val="0033CC"/>
    <a:srgbClr val="6699FF"/>
    <a:srgbClr val="33CCFF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410" y="-7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732" y="-78"/>
      </p:cViewPr>
      <p:guideLst>
        <p:guide orient="horz" pos="2894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CC8FC031-00D6-478E-9A65-B2EFBA02E1EE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C1E30C41-5FBE-43A5-93FB-FDAC99AD0C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31888" y="688975"/>
            <a:ext cx="4595812" cy="3446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65625"/>
            <a:ext cx="5029200" cy="4135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F2C6BA30-BF9E-493C-996D-BA122406B5B1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BB16AE34-410B-487F-8F26-51029F24CA3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128963" y="1524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F81BC0B-9324-4920-9EAC-FB14BA5D29E4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C509DE-1DDD-4075-BA46-F7E56F7F435A}" type="slidenum">
              <a:rPr lang="en-US"/>
              <a:pPr/>
              <a:t>1</a:t>
            </a:fld>
            <a:endParaRPr lang="en-US"/>
          </a:p>
        </p:txBody>
      </p:sp>
      <p:sp>
        <p:nvSpPr>
          <p:cNvPr id="127488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7488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E7C4DDB-60CE-43BD-8307-EFF2A6401DFC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69339B-433C-4A64-9F3A-55BDD75F62C2}" type="slidenum">
              <a:rPr lang="en-US"/>
              <a:pPr/>
              <a:t>10</a:t>
            </a:fld>
            <a:endParaRPr lang="en-US"/>
          </a:p>
        </p:txBody>
      </p:sp>
      <p:sp>
        <p:nvSpPr>
          <p:cNvPr id="129945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9945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F98BF7F-1A7B-4894-BAA1-115D035F585E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E35B19-2E94-4E95-8BFA-AEE7D29B1165}" type="slidenum">
              <a:rPr lang="en-US"/>
              <a:pPr/>
              <a:t>11</a:t>
            </a:fld>
            <a:endParaRPr lang="en-US"/>
          </a:p>
        </p:txBody>
      </p:sp>
      <p:sp>
        <p:nvSpPr>
          <p:cNvPr id="130253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0253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1D48119-671F-4F22-8DD3-FC5C0DDDC45D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FF5937-1861-4129-94E7-02A77E81E386}" type="slidenum">
              <a:rPr lang="en-US"/>
              <a:pPr/>
              <a:t>12</a:t>
            </a:fld>
            <a:endParaRPr lang="en-US"/>
          </a:p>
        </p:txBody>
      </p:sp>
      <p:sp>
        <p:nvSpPr>
          <p:cNvPr id="130560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0560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35E9059-DB98-40C3-B6B8-06F17348376E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CFD548-3EC9-4481-A038-8E12E61C0F96}" type="slidenum">
              <a:rPr lang="en-US"/>
              <a:pPr/>
              <a:t>13</a:t>
            </a:fld>
            <a:endParaRPr lang="en-US"/>
          </a:p>
        </p:txBody>
      </p:sp>
      <p:sp>
        <p:nvSpPr>
          <p:cNvPr id="130867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0867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8F856D1-A70C-45CA-9C85-41923A3E2ECD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8AE306-B005-4DB0-BDA5-EB20BAF88CE4}" type="slidenum">
              <a:rPr lang="en-US"/>
              <a:pPr/>
              <a:t>14</a:t>
            </a:fld>
            <a:endParaRPr lang="en-US"/>
          </a:p>
        </p:txBody>
      </p:sp>
      <p:sp>
        <p:nvSpPr>
          <p:cNvPr id="131174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1174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EE9AFC7-A738-44DC-9232-345BEA37FA53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64DD84-A565-4A01-A41A-666A6993A6F8}" type="slidenum">
              <a:rPr lang="en-US"/>
              <a:pPr/>
              <a:t>15</a:t>
            </a:fld>
            <a:endParaRPr lang="en-US"/>
          </a:p>
        </p:txBody>
      </p:sp>
      <p:sp>
        <p:nvSpPr>
          <p:cNvPr id="131481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1481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12573E9-FF84-455E-A09B-8B767CD80057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129832-5BD5-4158-8713-C8314F9568D5}" type="slidenum">
              <a:rPr lang="en-US"/>
              <a:pPr/>
              <a:t>16</a:t>
            </a:fld>
            <a:endParaRPr lang="en-US"/>
          </a:p>
        </p:txBody>
      </p:sp>
      <p:sp>
        <p:nvSpPr>
          <p:cNvPr id="131789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1789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6853C4B-D549-4527-BD58-7B235417FF0C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467453-1203-46BB-BC6F-0164FDFC77FF}" type="slidenum">
              <a:rPr lang="en-US"/>
              <a:pPr/>
              <a:t>17</a:t>
            </a:fld>
            <a:endParaRPr lang="en-US"/>
          </a:p>
        </p:txBody>
      </p:sp>
      <p:sp>
        <p:nvSpPr>
          <p:cNvPr id="132096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2096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47B659F-DFDE-4BFB-83F8-46641A70318F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26CCC6-6A87-42F5-A05A-81ED40742709}" type="slidenum">
              <a:rPr lang="en-US"/>
              <a:pPr/>
              <a:t>18</a:t>
            </a:fld>
            <a:endParaRPr lang="en-US"/>
          </a:p>
        </p:txBody>
      </p:sp>
      <p:sp>
        <p:nvSpPr>
          <p:cNvPr id="132403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2403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BB3E58F-0A26-4255-84F3-235ABFE7ECAA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84A83F-DB84-4EC6-B9E9-CC00989D7A8F}" type="slidenum">
              <a:rPr lang="en-US"/>
              <a:pPr/>
              <a:t>19</a:t>
            </a:fld>
            <a:endParaRPr lang="en-US"/>
          </a:p>
        </p:txBody>
      </p:sp>
      <p:sp>
        <p:nvSpPr>
          <p:cNvPr id="133017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3017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F81BC0B-9324-4920-9EAC-FB14BA5D29E4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C509DE-1DDD-4075-BA46-F7E56F7F435A}" type="slidenum">
              <a:rPr lang="en-US"/>
              <a:pPr/>
              <a:t>2</a:t>
            </a:fld>
            <a:endParaRPr lang="en-US"/>
          </a:p>
        </p:txBody>
      </p:sp>
      <p:sp>
        <p:nvSpPr>
          <p:cNvPr id="127488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7488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51CFA1E-A171-46A3-A559-AECE3DDBF8AC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8B0B1E-D480-4201-85D6-967D2C8655B0}" type="slidenum">
              <a:rPr lang="en-US"/>
              <a:pPr/>
              <a:t>3</a:t>
            </a:fld>
            <a:endParaRPr lang="en-US"/>
          </a:p>
        </p:txBody>
      </p:sp>
      <p:sp>
        <p:nvSpPr>
          <p:cNvPr id="127795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7795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1F36465-D1F7-4DCB-B4AD-1596D80EDD6F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EC867B-2BC4-429E-8D6E-AAFD30239573}" type="slidenum">
              <a:rPr lang="en-US"/>
              <a:pPr/>
              <a:t>4</a:t>
            </a:fld>
            <a:endParaRPr lang="en-US"/>
          </a:p>
        </p:txBody>
      </p:sp>
      <p:sp>
        <p:nvSpPr>
          <p:cNvPr id="128102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8102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5179E81-918E-4452-B77D-0921E3DE2711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DD6B2A-F0B7-4AA4-97CA-123B8C5B7F14}" type="slidenum">
              <a:rPr lang="en-US"/>
              <a:pPr/>
              <a:t>5</a:t>
            </a:fld>
            <a:endParaRPr lang="en-US"/>
          </a:p>
        </p:txBody>
      </p:sp>
      <p:sp>
        <p:nvSpPr>
          <p:cNvPr id="128409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8409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6B7442D-78F4-43D4-A404-DD4BBAF9EB59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484375-E0B2-44E0-8F1A-1238BF2FDC4A}" type="slidenum">
              <a:rPr lang="en-US"/>
              <a:pPr/>
              <a:t>6</a:t>
            </a:fld>
            <a:endParaRPr lang="en-US"/>
          </a:p>
        </p:txBody>
      </p:sp>
      <p:sp>
        <p:nvSpPr>
          <p:cNvPr id="128717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8717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0E61700-3A99-4C33-BE0F-B41768E0EA8F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D62738-85FC-4BE0-BA6D-183AE4A50B23}" type="slidenum">
              <a:rPr lang="en-US"/>
              <a:pPr/>
              <a:t>7</a:t>
            </a:fld>
            <a:endParaRPr lang="en-US"/>
          </a:p>
        </p:txBody>
      </p:sp>
      <p:sp>
        <p:nvSpPr>
          <p:cNvPr id="129024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9024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E69749A-E44E-4C05-987C-C247D2A62489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1CAD6D-E2EA-4A4A-9076-A59380BBF291}" type="slidenum">
              <a:rPr lang="en-US"/>
              <a:pPr/>
              <a:t>8</a:t>
            </a:fld>
            <a:endParaRPr lang="en-US"/>
          </a:p>
        </p:txBody>
      </p:sp>
      <p:sp>
        <p:nvSpPr>
          <p:cNvPr id="129331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933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3C19D7D-A375-4AA7-8670-B13442D178AF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8C576E-72AC-446D-BE04-84FB0F595D7D}" type="slidenum">
              <a:rPr lang="en-US"/>
              <a:pPr/>
              <a:t>9</a:t>
            </a:fld>
            <a:endParaRPr lang="en-US"/>
          </a:p>
        </p:txBody>
      </p:sp>
      <p:sp>
        <p:nvSpPr>
          <p:cNvPr id="4413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A935D903-A034-434E-B192-55B38304F4F5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86A1BA3-63EE-43DD-A04F-9732126A198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3C98C2-894E-4EDF-865B-674F0D9DA4C5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706F8DE8-A273-4B4C-B5DC-3FEB8093E2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BBDA-B957-4FB9-A50A-82E1F6D2163D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13A2A8F5-9B4D-478C-BBA6-31D86937ED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0CBCC4-4C98-4C88-8010-DA04FF7F5E96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C3242D27-CFCB-4B07-B725-A8896152E4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B00F91-723B-4599-9DB9-29F19C467ADF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ECC26ABE-5521-41EE-8BAE-0C6C11B8AB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F8A0D2-D96D-482F-9E1D-4E01FCDCB164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D8F1406D-8CA8-46E5-8265-F06D056EBA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4BECEA-768A-4084-B2D2-0C0859D4CF2A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5DEC282E-EFD0-4399-9D75-2E7B99463C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00EE69-D50D-44A0-9B9C-E432047C2451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7AAFDBF1-F869-418C-AD30-A1BDA07440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1BDA79-FEFE-44F4-9581-2BD48E924534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54CED2F4-7C7C-4942-B83C-0D8D49AFDB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902BF6-CC3A-448C-89F0-CCF5DD0B8BBB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C6EEBF0D-8BDE-4ADE-9FF4-FA0AAB0CFC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CCBB9C-E683-4FA6-BA0B-8BD6B175F107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723B1F27-EAE5-4471-A01C-695DB6346C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itchFamily="18" charset="0"/>
              </a:defRPr>
            </a:lvl1pPr>
          </a:lstStyle>
          <a:p>
            <a:fld id="{D5CA1972-A0FA-485D-A681-11AA315BD97E}" type="datetime1">
              <a:rPr lang="en-US"/>
              <a:pPr/>
              <a:t>5/28/2013</a:t>
            </a:fld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dirty="0" smtClean="0"/>
              <a:t>Tammy Burch</a:t>
            </a:r>
            <a:endParaRPr lang="en-US" dirty="0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r>
              <a:rPr lang="en-US"/>
              <a:t>1-</a:t>
            </a:r>
            <a:fld id="{B8470E89-6841-4893-86F7-AD5049469F73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kumimoji="1" sz="2800" b="1">
          <a:solidFill>
            <a:srgbClr val="FFFF0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32D4FEB-95C7-4FFC-8D15-86A3409E340F}" type="slidenum">
              <a:rPr lang="en-US"/>
              <a:pPr/>
              <a:t>1</a:t>
            </a:fld>
            <a:endParaRPr lang="en-US"/>
          </a:p>
        </p:txBody>
      </p:sp>
      <p:sp>
        <p:nvSpPr>
          <p:cNvPr id="429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NFIRS </a:t>
            </a:r>
            <a:r>
              <a:rPr lang="en-US" dirty="0" smtClean="0">
                <a:solidFill>
                  <a:srgbClr val="FF0000"/>
                </a:solidFill>
              </a:rPr>
              <a:t>9 - </a:t>
            </a:r>
            <a:r>
              <a:rPr lang="en-US" dirty="0" smtClean="0"/>
              <a:t>Apparatus or Resources </a:t>
            </a:r>
            <a:r>
              <a:rPr lang="en-US" dirty="0"/>
              <a:t>Module</a:t>
            </a:r>
          </a:p>
        </p:txBody>
      </p:sp>
      <p:sp>
        <p:nvSpPr>
          <p:cNvPr id="429059" name="Rectangle 3"/>
          <p:cNvSpPr>
            <a:spLocks noChangeArrowheads="1"/>
          </p:cNvSpPr>
          <p:nvPr/>
        </p:nvSpPr>
        <p:spPr bwMode="auto">
          <a:xfrm>
            <a:off x="1066800" y="2438400"/>
            <a:ext cx="7162800" cy="3581400"/>
          </a:xfrm>
          <a:prstGeom prst="rect">
            <a:avLst/>
          </a:prstGeom>
          <a:noFill/>
          <a:ln w="152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29060" name="Picture 4" descr="C:\aol30A\download\Engine5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438400"/>
            <a:ext cx="7129463" cy="3578225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81B8A7B6-144F-45A9-9BC6-A872466F1803}" type="slidenum">
              <a:rPr lang="en-US"/>
              <a:pPr/>
              <a:t>10</a:t>
            </a:fld>
            <a:endParaRPr lang="en-US"/>
          </a:p>
        </p:txBody>
      </p:sp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- Header</a:t>
            </a:r>
          </a:p>
        </p:txBody>
      </p:sp>
      <p:pic>
        <p:nvPicPr>
          <p:cNvPr id="444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133600"/>
            <a:ext cx="8410575" cy="83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762000" y="3352800"/>
            <a:ext cx="7696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40000"/>
              <a:buFont typeface="Wingdings" pitchFamily="2" charset="2"/>
              <a:buNone/>
              <a:tabLst/>
              <a:defRPr/>
            </a:pPr>
            <a:r>
              <a:rPr kumimoji="1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Header information is repeated on all modules.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40000"/>
              <a:buFont typeface="Wingdings" pitchFamily="2" charset="2"/>
              <a:buNone/>
              <a:tabLst/>
              <a:defRPr/>
            </a:pPr>
            <a:endParaRPr kumimoji="1" lang="en-US" sz="1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800" y="4343400"/>
            <a:ext cx="7010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buNone/>
            </a:pPr>
            <a:r>
              <a:rPr lang="en-US" sz="2600" b="1" dirty="0" smtClean="0"/>
              <a:t>In an automated system, this information is entered once and imported into all modules.</a:t>
            </a:r>
          </a:p>
          <a:p>
            <a:pPr>
              <a:buClr>
                <a:schemeClr val="tx2"/>
              </a:buClr>
              <a:buSzPct val="40000"/>
              <a:buFont typeface="Monotype Sorts" pitchFamily="2" charset="2"/>
              <a:buChar char="l"/>
            </a:pPr>
            <a:endParaRPr lang="en-US" sz="2600" b="0" dirty="0" smtClean="0">
              <a:solidFill>
                <a:srgbClr val="FBFBFB"/>
              </a:solidFill>
            </a:endParaRPr>
          </a:p>
          <a:p>
            <a:pPr algn="l"/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033B76CB-13B6-40B5-8DEA-05486BC28CDB}" type="slidenum">
              <a:rPr lang="en-US"/>
              <a:pPr/>
              <a:t>11</a:t>
            </a:fld>
            <a:endParaRPr lang="en-US"/>
          </a:p>
        </p:txBody>
      </p:sp>
      <p:sp>
        <p:nvSpPr>
          <p:cNvPr id="445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Apparatus Type and </a:t>
            </a:r>
            <a:r>
              <a:rPr lang="en-US" dirty="0" smtClean="0"/>
              <a:t>ID</a:t>
            </a:r>
            <a:endParaRPr lang="en-US" sz="4400" dirty="0"/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24200" y="2209800"/>
            <a:ext cx="5410200" cy="1752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dirty="0"/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45452" name="Rectangle 12"/>
          <p:cNvSpPr>
            <a:spLocks noChangeArrowheads="1"/>
          </p:cNvSpPr>
          <p:nvPr/>
        </p:nvSpPr>
        <p:spPr bwMode="auto">
          <a:xfrm>
            <a:off x="3770313" y="2814638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5453" name="Rectangle 13"/>
          <p:cNvSpPr>
            <a:spLocks noChangeArrowheads="1"/>
          </p:cNvSpPr>
          <p:nvPr/>
        </p:nvSpPr>
        <p:spPr bwMode="auto">
          <a:xfrm>
            <a:off x="5505450" y="2301875"/>
            <a:ext cx="2206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5454" name="Rectangle 14"/>
          <p:cNvSpPr>
            <a:spLocks noChangeArrowheads="1"/>
          </p:cNvSpPr>
          <p:nvPr/>
        </p:nvSpPr>
        <p:spPr bwMode="auto">
          <a:xfrm>
            <a:off x="6380163" y="2446338"/>
            <a:ext cx="220662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45503" name="Picture 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133600"/>
            <a:ext cx="23622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5" name="Rectangle 64"/>
          <p:cNvSpPr/>
          <p:nvPr/>
        </p:nvSpPr>
        <p:spPr>
          <a:xfrm>
            <a:off x="838200" y="4191000"/>
            <a:ext cx="7543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Records the identification and type for apparatus used at an incident.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71600" y="5181600"/>
            <a:ext cx="6400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The </a:t>
            </a:r>
            <a:r>
              <a:rPr lang="en-US" sz="2600" b="1" dirty="0" smtClean="0">
                <a:solidFill>
                  <a:srgbClr val="FFFF00"/>
                </a:solidFill>
              </a:rPr>
              <a:t>ID</a:t>
            </a:r>
            <a:r>
              <a:rPr lang="en-US" sz="2600" b="1" dirty="0" smtClean="0"/>
              <a:t> field is a local option.  The </a:t>
            </a:r>
            <a:r>
              <a:rPr lang="en-US" sz="2600" b="1" dirty="0" smtClean="0">
                <a:solidFill>
                  <a:srgbClr val="FFFF00"/>
                </a:solidFill>
              </a:rPr>
              <a:t>Type</a:t>
            </a:r>
            <a:r>
              <a:rPr lang="en-US" sz="2600" b="1" dirty="0" smtClean="0"/>
              <a:t> field is required.</a:t>
            </a:r>
            <a:endParaRPr lang="en-US" sz="2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12-5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53E7896-75D8-4298-AC80-C612D4E942AC}" type="slidenum">
              <a:rPr lang="en-US"/>
              <a:pPr/>
              <a:t>12</a:t>
            </a:fld>
            <a:endParaRPr lang="en-US"/>
          </a:p>
        </p:txBody>
      </p:sp>
      <p:sp>
        <p:nvSpPr>
          <p:cNvPr id="446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 - Dates and Times</a:t>
            </a:r>
            <a:endParaRPr lang="en-US" baseline="30000">
              <a:sym typeface="Monotype Sorts" pitchFamily="2" charset="2"/>
            </a:endParaRPr>
          </a:p>
        </p:txBody>
      </p:sp>
      <p:sp>
        <p:nvSpPr>
          <p:cNvPr id="446475" name="Rectangle 11"/>
          <p:cNvSpPr>
            <a:spLocks noChangeArrowheads="1"/>
          </p:cNvSpPr>
          <p:nvPr/>
        </p:nvSpPr>
        <p:spPr bwMode="auto">
          <a:xfrm>
            <a:off x="4752975" y="30702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6476" name="Rectangle 12"/>
          <p:cNvSpPr>
            <a:spLocks noChangeArrowheads="1"/>
          </p:cNvSpPr>
          <p:nvPr/>
        </p:nvSpPr>
        <p:spPr bwMode="auto">
          <a:xfrm>
            <a:off x="4953000" y="30480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6477" name="Rectangle 13"/>
          <p:cNvSpPr>
            <a:spLocks noChangeArrowheads="1"/>
          </p:cNvSpPr>
          <p:nvPr/>
        </p:nvSpPr>
        <p:spPr bwMode="auto">
          <a:xfrm>
            <a:off x="5089525" y="30702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46478" name="Group 14"/>
          <p:cNvGrpSpPr>
            <a:grpSpLocks/>
          </p:cNvGrpSpPr>
          <p:nvPr/>
        </p:nvGrpSpPr>
        <p:grpSpPr bwMode="auto">
          <a:xfrm>
            <a:off x="1533525" y="4279900"/>
            <a:ext cx="876300" cy="441325"/>
            <a:chOff x="966" y="2504"/>
            <a:chExt cx="552" cy="278"/>
          </a:xfrm>
        </p:grpSpPr>
        <p:sp>
          <p:nvSpPr>
            <p:cNvPr id="446479" name="Rectangle 15"/>
            <p:cNvSpPr>
              <a:spLocks noChangeArrowheads="1"/>
            </p:cNvSpPr>
            <p:nvPr/>
          </p:nvSpPr>
          <p:spPr bwMode="auto">
            <a:xfrm>
              <a:off x="1382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6480" name="Rectangle 16"/>
            <p:cNvSpPr>
              <a:spLocks noChangeArrowheads="1"/>
            </p:cNvSpPr>
            <p:nvPr/>
          </p:nvSpPr>
          <p:spPr bwMode="auto">
            <a:xfrm>
              <a:off x="1421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46481" name="Rectangle 17"/>
            <p:cNvSpPr>
              <a:spLocks noChangeArrowheads="1"/>
            </p:cNvSpPr>
            <p:nvPr/>
          </p:nvSpPr>
          <p:spPr bwMode="auto">
            <a:xfrm>
              <a:off x="966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6482" name="Rectangle 18"/>
            <p:cNvSpPr>
              <a:spLocks noChangeArrowheads="1"/>
            </p:cNvSpPr>
            <p:nvPr/>
          </p:nvSpPr>
          <p:spPr bwMode="auto">
            <a:xfrm>
              <a:off x="1005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46483" name="Rectangle 19"/>
            <p:cNvSpPr>
              <a:spLocks noChangeArrowheads="1"/>
            </p:cNvSpPr>
            <p:nvPr/>
          </p:nvSpPr>
          <p:spPr bwMode="auto">
            <a:xfrm>
              <a:off x="1168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6484" name="Rectangle 20"/>
            <p:cNvSpPr>
              <a:spLocks noChangeArrowheads="1"/>
            </p:cNvSpPr>
            <p:nvPr/>
          </p:nvSpPr>
          <p:spPr bwMode="auto">
            <a:xfrm>
              <a:off x="1207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sp>
        <p:nvSpPr>
          <p:cNvPr id="446485" name="Rectangle 21"/>
          <p:cNvSpPr>
            <a:spLocks noChangeArrowheads="1"/>
          </p:cNvSpPr>
          <p:nvPr/>
        </p:nvSpPr>
        <p:spPr bwMode="auto">
          <a:xfrm>
            <a:off x="1436688" y="4125913"/>
            <a:ext cx="2762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6486" name="Rectangle 22"/>
          <p:cNvSpPr>
            <a:spLocks noChangeArrowheads="1"/>
          </p:cNvSpPr>
          <p:nvPr/>
        </p:nvSpPr>
        <p:spPr bwMode="auto">
          <a:xfrm>
            <a:off x="1749425" y="4125913"/>
            <a:ext cx="2778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6487" name="Rectangle 23"/>
          <p:cNvSpPr>
            <a:spLocks noChangeArrowheads="1"/>
          </p:cNvSpPr>
          <p:nvPr/>
        </p:nvSpPr>
        <p:spPr bwMode="auto">
          <a:xfrm>
            <a:off x="2039938" y="4133850"/>
            <a:ext cx="2778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6594" name="Rectangle 130"/>
          <p:cNvSpPr>
            <a:spLocks noChangeArrowheads="1"/>
          </p:cNvSpPr>
          <p:nvPr/>
        </p:nvSpPr>
        <p:spPr bwMode="auto">
          <a:xfrm>
            <a:off x="4845050" y="3152775"/>
            <a:ext cx="2778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6595" name="Rectangle 131"/>
          <p:cNvSpPr>
            <a:spLocks noChangeArrowheads="1"/>
          </p:cNvSpPr>
          <p:nvPr/>
        </p:nvSpPr>
        <p:spPr bwMode="auto">
          <a:xfrm>
            <a:off x="4983163" y="3152775"/>
            <a:ext cx="27781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6596" name="Rectangle 132"/>
          <p:cNvSpPr>
            <a:spLocks noChangeArrowheads="1"/>
          </p:cNvSpPr>
          <p:nvPr/>
        </p:nvSpPr>
        <p:spPr bwMode="auto">
          <a:xfrm>
            <a:off x="5113338" y="3152775"/>
            <a:ext cx="27781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6597" name="Rectangle 133"/>
          <p:cNvSpPr>
            <a:spLocks noChangeArrowheads="1"/>
          </p:cNvSpPr>
          <p:nvPr/>
        </p:nvSpPr>
        <p:spPr bwMode="auto">
          <a:xfrm>
            <a:off x="5243513" y="3152775"/>
            <a:ext cx="2794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35" name="Picture 1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133600"/>
            <a:ext cx="35814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7" name="Rectangle 3"/>
          <p:cNvSpPr txBox="1">
            <a:spLocks noChangeArrowheads="1"/>
          </p:cNvSpPr>
          <p:nvPr/>
        </p:nvSpPr>
        <p:spPr bwMode="auto">
          <a:xfrm>
            <a:off x="4419600" y="2209800"/>
            <a:ext cx="4495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1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Documents Dispatch, Arrival and Clear dates and times for each apparatus.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762000" y="4343401"/>
            <a:ext cx="8001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Check the box if same date as Alarm date on the Basic Module Block E</a:t>
            </a:r>
            <a:r>
              <a:rPr lang="en-US" sz="2600" b="1" baseline="-25000" dirty="0" smtClean="0"/>
              <a:t>1</a:t>
            </a:r>
            <a:r>
              <a:rPr lang="en-US" sz="2600" b="1" dirty="0"/>
              <a:t> </a:t>
            </a:r>
            <a:r>
              <a:rPr lang="en-US" sz="2600" b="1" dirty="0" smtClean="0"/>
              <a:t>and only enter the time.</a:t>
            </a:r>
          </a:p>
          <a:p>
            <a:pPr algn="l"/>
            <a:endParaRPr lang="en-US" sz="1000" b="1" dirty="0"/>
          </a:p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Hours and minutes are recorded in 24 hour time.</a:t>
            </a:r>
          </a:p>
          <a:p>
            <a:pPr algn="l">
              <a:buClr>
                <a:schemeClr val="tx2"/>
              </a:buClr>
              <a:buNone/>
            </a:pPr>
            <a:endParaRPr lang="en-US" sz="1000" b="1" dirty="0" smtClean="0">
              <a:latin typeface="Arial" pitchFamily="34" charset="0"/>
              <a:cs typeface="Arial" pitchFamily="34" charset="0"/>
            </a:endParaRPr>
          </a:p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Midnight is 0000.</a:t>
            </a:r>
          </a:p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b="1" dirty="0" smtClean="0">
              <a:latin typeface="Arial" pitchFamily="34" charset="0"/>
              <a:cs typeface="Arial" pitchFamily="34" charset="0"/>
            </a:endParaRPr>
          </a:p>
          <a:p>
            <a:pPr algn="l"/>
            <a:endParaRPr lang="en-US" sz="26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7CB9292-114C-4D48-8BB7-D00E724AA9E6}" type="slidenum">
              <a:rPr lang="en-US"/>
              <a:pPr/>
              <a:t>13</a:t>
            </a:fld>
            <a:endParaRPr lang="en-US"/>
          </a:p>
        </p:txBody>
      </p:sp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 - Apparatus Sent</a:t>
            </a:r>
            <a:r>
              <a:rPr lang="en-US" sz="4400"/>
              <a:t> </a:t>
            </a:r>
          </a:p>
        </p:txBody>
      </p:sp>
      <p:pic>
        <p:nvPicPr>
          <p:cNvPr id="30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438400"/>
            <a:ext cx="9144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2209800" y="2286000"/>
            <a:ext cx="6248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Indicates </a:t>
            </a:r>
            <a:r>
              <a:rPr kumimoji="0"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which apparatus was sent on the 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incident.</a:t>
            </a:r>
            <a:endParaRPr kumimoji="0" lang="en-US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</a:pP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	Fire </a:t>
            </a:r>
            <a:r>
              <a:rPr kumimoji="0" lang="en-US" sz="2600" b="1" dirty="0">
                <a:latin typeface="Arial" pitchFamily="34" charset="0"/>
                <a:cs typeface="Arial" pitchFamily="34" charset="0"/>
              </a:rPr>
              <a:t>departments can pre-print or pre-enter apparatus in this 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module.</a:t>
            </a:r>
            <a:endParaRPr kumimoji="0" lang="en-US" sz="2600" b="1" dirty="0"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</a:pP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	The </a:t>
            </a:r>
            <a:r>
              <a:rPr kumimoji="0" lang="en-US" sz="2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Sent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 box should </a:t>
            </a:r>
            <a:r>
              <a:rPr kumimoji="0" lang="en-US" sz="2600" b="1" dirty="0">
                <a:latin typeface="Arial" pitchFamily="34" charset="0"/>
                <a:cs typeface="Arial" pitchFamily="34" charset="0"/>
              </a:rPr>
              <a:t>be checked to indicate which apparatus actually 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responded.</a:t>
            </a:r>
            <a:endParaRPr lang="en-US" sz="2600" dirty="0"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endParaRPr lang="en-US" b="1" dirty="0">
              <a:latin typeface="ZapfHumnst BT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A403FD8-77A3-4620-831E-3F1950271939}" type="slidenum">
              <a:rPr lang="en-US"/>
              <a:pPr/>
              <a:t>14</a:t>
            </a:fld>
            <a:endParaRPr lang="en-US"/>
          </a:p>
        </p:txBody>
      </p:sp>
      <p:sp>
        <p:nvSpPr>
          <p:cNvPr id="448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077200" cy="1143000"/>
          </a:xfrm>
        </p:spPr>
        <p:txBody>
          <a:bodyPr/>
          <a:lstStyle/>
          <a:p>
            <a:r>
              <a:rPr lang="en-US" dirty="0"/>
              <a:t>B - Number of </a:t>
            </a:r>
            <a:r>
              <a:rPr lang="en-US" dirty="0" smtClean="0"/>
              <a:t>People and </a:t>
            </a:r>
            <a:r>
              <a:rPr lang="en-US" dirty="0"/>
              <a:t>Use</a:t>
            </a:r>
          </a:p>
        </p:txBody>
      </p:sp>
      <p:sp>
        <p:nvSpPr>
          <p:cNvPr id="448538" name="Rectangle 26"/>
          <p:cNvSpPr>
            <a:spLocks noChangeArrowheads="1"/>
          </p:cNvSpPr>
          <p:nvPr/>
        </p:nvSpPr>
        <p:spPr bwMode="auto">
          <a:xfrm>
            <a:off x="1535113" y="3509963"/>
            <a:ext cx="322262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8577" name="Rectangle 65"/>
          <p:cNvSpPr>
            <a:spLocks noChangeArrowheads="1"/>
          </p:cNvSpPr>
          <p:nvPr/>
        </p:nvSpPr>
        <p:spPr bwMode="auto">
          <a:xfrm>
            <a:off x="908050" y="5275263"/>
            <a:ext cx="1857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8" name="Picture 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133600"/>
            <a:ext cx="16002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9" name="Picture 6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114800"/>
            <a:ext cx="16002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" name="Rectangle 10"/>
          <p:cNvSpPr>
            <a:spLocks noChangeArrowheads="1"/>
          </p:cNvSpPr>
          <p:nvPr/>
        </p:nvSpPr>
        <p:spPr bwMode="auto">
          <a:xfrm>
            <a:off x="2362200" y="2209800"/>
            <a:ext cx="6248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0" lang="en-U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Records </a:t>
            </a:r>
            <a:r>
              <a:rPr kumimoji="0"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the total number of personnel responding on the specific piece of 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apparatus.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Rectangle 66"/>
          <p:cNvSpPr>
            <a:spLocks noChangeArrowheads="1"/>
          </p:cNvSpPr>
          <p:nvPr/>
        </p:nvSpPr>
        <p:spPr bwMode="auto">
          <a:xfrm>
            <a:off x="2438400" y="4191000"/>
            <a:ext cx="6324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Describes </a:t>
            </a:r>
            <a:r>
              <a:rPr kumimoji="0"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the apparatus or resource’s main use at the 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incident.</a:t>
            </a:r>
            <a:endParaRPr kumimoji="0" lang="en-US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F662A7E-EEF0-4F3F-8010-FEEBE89396AA}" type="slidenum">
              <a:rPr lang="en-US"/>
              <a:pPr/>
              <a:t>15</a:t>
            </a:fld>
            <a:endParaRPr lang="en-US"/>
          </a:p>
        </p:txBody>
      </p:sp>
      <p:sp>
        <p:nvSpPr>
          <p:cNvPr id="449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 - Actions Taken</a:t>
            </a:r>
            <a:r>
              <a:rPr lang="en-US" sz="4400"/>
              <a:t> </a:t>
            </a:r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24200" y="2209800"/>
            <a:ext cx="5410200" cy="4648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</p:txBody>
      </p:sp>
      <p:sp>
        <p:nvSpPr>
          <p:cNvPr id="449547" name="Rectangle 11"/>
          <p:cNvSpPr>
            <a:spLocks noChangeArrowheads="1"/>
          </p:cNvSpPr>
          <p:nvPr/>
        </p:nvSpPr>
        <p:spPr bwMode="auto">
          <a:xfrm>
            <a:off x="1233488" y="2814638"/>
            <a:ext cx="955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9548" name="Rectangle 12"/>
          <p:cNvSpPr>
            <a:spLocks noChangeArrowheads="1"/>
          </p:cNvSpPr>
          <p:nvPr/>
        </p:nvSpPr>
        <p:spPr bwMode="auto">
          <a:xfrm>
            <a:off x="3770313" y="2814638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9549" name="Rectangle 13"/>
          <p:cNvSpPr>
            <a:spLocks noChangeArrowheads="1"/>
          </p:cNvSpPr>
          <p:nvPr/>
        </p:nvSpPr>
        <p:spPr bwMode="auto">
          <a:xfrm>
            <a:off x="5505450" y="2301875"/>
            <a:ext cx="2206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9550" name="Rectangle 14"/>
          <p:cNvSpPr>
            <a:spLocks noChangeArrowheads="1"/>
          </p:cNvSpPr>
          <p:nvPr/>
        </p:nvSpPr>
        <p:spPr bwMode="auto">
          <a:xfrm>
            <a:off x="6380163" y="2446338"/>
            <a:ext cx="220662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49571" name="Group 35"/>
          <p:cNvGrpSpPr>
            <a:grpSpLocks/>
          </p:cNvGrpSpPr>
          <p:nvPr/>
        </p:nvGrpSpPr>
        <p:grpSpPr bwMode="auto">
          <a:xfrm>
            <a:off x="1641475" y="3665538"/>
            <a:ext cx="454025" cy="434975"/>
            <a:chOff x="1034" y="2309"/>
            <a:chExt cx="286" cy="274"/>
          </a:xfrm>
        </p:grpSpPr>
        <p:sp>
          <p:nvSpPr>
            <p:cNvPr id="449572" name="Rectangle 36"/>
            <p:cNvSpPr>
              <a:spLocks noChangeArrowheads="1"/>
            </p:cNvSpPr>
            <p:nvPr/>
          </p:nvSpPr>
          <p:spPr bwMode="auto">
            <a:xfrm>
              <a:off x="1034" y="2309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9573" name="Rectangle 37"/>
            <p:cNvSpPr>
              <a:spLocks noChangeArrowheads="1"/>
            </p:cNvSpPr>
            <p:nvPr/>
          </p:nvSpPr>
          <p:spPr bwMode="auto">
            <a:xfrm>
              <a:off x="1110" y="2353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49574" name="Rectangle 38"/>
            <p:cNvSpPr>
              <a:spLocks noChangeArrowheads="1"/>
            </p:cNvSpPr>
            <p:nvPr/>
          </p:nvSpPr>
          <p:spPr bwMode="auto">
            <a:xfrm>
              <a:off x="1167" y="2309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9575" name="Rectangle 39"/>
            <p:cNvSpPr>
              <a:spLocks noChangeArrowheads="1"/>
            </p:cNvSpPr>
            <p:nvPr/>
          </p:nvSpPr>
          <p:spPr bwMode="auto">
            <a:xfrm>
              <a:off x="1243" y="2353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grpSp>
        <p:nvGrpSpPr>
          <p:cNvPr id="449576" name="Group 40"/>
          <p:cNvGrpSpPr>
            <a:grpSpLocks/>
          </p:cNvGrpSpPr>
          <p:nvPr/>
        </p:nvGrpSpPr>
        <p:grpSpPr bwMode="auto">
          <a:xfrm>
            <a:off x="2239963" y="3665538"/>
            <a:ext cx="454025" cy="434975"/>
            <a:chOff x="1411" y="2309"/>
            <a:chExt cx="286" cy="274"/>
          </a:xfrm>
        </p:grpSpPr>
        <p:sp>
          <p:nvSpPr>
            <p:cNvPr id="449577" name="Rectangle 41"/>
            <p:cNvSpPr>
              <a:spLocks noChangeArrowheads="1"/>
            </p:cNvSpPr>
            <p:nvPr/>
          </p:nvSpPr>
          <p:spPr bwMode="auto">
            <a:xfrm>
              <a:off x="1411" y="2309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9578" name="Rectangle 42"/>
            <p:cNvSpPr>
              <a:spLocks noChangeArrowheads="1"/>
            </p:cNvSpPr>
            <p:nvPr/>
          </p:nvSpPr>
          <p:spPr bwMode="auto">
            <a:xfrm>
              <a:off x="1487" y="2353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49579" name="Rectangle 43"/>
            <p:cNvSpPr>
              <a:spLocks noChangeArrowheads="1"/>
            </p:cNvSpPr>
            <p:nvPr/>
          </p:nvSpPr>
          <p:spPr bwMode="auto">
            <a:xfrm>
              <a:off x="1544" y="2309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9580" name="Rectangle 44"/>
            <p:cNvSpPr>
              <a:spLocks noChangeArrowheads="1"/>
            </p:cNvSpPr>
            <p:nvPr/>
          </p:nvSpPr>
          <p:spPr bwMode="auto">
            <a:xfrm>
              <a:off x="1620" y="2353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grpSp>
        <p:nvGrpSpPr>
          <p:cNvPr id="449581" name="Group 45"/>
          <p:cNvGrpSpPr>
            <a:grpSpLocks/>
          </p:cNvGrpSpPr>
          <p:nvPr/>
        </p:nvGrpSpPr>
        <p:grpSpPr bwMode="auto">
          <a:xfrm>
            <a:off x="1635125" y="4038600"/>
            <a:ext cx="454025" cy="434975"/>
            <a:chOff x="1030" y="2544"/>
            <a:chExt cx="286" cy="274"/>
          </a:xfrm>
        </p:grpSpPr>
        <p:sp>
          <p:nvSpPr>
            <p:cNvPr id="449582" name="Rectangle 46"/>
            <p:cNvSpPr>
              <a:spLocks noChangeArrowheads="1"/>
            </p:cNvSpPr>
            <p:nvPr/>
          </p:nvSpPr>
          <p:spPr bwMode="auto">
            <a:xfrm>
              <a:off x="1030" y="2544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9583" name="Rectangle 47"/>
            <p:cNvSpPr>
              <a:spLocks noChangeArrowheads="1"/>
            </p:cNvSpPr>
            <p:nvPr/>
          </p:nvSpPr>
          <p:spPr bwMode="auto">
            <a:xfrm>
              <a:off x="1106" y="2588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49584" name="Rectangle 48"/>
            <p:cNvSpPr>
              <a:spLocks noChangeArrowheads="1"/>
            </p:cNvSpPr>
            <p:nvPr/>
          </p:nvSpPr>
          <p:spPr bwMode="auto">
            <a:xfrm>
              <a:off x="1163" y="2544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9585" name="Rectangle 49"/>
            <p:cNvSpPr>
              <a:spLocks noChangeArrowheads="1"/>
            </p:cNvSpPr>
            <p:nvPr/>
          </p:nvSpPr>
          <p:spPr bwMode="auto">
            <a:xfrm>
              <a:off x="1239" y="2588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pic>
        <p:nvPicPr>
          <p:cNvPr id="51" name="Picture 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133600"/>
            <a:ext cx="20574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2" name="Rectangle 15"/>
          <p:cNvSpPr>
            <a:spLocks noChangeArrowheads="1"/>
          </p:cNvSpPr>
          <p:nvPr/>
        </p:nvSpPr>
        <p:spPr bwMode="auto">
          <a:xfrm>
            <a:off x="685800" y="4572000"/>
            <a:ext cx="7848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Records </a:t>
            </a:r>
            <a:r>
              <a:rPr kumimoji="0"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up to four actions taken by the specific piece of apparatus at the scene of the 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incident.</a:t>
            </a:r>
            <a:endParaRPr lang="en-US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19600" y="6172200"/>
            <a:ext cx="3200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12-10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E5B745AC-2252-452F-849D-536D0CFC4AA2}" type="slidenum">
              <a:rPr lang="en-US"/>
              <a:pPr/>
              <a:t>16</a:t>
            </a:fld>
            <a:endParaRPr lang="en-US"/>
          </a:p>
        </p:txBody>
      </p:sp>
      <p:sp>
        <p:nvSpPr>
          <p:cNvPr id="450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</a:t>
            </a:r>
            <a:r>
              <a:rPr kumimoji="0" lang="en-US" dirty="0">
                <a:effectLst/>
              </a:rPr>
              <a:t>Personnel ID, Name, &amp; Rank</a:t>
            </a:r>
            <a:endParaRPr kumimoji="0" lang="en-US" b="0" dirty="0">
              <a:effectLst/>
            </a:endParaRPr>
          </a:p>
        </p:txBody>
      </p:sp>
      <p:sp>
        <p:nvSpPr>
          <p:cNvPr id="450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733800"/>
            <a:ext cx="8305800" cy="2895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kumimoji="0" lang="en-US" dirty="0">
                <a:solidFill>
                  <a:srgbClr val="FFFF00"/>
                </a:solidFill>
              </a:rPr>
              <a:t>personnel on specific pieces of apparatus and their level of responsibility (rank</a:t>
            </a:r>
            <a:r>
              <a:rPr kumimoji="0" lang="en-US" dirty="0" smtClean="0">
                <a:solidFill>
                  <a:srgbClr val="FFFF00"/>
                </a:solidFill>
              </a:rPr>
              <a:t>).</a:t>
            </a:r>
          </a:p>
          <a:p>
            <a:pPr>
              <a:buFont typeface="Wingdings" pitchFamily="2" charset="2"/>
              <a:buNone/>
            </a:pPr>
            <a:endParaRPr kumimoji="0" lang="en-US" sz="800" dirty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kumimoji="0" lang="en-US" sz="2600" dirty="0" smtClean="0"/>
              <a:t>	The </a:t>
            </a:r>
            <a:r>
              <a:rPr kumimoji="0" lang="en-US" sz="2600" dirty="0" smtClean="0">
                <a:solidFill>
                  <a:srgbClr val="FFFF00"/>
                </a:solidFill>
              </a:rPr>
              <a:t>Personnel ID </a:t>
            </a:r>
            <a:r>
              <a:rPr kumimoji="0" lang="en-US" sz="2600" dirty="0" smtClean="0"/>
              <a:t>may </a:t>
            </a:r>
            <a:r>
              <a:rPr kumimoji="0" lang="en-US" sz="2600" dirty="0"/>
              <a:t>be any </a:t>
            </a:r>
            <a:r>
              <a:rPr kumimoji="0" lang="en-US" sz="2600" dirty="0" smtClean="0"/>
              <a:t>combination of </a:t>
            </a:r>
            <a:r>
              <a:rPr kumimoji="0" lang="en-US" sz="2600" dirty="0"/>
              <a:t>letters and numbers up to 9 </a:t>
            </a:r>
            <a:r>
              <a:rPr kumimoji="0" lang="en-US" sz="2600" dirty="0" smtClean="0"/>
              <a:t>characters.</a:t>
            </a:r>
            <a:endParaRPr kumimoji="0" lang="en-US" sz="2600" dirty="0"/>
          </a:p>
        </p:txBody>
      </p:sp>
      <p:sp>
        <p:nvSpPr>
          <p:cNvPr id="450571" name="Rectangle 11"/>
          <p:cNvSpPr>
            <a:spLocks noChangeArrowheads="1"/>
          </p:cNvSpPr>
          <p:nvPr/>
        </p:nvSpPr>
        <p:spPr bwMode="auto">
          <a:xfrm>
            <a:off x="4752975" y="26892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572" name="Rectangle 12"/>
          <p:cNvSpPr>
            <a:spLocks noChangeArrowheads="1"/>
          </p:cNvSpPr>
          <p:nvPr/>
        </p:nvSpPr>
        <p:spPr bwMode="auto">
          <a:xfrm>
            <a:off x="4953000" y="26670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573" name="Rectangle 13"/>
          <p:cNvSpPr>
            <a:spLocks noChangeArrowheads="1"/>
          </p:cNvSpPr>
          <p:nvPr/>
        </p:nvSpPr>
        <p:spPr bwMode="auto">
          <a:xfrm>
            <a:off x="5089525" y="26892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50574" name="Group 14"/>
          <p:cNvGrpSpPr>
            <a:grpSpLocks/>
          </p:cNvGrpSpPr>
          <p:nvPr/>
        </p:nvGrpSpPr>
        <p:grpSpPr bwMode="auto">
          <a:xfrm>
            <a:off x="1533525" y="3898900"/>
            <a:ext cx="876300" cy="441325"/>
            <a:chOff x="966" y="2504"/>
            <a:chExt cx="552" cy="278"/>
          </a:xfrm>
        </p:grpSpPr>
        <p:sp>
          <p:nvSpPr>
            <p:cNvPr id="450575" name="Rectangle 15"/>
            <p:cNvSpPr>
              <a:spLocks noChangeArrowheads="1"/>
            </p:cNvSpPr>
            <p:nvPr/>
          </p:nvSpPr>
          <p:spPr bwMode="auto">
            <a:xfrm>
              <a:off x="1382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576" name="Rectangle 16"/>
            <p:cNvSpPr>
              <a:spLocks noChangeArrowheads="1"/>
            </p:cNvSpPr>
            <p:nvPr/>
          </p:nvSpPr>
          <p:spPr bwMode="auto">
            <a:xfrm>
              <a:off x="1421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50577" name="Rectangle 17"/>
            <p:cNvSpPr>
              <a:spLocks noChangeArrowheads="1"/>
            </p:cNvSpPr>
            <p:nvPr/>
          </p:nvSpPr>
          <p:spPr bwMode="auto">
            <a:xfrm>
              <a:off x="966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578" name="Rectangle 18"/>
            <p:cNvSpPr>
              <a:spLocks noChangeArrowheads="1"/>
            </p:cNvSpPr>
            <p:nvPr/>
          </p:nvSpPr>
          <p:spPr bwMode="auto">
            <a:xfrm>
              <a:off x="1005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50579" name="Rectangle 19"/>
            <p:cNvSpPr>
              <a:spLocks noChangeArrowheads="1"/>
            </p:cNvSpPr>
            <p:nvPr/>
          </p:nvSpPr>
          <p:spPr bwMode="auto">
            <a:xfrm>
              <a:off x="1168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580" name="Rectangle 20"/>
            <p:cNvSpPr>
              <a:spLocks noChangeArrowheads="1"/>
            </p:cNvSpPr>
            <p:nvPr/>
          </p:nvSpPr>
          <p:spPr bwMode="auto">
            <a:xfrm>
              <a:off x="1207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sp>
        <p:nvSpPr>
          <p:cNvPr id="450581" name="Rectangle 21"/>
          <p:cNvSpPr>
            <a:spLocks noChangeArrowheads="1"/>
          </p:cNvSpPr>
          <p:nvPr/>
        </p:nvSpPr>
        <p:spPr bwMode="auto">
          <a:xfrm>
            <a:off x="1436688" y="3744913"/>
            <a:ext cx="2762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582" name="Rectangle 22"/>
          <p:cNvSpPr>
            <a:spLocks noChangeArrowheads="1"/>
          </p:cNvSpPr>
          <p:nvPr/>
        </p:nvSpPr>
        <p:spPr bwMode="auto">
          <a:xfrm>
            <a:off x="1749425" y="3744913"/>
            <a:ext cx="2778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583" name="Rectangle 23"/>
          <p:cNvSpPr>
            <a:spLocks noChangeArrowheads="1"/>
          </p:cNvSpPr>
          <p:nvPr/>
        </p:nvSpPr>
        <p:spPr bwMode="auto">
          <a:xfrm>
            <a:off x="2039938" y="3752850"/>
            <a:ext cx="2778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584" name="Rectangle 24"/>
          <p:cNvSpPr>
            <a:spLocks noChangeArrowheads="1"/>
          </p:cNvSpPr>
          <p:nvPr/>
        </p:nvSpPr>
        <p:spPr bwMode="auto">
          <a:xfrm>
            <a:off x="4845050" y="2771775"/>
            <a:ext cx="2778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585" name="Rectangle 25"/>
          <p:cNvSpPr>
            <a:spLocks noChangeArrowheads="1"/>
          </p:cNvSpPr>
          <p:nvPr/>
        </p:nvSpPr>
        <p:spPr bwMode="auto">
          <a:xfrm>
            <a:off x="4983163" y="2771775"/>
            <a:ext cx="27781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586" name="Rectangle 26"/>
          <p:cNvSpPr>
            <a:spLocks noChangeArrowheads="1"/>
          </p:cNvSpPr>
          <p:nvPr/>
        </p:nvSpPr>
        <p:spPr bwMode="auto">
          <a:xfrm>
            <a:off x="5113338" y="2771775"/>
            <a:ext cx="27781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587" name="Rectangle 27"/>
          <p:cNvSpPr>
            <a:spLocks noChangeArrowheads="1"/>
          </p:cNvSpPr>
          <p:nvPr/>
        </p:nvSpPr>
        <p:spPr bwMode="auto">
          <a:xfrm>
            <a:off x="5243513" y="2771775"/>
            <a:ext cx="2794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34" name="Rectangle 74"/>
          <p:cNvSpPr>
            <a:spLocks noChangeArrowheads="1"/>
          </p:cNvSpPr>
          <p:nvPr/>
        </p:nvSpPr>
        <p:spPr bwMode="auto">
          <a:xfrm>
            <a:off x="4379913" y="2678113"/>
            <a:ext cx="12795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35" name="Rectangle 75"/>
          <p:cNvSpPr>
            <a:spLocks noChangeArrowheads="1"/>
          </p:cNvSpPr>
          <p:nvPr/>
        </p:nvSpPr>
        <p:spPr bwMode="auto">
          <a:xfrm>
            <a:off x="6059488" y="2678113"/>
            <a:ext cx="914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50637" name="Picture 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209800"/>
            <a:ext cx="5562600" cy="121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CCDC8B4-B6DA-456B-81AD-036ED7521153}" type="slidenum">
              <a:rPr lang="en-US"/>
              <a:pPr/>
              <a:t>17</a:t>
            </a:fld>
            <a:endParaRPr lang="en-US"/>
          </a:p>
        </p:txBody>
      </p:sp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</a:t>
            </a:r>
            <a:r>
              <a:rPr kumimoji="0" lang="en-US" dirty="0">
                <a:effectLst/>
              </a:rPr>
              <a:t>Attend</a:t>
            </a:r>
            <a:r>
              <a:rPr lang="en-US" sz="4400" dirty="0"/>
              <a:t> </a:t>
            </a:r>
          </a:p>
        </p:txBody>
      </p:sp>
      <p:sp>
        <p:nvSpPr>
          <p:cNvPr id="451594" name="Rectangle 10"/>
          <p:cNvSpPr>
            <a:spLocks noChangeArrowheads="1"/>
          </p:cNvSpPr>
          <p:nvPr/>
        </p:nvSpPr>
        <p:spPr bwMode="auto">
          <a:xfrm>
            <a:off x="2133600" y="2209800"/>
            <a:ext cx="6705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0" lang="en-US" sz="3200" b="1" dirty="0" smtClean="0">
                <a:solidFill>
                  <a:srgbClr val="FFFF00"/>
                </a:solidFill>
                <a:latin typeface="ZapfHumnst BT" pitchFamily="34" charset="0"/>
              </a:rPr>
              <a:t>	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Indicates </a:t>
            </a:r>
            <a:r>
              <a:rPr kumimoji="0"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which personnel were on the apparatus sent to the 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incident.</a:t>
            </a:r>
            <a:endParaRPr kumimoji="0" lang="en-US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</a:pPr>
            <a:r>
              <a:rPr kumimoji="0" lang="en-US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Fire </a:t>
            </a:r>
            <a:r>
              <a:rPr kumimoji="0" lang="en-US" sz="2600" b="1" dirty="0">
                <a:latin typeface="Arial" pitchFamily="34" charset="0"/>
                <a:cs typeface="Arial" pitchFamily="34" charset="0"/>
              </a:rPr>
              <a:t>departments can pre-print or pre-enter the names of personnel in this 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module.</a:t>
            </a:r>
            <a:endParaRPr kumimoji="0" lang="en-US" sz="2600" dirty="0"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</a:pPr>
            <a:r>
              <a:rPr kumimoji="0" lang="en-US" sz="2600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kumimoji="0" lang="en-US" sz="2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Attend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2600" b="1" dirty="0">
                <a:latin typeface="Arial" pitchFamily="34" charset="0"/>
                <a:cs typeface="Arial" pitchFamily="34" charset="0"/>
              </a:rPr>
              <a:t>box 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should </a:t>
            </a:r>
            <a:r>
              <a:rPr kumimoji="0" lang="en-US" sz="2600" b="1" dirty="0">
                <a:latin typeface="Arial" pitchFamily="34" charset="0"/>
                <a:cs typeface="Arial" pitchFamily="34" charset="0"/>
              </a:rPr>
              <a:t>be checked to indicate which personnel on the apparatus actually 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responded.</a:t>
            </a:r>
            <a:endParaRPr lang="en-US" sz="2600" b="1" dirty="0"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endParaRPr lang="en-US" b="1" dirty="0">
              <a:latin typeface="ZapfHumnst BT" pitchFamily="34" charset="0"/>
            </a:endParaRPr>
          </a:p>
        </p:txBody>
      </p:sp>
      <p:sp>
        <p:nvSpPr>
          <p:cNvPr id="451613" name="Rectangle 29"/>
          <p:cNvSpPr>
            <a:spLocks noChangeArrowheads="1"/>
          </p:cNvSpPr>
          <p:nvPr/>
        </p:nvSpPr>
        <p:spPr bwMode="auto">
          <a:xfrm>
            <a:off x="1390650" y="4206875"/>
            <a:ext cx="296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51614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743200"/>
            <a:ext cx="12954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2F38101-87AB-43AE-9EBF-DD47C63B83B9}" type="slidenum">
              <a:rPr lang="en-US"/>
              <a:pPr/>
              <a:t>18</a:t>
            </a:fld>
            <a:endParaRPr lang="en-US"/>
          </a:p>
        </p:txBody>
      </p:sp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</a:t>
            </a:r>
            <a:r>
              <a:rPr kumimoji="0" lang="en-US" dirty="0">
                <a:effectLst/>
              </a:rPr>
              <a:t>Action Taken</a:t>
            </a:r>
            <a:endParaRPr kumimoji="0" lang="en-US" b="0" dirty="0">
              <a:effectLst/>
            </a:endParaRPr>
          </a:p>
        </p:txBody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114800"/>
            <a:ext cx="8305800" cy="1447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Documents </a:t>
            </a:r>
            <a:r>
              <a:rPr lang="en-US" dirty="0">
                <a:solidFill>
                  <a:srgbClr val="FFFF00"/>
                </a:solidFill>
              </a:rPr>
              <a:t>up to four </a:t>
            </a:r>
            <a:r>
              <a:rPr kumimoji="0" lang="en-US" dirty="0">
                <a:solidFill>
                  <a:srgbClr val="FFFF00"/>
                </a:solidFill>
              </a:rPr>
              <a:t>actions taken by the individual responder at the scene of the </a:t>
            </a:r>
            <a:r>
              <a:rPr kumimoji="0" lang="en-US" dirty="0" smtClean="0">
                <a:solidFill>
                  <a:srgbClr val="FFFF00"/>
                </a:solidFill>
              </a:rPr>
              <a:t>incident.</a:t>
            </a:r>
            <a:endParaRPr kumimoji="0" lang="en-US" sz="3000" dirty="0">
              <a:solidFill>
                <a:srgbClr val="FFFF00"/>
              </a:solidFill>
            </a:endParaRPr>
          </a:p>
        </p:txBody>
      </p:sp>
      <p:sp>
        <p:nvSpPr>
          <p:cNvPr id="452619" name="Rectangle 11"/>
          <p:cNvSpPr>
            <a:spLocks noChangeArrowheads="1"/>
          </p:cNvSpPr>
          <p:nvPr/>
        </p:nvSpPr>
        <p:spPr bwMode="auto">
          <a:xfrm>
            <a:off x="4752975" y="29178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20" name="Rectangle 12"/>
          <p:cNvSpPr>
            <a:spLocks noChangeArrowheads="1"/>
          </p:cNvSpPr>
          <p:nvPr/>
        </p:nvSpPr>
        <p:spPr bwMode="auto">
          <a:xfrm>
            <a:off x="4953000" y="28956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21" name="Rectangle 13"/>
          <p:cNvSpPr>
            <a:spLocks noChangeArrowheads="1"/>
          </p:cNvSpPr>
          <p:nvPr/>
        </p:nvSpPr>
        <p:spPr bwMode="auto">
          <a:xfrm>
            <a:off x="5089525" y="29178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52622" name="Group 14"/>
          <p:cNvGrpSpPr>
            <a:grpSpLocks/>
          </p:cNvGrpSpPr>
          <p:nvPr/>
        </p:nvGrpSpPr>
        <p:grpSpPr bwMode="auto">
          <a:xfrm>
            <a:off x="1533525" y="4127500"/>
            <a:ext cx="876300" cy="441325"/>
            <a:chOff x="966" y="2504"/>
            <a:chExt cx="552" cy="278"/>
          </a:xfrm>
        </p:grpSpPr>
        <p:sp>
          <p:nvSpPr>
            <p:cNvPr id="452623" name="Rectangle 15"/>
            <p:cNvSpPr>
              <a:spLocks noChangeArrowheads="1"/>
            </p:cNvSpPr>
            <p:nvPr/>
          </p:nvSpPr>
          <p:spPr bwMode="auto">
            <a:xfrm>
              <a:off x="1382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2624" name="Rectangle 16"/>
            <p:cNvSpPr>
              <a:spLocks noChangeArrowheads="1"/>
            </p:cNvSpPr>
            <p:nvPr/>
          </p:nvSpPr>
          <p:spPr bwMode="auto">
            <a:xfrm>
              <a:off x="1421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52625" name="Rectangle 17"/>
            <p:cNvSpPr>
              <a:spLocks noChangeArrowheads="1"/>
            </p:cNvSpPr>
            <p:nvPr/>
          </p:nvSpPr>
          <p:spPr bwMode="auto">
            <a:xfrm>
              <a:off x="966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2626" name="Rectangle 18"/>
            <p:cNvSpPr>
              <a:spLocks noChangeArrowheads="1"/>
            </p:cNvSpPr>
            <p:nvPr/>
          </p:nvSpPr>
          <p:spPr bwMode="auto">
            <a:xfrm>
              <a:off x="1005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52627" name="Rectangle 19"/>
            <p:cNvSpPr>
              <a:spLocks noChangeArrowheads="1"/>
            </p:cNvSpPr>
            <p:nvPr/>
          </p:nvSpPr>
          <p:spPr bwMode="auto">
            <a:xfrm>
              <a:off x="1168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2628" name="Rectangle 20"/>
            <p:cNvSpPr>
              <a:spLocks noChangeArrowheads="1"/>
            </p:cNvSpPr>
            <p:nvPr/>
          </p:nvSpPr>
          <p:spPr bwMode="auto">
            <a:xfrm>
              <a:off x="1207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sp>
        <p:nvSpPr>
          <p:cNvPr id="452629" name="Rectangle 21"/>
          <p:cNvSpPr>
            <a:spLocks noChangeArrowheads="1"/>
          </p:cNvSpPr>
          <p:nvPr/>
        </p:nvSpPr>
        <p:spPr bwMode="auto">
          <a:xfrm>
            <a:off x="1436688" y="3973513"/>
            <a:ext cx="2762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30" name="Rectangle 22"/>
          <p:cNvSpPr>
            <a:spLocks noChangeArrowheads="1"/>
          </p:cNvSpPr>
          <p:nvPr/>
        </p:nvSpPr>
        <p:spPr bwMode="auto">
          <a:xfrm>
            <a:off x="1749425" y="3973513"/>
            <a:ext cx="2778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31" name="Rectangle 23"/>
          <p:cNvSpPr>
            <a:spLocks noChangeArrowheads="1"/>
          </p:cNvSpPr>
          <p:nvPr/>
        </p:nvSpPr>
        <p:spPr bwMode="auto">
          <a:xfrm>
            <a:off x="2039938" y="3981450"/>
            <a:ext cx="2778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32" name="Rectangle 24"/>
          <p:cNvSpPr>
            <a:spLocks noChangeArrowheads="1"/>
          </p:cNvSpPr>
          <p:nvPr/>
        </p:nvSpPr>
        <p:spPr bwMode="auto">
          <a:xfrm>
            <a:off x="4845050" y="3000375"/>
            <a:ext cx="2778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33" name="Rectangle 25"/>
          <p:cNvSpPr>
            <a:spLocks noChangeArrowheads="1"/>
          </p:cNvSpPr>
          <p:nvPr/>
        </p:nvSpPr>
        <p:spPr bwMode="auto">
          <a:xfrm>
            <a:off x="4983163" y="3000375"/>
            <a:ext cx="27781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34" name="Rectangle 26"/>
          <p:cNvSpPr>
            <a:spLocks noChangeArrowheads="1"/>
          </p:cNvSpPr>
          <p:nvPr/>
        </p:nvSpPr>
        <p:spPr bwMode="auto">
          <a:xfrm>
            <a:off x="5113338" y="3000375"/>
            <a:ext cx="27781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35" name="Rectangle 27"/>
          <p:cNvSpPr>
            <a:spLocks noChangeArrowheads="1"/>
          </p:cNvSpPr>
          <p:nvPr/>
        </p:nvSpPr>
        <p:spPr bwMode="auto">
          <a:xfrm>
            <a:off x="5243513" y="3000375"/>
            <a:ext cx="2794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36" name="Rectangle 28"/>
          <p:cNvSpPr>
            <a:spLocks noChangeArrowheads="1"/>
          </p:cNvSpPr>
          <p:nvPr/>
        </p:nvSpPr>
        <p:spPr bwMode="auto">
          <a:xfrm>
            <a:off x="4379913" y="2906713"/>
            <a:ext cx="12795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62" name="Rectangle 54"/>
          <p:cNvSpPr>
            <a:spLocks noChangeArrowheads="1"/>
          </p:cNvSpPr>
          <p:nvPr/>
        </p:nvSpPr>
        <p:spPr bwMode="auto">
          <a:xfrm>
            <a:off x="3030538" y="3003550"/>
            <a:ext cx="49688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2663" name="Rectangle 55"/>
          <p:cNvSpPr>
            <a:spLocks noChangeArrowheads="1"/>
          </p:cNvSpPr>
          <p:nvPr/>
        </p:nvSpPr>
        <p:spPr bwMode="auto">
          <a:xfrm>
            <a:off x="4011613" y="3003550"/>
            <a:ext cx="49847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52664" name="Picture 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286000"/>
            <a:ext cx="40386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12-10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B0F7111-996A-48EB-AAAF-E2BC4E6482C0}" type="slidenum">
              <a:rPr lang="en-US"/>
              <a:pPr/>
              <a:t>19</a:t>
            </a:fld>
            <a:endParaRPr lang="en-US"/>
          </a:p>
        </p:txBody>
      </p:sp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graphicFrame>
        <p:nvGraphicFramePr>
          <p:cNvPr id="455683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2362200" y="2057400"/>
          <a:ext cx="5051425" cy="4330700"/>
        </p:xfrm>
        <a:graphic>
          <a:graphicData uri="http://schemas.openxmlformats.org/presentationml/2006/ole">
            <p:oleObj spid="_x0000_s455683" name="CorelDRAW!" r:id="rId4" imgW="6746760" imgH="5786280" progId="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32D4FEB-95C7-4FFC-8D15-86A3409E340F}" type="slidenum">
              <a:rPr lang="en-US"/>
              <a:pPr/>
              <a:t>2</a:t>
            </a:fld>
            <a:endParaRPr lang="en-US"/>
          </a:p>
        </p:txBody>
      </p:sp>
      <p:sp>
        <p:nvSpPr>
          <p:cNvPr id="429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458200" cy="11430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NFIRS 9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Apparatus or Resources </a:t>
            </a:r>
            <a:r>
              <a:rPr lang="en-US" dirty="0">
                <a:latin typeface="Arial" pitchFamily="34" charset="0"/>
                <a:cs typeface="Arial" pitchFamily="34" charset="0"/>
              </a:rPr>
              <a:t>Module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2133600"/>
            <a:ext cx="8001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The Apparatus or Resources Module is an optional module that is used to help manage and track apparatus and resources used on incidents.</a:t>
            </a:r>
          </a:p>
          <a:p>
            <a:pPr algn="l"/>
            <a:endParaRPr lang="en-US" sz="1200" b="1" dirty="0" smtClean="0">
              <a:solidFill>
                <a:srgbClr val="FFFF00"/>
              </a:solidFill>
            </a:endParaRPr>
          </a:p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If both apparatus and personnel are to be reported, use the NFIRS-10 Personnel Module instead of this module.</a:t>
            </a:r>
            <a:endParaRPr lang="en-US" sz="2600" b="1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4953000"/>
            <a:ext cx="77724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When you see a star         the field is required.</a:t>
            </a:r>
          </a:p>
        </p:txBody>
      </p:sp>
      <p:sp>
        <p:nvSpPr>
          <p:cNvPr id="9" name="5-Point Star 8"/>
          <p:cNvSpPr/>
          <p:nvPr/>
        </p:nvSpPr>
        <p:spPr bwMode="auto">
          <a:xfrm>
            <a:off x="3886200" y="4953000"/>
            <a:ext cx="457200" cy="457200"/>
          </a:xfrm>
          <a:prstGeom prst="star5">
            <a:avLst/>
          </a:prstGeom>
          <a:solidFill>
            <a:schemeClr val="tx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6304CAE-0728-4C33-9D15-7F1E813C6F2D}" type="slidenum">
              <a:rPr lang="en-US"/>
              <a:pPr/>
              <a:t>3</a:t>
            </a:fld>
            <a:endParaRPr lang="en-US"/>
          </a:p>
        </p:txBody>
      </p:sp>
      <p:sp>
        <p:nvSpPr>
          <p:cNvPr id="432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- Header</a:t>
            </a:r>
          </a:p>
        </p:txBody>
      </p:sp>
      <p:pic>
        <p:nvPicPr>
          <p:cNvPr id="4321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09800"/>
            <a:ext cx="8439150" cy="91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3352800"/>
            <a:ext cx="7696200" cy="990600"/>
          </a:xfrm>
          <a:noFill/>
          <a:ln/>
        </p:spPr>
        <p:txBody>
          <a:bodyPr/>
          <a:lstStyle/>
          <a:p>
            <a:pPr>
              <a:buClr>
                <a:schemeClr val="tx2"/>
              </a:buClr>
              <a:buSzPct val="40000"/>
              <a:buNone/>
            </a:pPr>
            <a:r>
              <a:rPr lang="en-US" dirty="0" smtClean="0"/>
              <a:t>	Header information is repeated on all modules.</a:t>
            </a:r>
          </a:p>
          <a:p>
            <a:pPr>
              <a:buClr>
                <a:schemeClr val="tx2"/>
              </a:buClr>
              <a:buSzPct val="40000"/>
              <a:buNone/>
            </a:pPr>
            <a:endParaRPr lang="en-US" sz="1000" b="0" dirty="0" smtClean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4343400"/>
            <a:ext cx="6629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buNone/>
            </a:pPr>
            <a:r>
              <a:rPr lang="en-US" sz="2600" b="1" dirty="0" smtClean="0"/>
              <a:t>In an automated system, this information is entered once and imported into all modules.</a:t>
            </a:r>
          </a:p>
          <a:p>
            <a:pPr>
              <a:buClr>
                <a:schemeClr val="tx2"/>
              </a:buClr>
              <a:buSzPct val="40000"/>
              <a:buFont typeface="Monotype Sorts" pitchFamily="2" charset="2"/>
              <a:buChar char="l"/>
            </a:pPr>
            <a:endParaRPr lang="en-US" sz="2600" b="0" dirty="0" smtClean="0">
              <a:solidFill>
                <a:srgbClr val="FBFBFB"/>
              </a:solidFill>
            </a:endParaRPr>
          </a:p>
          <a:p>
            <a:pPr algn="l"/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8D8894E6-FDBE-4BD8-AFD4-FD9D39247A49}" type="slidenum">
              <a:rPr lang="en-US"/>
              <a:pPr/>
              <a:t>4</a:t>
            </a:fld>
            <a:endParaRPr lang="en-US"/>
          </a:p>
        </p:txBody>
      </p:sp>
      <p:sp>
        <p:nvSpPr>
          <p:cNvPr id="433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Apparatus Type and ID </a:t>
            </a:r>
            <a:r>
              <a:rPr lang="en-US" sz="4400" dirty="0" smtClean="0"/>
              <a:t> </a:t>
            </a:r>
            <a:endParaRPr lang="en-US" sz="4400" dirty="0"/>
          </a:p>
        </p:txBody>
      </p:sp>
      <p:sp>
        <p:nvSpPr>
          <p:cNvPr id="433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24200" y="2209800"/>
            <a:ext cx="5410200" cy="1752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</p:txBody>
      </p:sp>
      <p:sp>
        <p:nvSpPr>
          <p:cNvPr id="433164" name="Rectangle 12"/>
          <p:cNvSpPr>
            <a:spLocks noChangeArrowheads="1"/>
          </p:cNvSpPr>
          <p:nvPr/>
        </p:nvSpPr>
        <p:spPr bwMode="auto">
          <a:xfrm>
            <a:off x="3770313" y="2814638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3165" name="Rectangle 13"/>
          <p:cNvSpPr>
            <a:spLocks noChangeArrowheads="1"/>
          </p:cNvSpPr>
          <p:nvPr/>
        </p:nvSpPr>
        <p:spPr bwMode="auto">
          <a:xfrm>
            <a:off x="5505450" y="2301875"/>
            <a:ext cx="2206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3166" name="Rectangle 14"/>
          <p:cNvSpPr>
            <a:spLocks noChangeArrowheads="1"/>
          </p:cNvSpPr>
          <p:nvPr/>
        </p:nvSpPr>
        <p:spPr bwMode="auto">
          <a:xfrm>
            <a:off x="6380163" y="2446338"/>
            <a:ext cx="220662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3214" name="Rectangle 62"/>
          <p:cNvSpPr>
            <a:spLocks noChangeArrowheads="1"/>
          </p:cNvSpPr>
          <p:nvPr/>
        </p:nvSpPr>
        <p:spPr bwMode="auto">
          <a:xfrm>
            <a:off x="762000" y="4114800"/>
            <a:ext cx="838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sz="3200" b="1" dirty="0" smtClean="0">
                <a:solidFill>
                  <a:srgbClr val="FFFF00"/>
                </a:solidFill>
                <a:latin typeface="ZapfHumnst BT" pitchFamily="34" charset="0"/>
              </a:rPr>
              <a:t>	</a:t>
            </a:r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Records </a:t>
            </a: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the identification and type for apparatus used at an </a:t>
            </a:r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incident.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371600" y="5181600"/>
            <a:ext cx="6400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The </a:t>
            </a:r>
            <a:r>
              <a:rPr lang="en-US" sz="2600" b="1" dirty="0" smtClean="0">
                <a:solidFill>
                  <a:srgbClr val="FFFF00"/>
                </a:solidFill>
              </a:rPr>
              <a:t>ID</a:t>
            </a:r>
            <a:r>
              <a:rPr lang="en-US" sz="2600" b="1" dirty="0" smtClean="0"/>
              <a:t> field is a local option.  The </a:t>
            </a:r>
            <a:r>
              <a:rPr lang="en-US" sz="2600" b="1" dirty="0" smtClean="0">
                <a:solidFill>
                  <a:srgbClr val="FFFF00"/>
                </a:solidFill>
              </a:rPr>
              <a:t>Type</a:t>
            </a:r>
            <a:r>
              <a:rPr lang="en-US" sz="2600" b="1" dirty="0" smtClean="0"/>
              <a:t> field is required.</a:t>
            </a:r>
            <a:endParaRPr lang="en-US" sz="2600" b="1" dirty="0"/>
          </a:p>
        </p:txBody>
      </p:sp>
      <p:pic>
        <p:nvPicPr>
          <p:cNvPr id="433216" name="Picture 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133600"/>
            <a:ext cx="2667000" cy="175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419600" y="6172200"/>
            <a:ext cx="3200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11-5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849BBF8-DE71-43FC-BDF4-B314B95EDF02}" type="slidenum">
              <a:rPr lang="en-US"/>
              <a:pPr/>
              <a:t>5</a:t>
            </a:fld>
            <a:endParaRPr lang="en-US"/>
          </a:p>
        </p:txBody>
      </p:sp>
      <p:sp>
        <p:nvSpPr>
          <p:cNvPr id="434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 - Dates and Times</a:t>
            </a:r>
            <a:endParaRPr lang="en-US" baseline="30000">
              <a:sym typeface="Monotype Sorts" pitchFamily="2" charset="2"/>
            </a:endParaRPr>
          </a:p>
        </p:txBody>
      </p:sp>
      <p:sp>
        <p:nvSpPr>
          <p:cNvPr id="434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2209800"/>
            <a:ext cx="4495800" cy="2286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Documents Dispatch, Arrival </a:t>
            </a:r>
            <a:r>
              <a:rPr lang="en-US" dirty="0"/>
              <a:t>and </a:t>
            </a:r>
            <a:r>
              <a:rPr lang="en-US" dirty="0" smtClean="0"/>
              <a:t>Clear </a:t>
            </a:r>
            <a:r>
              <a:rPr lang="en-US" dirty="0"/>
              <a:t>dates and times for each </a:t>
            </a:r>
            <a:r>
              <a:rPr lang="en-US" dirty="0" smtClean="0"/>
              <a:t>apparatus.</a:t>
            </a:r>
            <a:endParaRPr lang="en-US" dirty="0"/>
          </a:p>
        </p:txBody>
      </p:sp>
      <p:sp>
        <p:nvSpPr>
          <p:cNvPr id="434187" name="Rectangle 11"/>
          <p:cNvSpPr>
            <a:spLocks noChangeArrowheads="1"/>
          </p:cNvSpPr>
          <p:nvPr/>
        </p:nvSpPr>
        <p:spPr bwMode="auto">
          <a:xfrm>
            <a:off x="4752975" y="30702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4188" name="Rectangle 12"/>
          <p:cNvSpPr>
            <a:spLocks noChangeArrowheads="1"/>
          </p:cNvSpPr>
          <p:nvPr/>
        </p:nvSpPr>
        <p:spPr bwMode="auto">
          <a:xfrm>
            <a:off x="4953000" y="30480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4189" name="Rectangle 13"/>
          <p:cNvSpPr>
            <a:spLocks noChangeArrowheads="1"/>
          </p:cNvSpPr>
          <p:nvPr/>
        </p:nvSpPr>
        <p:spPr bwMode="auto">
          <a:xfrm>
            <a:off x="5089525" y="30702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34190" name="Group 14"/>
          <p:cNvGrpSpPr>
            <a:grpSpLocks/>
          </p:cNvGrpSpPr>
          <p:nvPr/>
        </p:nvGrpSpPr>
        <p:grpSpPr bwMode="auto">
          <a:xfrm>
            <a:off x="1533525" y="4279900"/>
            <a:ext cx="876300" cy="441325"/>
            <a:chOff x="966" y="2504"/>
            <a:chExt cx="552" cy="278"/>
          </a:xfrm>
        </p:grpSpPr>
        <p:sp>
          <p:nvSpPr>
            <p:cNvPr id="434191" name="Rectangle 15"/>
            <p:cNvSpPr>
              <a:spLocks noChangeArrowheads="1"/>
            </p:cNvSpPr>
            <p:nvPr/>
          </p:nvSpPr>
          <p:spPr bwMode="auto">
            <a:xfrm>
              <a:off x="1382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4192" name="Rectangle 16"/>
            <p:cNvSpPr>
              <a:spLocks noChangeArrowheads="1"/>
            </p:cNvSpPr>
            <p:nvPr/>
          </p:nvSpPr>
          <p:spPr bwMode="auto">
            <a:xfrm>
              <a:off x="1421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34193" name="Rectangle 17"/>
            <p:cNvSpPr>
              <a:spLocks noChangeArrowheads="1"/>
            </p:cNvSpPr>
            <p:nvPr/>
          </p:nvSpPr>
          <p:spPr bwMode="auto">
            <a:xfrm>
              <a:off x="966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4194" name="Rectangle 18"/>
            <p:cNvSpPr>
              <a:spLocks noChangeArrowheads="1"/>
            </p:cNvSpPr>
            <p:nvPr/>
          </p:nvSpPr>
          <p:spPr bwMode="auto">
            <a:xfrm>
              <a:off x="1005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34195" name="Rectangle 19"/>
            <p:cNvSpPr>
              <a:spLocks noChangeArrowheads="1"/>
            </p:cNvSpPr>
            <p:nvPr/>
          </p:nvSpPr>
          <p:spPr bwMode="auto">
            <a:xfrm>
              <a:off x="1168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4196" name="Rectangle 20"/>
            <p:cNvSpPr>
              <a:spLocks noChangeArrowheads="1"/>
            </p:cNvSpPr>
            <p:nvPr/>
          </p:nvSpPr>
          <p:spPr bwMode="auto">
            <a:xfrm>
              <a:off x="1207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sp>
        <p:nvSpPr>
          <p:cNvPr id="434197" name="Rectangle 21"/>
          <p:cNvSpPr>
            <a:spLocks noChangeArrowheads="1"/>
          </p:cNvSpPr>
          <p:nvPr/>
        </p:nvSpPr>
        <p:spPr bwMode="auto">
          <a:xfrm>
            <a:off x="1436688" y="4125913"/>
            <a:ext cx="2762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4198" name="Rectangle 22"/>
          <p:cNvSpPr>
            <a:spLocks noChangeArrowheads="1"/>
          </p:cNvSpPr>
          <p:nvPr/>
        </p:nvSpPr>
        <p:spPr bwMode="auto">
          <a:xfrm>
            <a:off x="1749425" y="4125913"/>
            <a:ext cx="2778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4199" name="Rectangle 23"/>
          <p:cNvSpPr>
            <a:spLocks noChangeArrowheads="1"/>
          </p:cNvSpPr>
          <p:nvPr/>
        </p:nvSpPr>
        <p:spPr bwMode="auto">
          <a:xfrm>
            <a:off x="2039938" y="4133850"/>
            <a:ext cx="2778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4306" name="Rectangle 130"/>
          <p:cNvSpPr>
            <a:spLocks noChangeArrowheads="1"/>
          </p:cNvSpPr>
          <p:nvPr/>
        </p:nvSpPr>
        <p:spPr bwMode="auto">
          <a:xfrm>
            <a:off x="4845050" y="3152775"/>
            <a:ext cx="2778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4307" name="Rectangle 131"/>
          <p:cNvSpPr>
            <a:spLocks noChangeArrowheads="1"/>
          </p:cNvSpPr>
          <p:nvPr/>
        </p:nvSpPr>
        <p:spPr bwMode="auto">
          <a:xfrm>
            <a:off x="4983163" y="3152775"/>
            <a:ext cx="27781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4308" name="Rectangle 132"/>
          <p:cNvSpPr>
            <a:spLocks noChangeArrowheads="1"/>
          </p:cNvSpPr>
          <p:nvPr/>
        </p:nvSpPr>
        <p:spPr bwMode="auto">
          <a:xfrm>
            <a:off x="5113338" y="3152775"/>
            <a:ext cx="27781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4309" name="Rectangle 133"/>
          <p:cNvSpPr>
            <a:spLocks noChangeArrowheads="1"/>
          </p:cNvSpPr>
          <p:nvPr/>
        </p:nvSpPr>
        <p:spPr bwMode="auto">
          <a:xfrm>
            <a:off x="5243513" y="3152775"/>
            <a:ext cx="2794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" name="TextBox 135"/>
          <p:cNvSpPr txBox="1"/>
          <p:nvPr/>
        </p:nvSpPr>
        <p:spPr>
          <a:xfrm>
            <a:off x="762000" y="4343401"/>
            <a:ext cx="8001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Check the box if same date as Alarm date on the Basic Module Block E</a:t>
            </a:r>
            <a:r>
              <a:rPr lang="en-US" sz="2600" b="1" baseline="-25000" dirty="0" smtClean="0"/>
              <a:t>1</a:t>
            </a:r>
            <a:r>
              <a:rPr lang="en-US" sz="2600" b="1" dirty="0"/>
              <a:t> </a:t>
            </a:r>
            <a:r>
              <a:rPr lang="en-US" sz="2600" b="1" dirty="0" smtClean="0"/>
              <a:t>and only enter the time.</a:t>
            </a:r>
          </a:p>
          <a:p>
            <a:pPr algn="l"/>
            <a:endParaRPr lang="en-US" sz="1000" b="1" dirty="0"/>
          </a:p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Hours and minutes are recorded in 24 hour time.</a:t>
            </a:r>
          </a:p>
          <a:p>
            <a:pPr algn="l">
              <a:buClr>
                <a:schemeClr val="tx2"/>
              </a:buClr>
              <a:buNone/>
            </a:pPr>
            <a:endParaRPr lang="en-US" sz="1000" b="1" dirty="0" smtClean="0">
              <a:latin typeface="Arial" pitchFamily="34" charset="0"/>
              <a:cs typeface="Arial" pitchFamily="34" charset="0"/>
            </a:endParaRPr>
          </a:p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Midnight is 0000.</a:t>
            </a:r>
          </a:p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b="1" dirty="0" smtClean="0">
              <a:latin typeface="Arial" pitchFamily="34" charset="0"/>
              <a:cs typeface="Arial" pitchFamily="34" charset="0"/>
            </a:endParaRPr>
          </a:p>
          <a:p>
            <a:pPr algn="l"/>
            <a:endParaRPr lang="en-US" sz="2600" b="1" dirty="0"/>
          </a:p>
        </p:txBody>
      </p:sp>
      <p:pic>
        <p:nvPicPr>
          <p:cNvPr id="434311" name="Picture 1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133600"/>
            <a:ext cx="35814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547DC92-E435-4B23-8127-E9D9D253735D}" type="slidenum">
              <a:rPr lang="en-US"/>
              <a:pPr/>
              <a:t>6</a:t>
            </a:fld>
            <a:endParaRPr lang="en-US"/>
          </a:p>
        </p:txBody>
      </p:sp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Apparatus Sent</a:t>
            </a:r>
            <a:r>
              <a:rPr lang="en-US" sz="4400" dirty="0"/>
              <a:t> </a:t>
            </a:r>
          </a:p>
        </p:txBody>
      </p:sp>
      <p:sp>
        <p:nvSpPr>
          <p:cNvPr id="435210" name="Rectangle 10"/>
          <p:cNvSpPr>
            <a:spLocks noChangeArrowheads="1"/>
          </p:cNvSpPr>
          <p:nvPr/>
        </p:nvSpPr>
        <p:spPr bwMode="auto">
          <a:xfrm>
            <a:off x="2209800" y="2286000"/>
            <a:ext cx="6248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Indicates </a:t>
            </a:r>
            <a:r>
              <a:rPr kumimoji="0"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which apparatus was sent on the 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incident.</a:t>
            </a:r>
            <a:endParaRPr kumimoji="0" lang="en-US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</a:pP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	Fire </a:t>
            </a:r>
            <a:r>
              <a:rPr kumimoji="0" lang="en-US" sz="2600" b="1" dirty="0">
                <a:latin typeface="Arial" pitchFamily="34" charset="0"/>
                <a:cs typeface="Arial" pitchFamily="34" charset="0"/>
              </a:rPr>
              <a:t>departments can pre-print or pre-enter apparatus in this 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module.</a:t>
            </a:r>
            <a:endParaRPr kumimoji="0" lang="en-US" sz="2600" b="1" dirty="0"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</a:pP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	The </a:t>
            </a:r>
            <a:r>
              <a:rPr kumimoji="0" lang="en-US" sz="2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Sent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 box should </a:t>
            </a:r>
            <a:r>
              <a:rPr kumimoji="0" lang="en-US" sz="2600" b="1" dirty="0">
                <a:latin typeface="Arial" pitchFamily="34" charset="0"/>
                <a:cs typeface="Arial" pitchFamily="34" charset="0"/>
              </a:rPr>
              <a:t>be checked to indicate which apparatus actually </a:t>
            </a:r>
            <a:r>
              <a:rPr kumimoji="0" lang="en-US" sz="2600" b="1" dirty="0" smtClean="0">
                <a:latin typeface="Arial" pitchFamily="34" charset="0"/>
                <a:cs typeface="Arial" pitchFamily="34" charset="0"/>
              </a:rPr>
              <a:t>responded.</a:t>
            </a:r>
            <a:endParaRPr lang="en-US" sz="2600" dirty="0"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endParaRPr lang="en-US" b="1" dirty="0">
              <a:latin typeface="ZapfHumnst BT" pitchFamily="34" charset="0"/>
            </a:endParaRPr>
          </a:p>
        </p:txBody>
      </p:sp>
      <p:pic>
        <p:nvPicPr>
          <p:cNvPr id="435230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438400"/>
            <a:ext cx="9144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48AA17C3-059A-40D6-9A94-0812AEC3C27A}" type="slidenum">
              <a:rPr lang="en-US"/>
              <a:pPr/>
              <a:t>7</a:t>
            </a:fld>
            <a:endParaRPr lang="en-US"/>
          </a:p>
        </p:txBody>
      </p:sp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077200" cy="1143000"/>
          </a:xfrm>
        </p:spPr>
        <p:txBody>
          <a:bodyPr/>
          <a:lstStyle/>
          <a:p>
            <a:r>
              <a:rPr lang="en-US" dirty="0"/>
              <a:t>B - Number of People </a:t>
            </a:r>
            <a:r>
              <a:rPr lang="en-US" dirty="0" smtClean="0"/>
              <a:t>and </a:t>
            </a:r>
            <a:r>
              <a:rPr lang="en-US" dirty="0"/>
              <a:t>Use</a:t>
            </a:r>
          </a:p>
        </p:txBody>
      </p:sp>
      <p:sp>
        <p:nvSpPr>
          <p:cNvPr id="436234" name="Rectangle 10"/>
          <p:cNvSpPr>
            <a:spLocks noChangeArrowheads="1"/>
          </p:cNvSpPr>
          <p:nvPr/>
        </p:nvSpPr>
        <p:spPr bwMode="auto">
          <a:xfrm>
            <a:off x="2362200" y="2209800"/>
            <a:ext cx="6248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0" lang="en-U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Records </a:t>
            </a:r>
            <a:r>
              <a:rPr kumimoji="0"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the total number of personnel responding on the specific piece of 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apparatus.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6250" name="Rectangle 26"/>
          <p:cNvSpPr>
            <a:spLocks noChangeArrowheads="1"/>
          </p:cNvSpPr>
          <p:nvPr/>
        </p:nvSpPr>
        <p:spPr bwMode="auto">
          <a:xfrm>
            <a:off x="1535113" y="3509963"/>
            <a:ext cx="322262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6289" name="Rectangle 65"/>
          <p:cNvSpPr>
            <a:spLocks noChangeArrowheads="1"/>
          </p:cNvSpPr>
          <p:nvPr/>
        </p:nvSpPr>
        <p:spPr bwMode="auto">
          <a:xfrm>
            <a:off x="908050" y="5275263"/>
            <a:ext cx="1857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6290" name="Rectangle 66"/>
          <p:cNvSpPr>
            <a:spLocks noChangeArrowheads="1"/>
          </p:cNvSpPr>
          <p:nvPr/>
        </p:nvSpPr>
        <p:spPr bwMode="auto">
          <a:xfrm>
            <a:off x="2438400" y="4191000"/>
            <a:ext cx="6324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Describes </a:t>
            </a:r>
            <a:r>
              <a:rPr kumimoji="0"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the apparatus or resource’s main use at the 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incident.</a:t>
            </a:r>
            <a:endParaRPr kumimoji="0" lang="en-US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6291" name="Picture 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133600"/>
            <a:ext cx="16002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36292" name="Picture 6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114800"/>
            <a:ext cx="16002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949E656-0CC6-477F-B3A5-179C461188CB}" type="slidenum">
              <a:rPr lang="en-US"/>
              <a:pPr/>
              <a:t>8</a:t>
            </a:fld>
            <a:endParaRPr lang="en-US"/>
          </a:p>
        </p:txBody>
      </p:sp>
      <p:sp>
        <p:nvSpPr>
          <p:cNvPr id="437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 - Actions Taken</a:t>
            </a:r>
            <a:r>
              <a:rPr lang="en-US" sz="4400"/>
              <a:t> </a:t>
            </a:r>
          </a:p>
        </p:txBody>
      </p:sp>
      <p:sp>
        <p:nvSpPr>
          <p:cNvPr id="437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24200" y="2209800"/>
            <a:ext cx="5410200" cy="4648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</p:txBody>
      </p:sp>
      <p:sp>
        <p:nvSpPr>
          <p:cNvPr id="437259" name="Rectangle 11"/>
          <p:cNvSpPr>
            <a:spLocks noChangeArrowheads="1"/>
          </p:cNvSpPr>
          <p:nvPr/>
        </p:nvSpPr>
        <p:spPr bwMode="auto">
          <a:xfrm>
            <a:off x="1233488" y="2814638"/>
            <a:ext cx="955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7260" name="Rectangle 12"/>
          <p:cNvSpPr>
            <a:spLocks noChangeArrowheads="1"/>
          </p:cNvSpPr>
          <p:nvPr/>
        </p:nvSpPr>
        <p:spPr bwMode="auto">
          <a:xfrm>
            <a:off x="3770313" y="2814638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7261" name="Rectangle 13"/>
          <p:cNvSpPr>
            <a:spLocks noChangeArrowheads="1"/>
          </p:cNvSpPr>
          <p:nvPr/>
        </p:nvSpPr>
        <p:spPr bwMode="auto">
          <a:xfrm>
            <a:off x="5505450" y="2301875"/>
            <a:ext cx="2206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7262" name="Rectangle 14"/>
          <p:cNvSpPr>
            <a:spLocks noChangeArrowheads="1"/>
          </p:cNvSpPr>
          <p:nvPr/>
        </p:nvSpPr>
        <p:spPr bwMode="auto">
          <a:xfrm>
            <a:off x="6380163" y="2446338"/>
            <a:ext cx="220662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7263" name="Rectangle 15"/>
          <p:cNvSpPr>
            <a:spLocks noChangeArrowheads="1"/>
          </p:cNvSpPr>
          <p:nvPr/>
        </p:nvSpPr>
        <p:spPr bwMode="auto">
          <a:xfrm>
            <a:off x="685800" y="4572000"/>
            <a:ext cx="7848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Records </a:t>
            </a:r>
            <a:r>
              <a:rPr kumimoji="0"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up to four actions taken by the specific piece of apparatus at the scene of the </a:t>
            </a:r>
            <a:r>
              <a:rPr kumimoji="0"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incident.</a:t>
            </a:r>
            <a:endParaRPr lang="en-US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7283" name="Group 35"/>
          <p:cNvGrpSpPr>
            <a:grpSpLocks/>
          </p:cNvGrpSpPr>
          <p:nvPr/>
        </p:nvGrpSpPr>
        <p:grpSpPr bwMode="auto">
          <a:xfrm>
            <a:off x="1641475" y="3665538"/>
            <a:ext cx="454025" cy="434975"/>
            <a:chOff x="1034" y="2309"/>
            <a:chExt cx="286" cy="274"/>
          </a:xfrm>
        </p:grpSpPr>
        <p:sp>
          <p:nvSpPr>
            <p:cNvPr id="437284" name="Rectangle 36"/>
            <p:cNvSpPr>
              <a:spLocks noChangeArrowheads="1"/>
            </p:cNvSpPr>
            <p:nvPr/>
          </p:nvSpPr>
          <p:spPr bwMode="auto">
            <a:xfrm>
              <a:off x="1034" y="2309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7285" name="Rectangle 37"/>
            <p:cNvSpPr>
              <a:spLocks noChangeArrowheads="1"/>
            </p:cNvSpPr>
            <p:nvPr/>
          </p:nvSpPr>
          <p:spPr bwMode="auto">
            <a:xfrm>
              <a:off x="1110" y="2353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37286" name="Rectangle 38"/>
            <p:cNvSpPr>
              <a:spLocks noChangeArrowheads="1"/>
            </p:cNvSpPr>
            <p:nvPr/>
          </p:nvSpPr>
          <p:spPr bwMode="auto">
            <a:xfrm>
              <a:off x="1167" y="2309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7287" name="Rectangle 39"/>
            <p:cNvSpPr>
              <a:spLocks noChangeArrowheads="1"/>
            </p:cNvSpPr>
            <p:nvPr/>
          </p:nvSpPr>
          <p:spPr bwMode="auto">
            <a:xfrm>
              <a:off x="1243" y="2353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grpSp>
        <p:nvGrpSpPr>
          <p:cNvPr id="437288" name="Group 40"/>
          <p:cNvGrpSpPr>
            <a:grpSpLocks/>
          </p:cNvGrpSpPr>
          <p:nvPr/>
        </p:nvGrpSpPr>
        <p:grpSpPr bwMode="auto">
          <a:xfrm>
            <a:off x="2239963" y="3665538"/>
            <a:ext cx="454025" cy="434975"/>
            <a:chOff x="1411" y="2309"/>
            <a:chExt cx="286" cy="274"/>
          </a:xfrm>
        </p:grpSpPr>
        <p:sp>
          <p:nvSpPr>
            <p:cNvPr id="437289" name="Rectangle 41"/>
            <p:cNvSpPr>
              <a:spLocks noChangeArrowheads="1"/>
            </p:cNvSpPr>
            <p:nvPr/>
          </p:nvSpPr>
          <p:spPr bwMode="auto">
            <a:xfrm>
              <a:off x="1411" y="2309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7290" name="Rectangle 42"/>
            <p:cNvSpPr>
              <a:spLocks noChangeArrowheads="1"/>
            </p:cNvSpPr>
            <p:nvPr/>
          </p:nvSpPr>
          <p:spPr bwMode="auto">
            <a:xfrm>
              <a:off x="1487" y="2353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37291" name="Rectangle 43"/>
            <p:cNvSpPr>
              <a:spLocks noChangeArrowheads="1"/>
            </p:cNvSpPr>
            <p:nvPr/>
          </p:nvSpPr>
          <p:spPr bwMode="auto">
            <a:xfrm>
              <a:off x="1544" y="2309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7292" name="Rectangle 44"/>
            <p:cNvSpPr>
              <a:spLocks noChangeArrowheads="1"/>
            </p:cNvSpPr>
            <p:nvPr/>
          </p:nvSpPr>
          <p:spPr bwMode="auto">
            <a:xfrm>
              <a:off x="1620" y="2353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grpSp>
        <p:nvGrpSpPr>
          <p:cNvPr id="437293" name="Group 45"/>
          <p:cNvGrpSpPr>
            <a:grpSpLocks/>
          </p:cNvGrpSpPr>
          <p:nvPr/>
        </p:nvGrpSpPr>
        <p:grpSpPr bwMode="auto">
          <a:xfrm>
            <a:off x="1635125" y="4038600"/>
            <a:ext cx="454025" cy="434975"/>
            <a:chOff x="1030" y="2544"/>
            <a:chExt cx="286" cy="274"/>
          </a:xfrm>
        </p:grpSpPr>
        <p:sp>
          <p:nvSpPr>
            <p:cNvPr id="437294" name="Rectangle 46"/>
            <p:cNvSpPr>
              <a:spLocks noChangeArrowheads="1"/>
            </p:cNvSpPr>
            <p:nvPr/>
          </p:nvSpPr>
          <p:spPr bwMode="auto">
            <a:xfrm>
              <a:off x="1030" y="2544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7295" name="Rectangle 47"/>
            <p:cNvSpPr>
              <a:spLocks noChangeArrowheads="1"/>
            </p:cNvSpPr>
            <p:nvPr/>
          </p:nvSpPr>
          <p:spPr bwMode="auto">
            <a:xfrm>
              <a:off x="1106" y="2588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437296" name="Rectangle 48"/>
            <p:cNvSpPr>
              <a:spLocks noChangeArrowheads="1"/>
            </p:cNvSpPr>
            <p:nvPr/>
          </p:nvSpPr>
          <p:spPr bwMode="auto">
            <a:xfrm>
              <a:off x="1163" y="2544"/>
              <a:ext cx="1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7297" name="Rectangle 49"/>
            <p:cNvSpPr>
              <a:spLocks noChangeArrowheads="1"/>
            </p:cNvSpPr>
            <p:nvPr/>
          </p:nvSpPr>
          <p:spPr bwMode="auto">
            <a:xfrm>
              <a:off x="1239" y="2588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pic>
        <p:nvPicPr>
          <p:cNvPr id="437298" name="Picture 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133600"/>
            <a:ext cx="20574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4419600" y="6172200"/>
            <a:ext cx="3200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11-10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C385743-AD5D-4979-8672-03E3177CB45A}" type="slidenum">
              <a:rPr lang="en-US"/>
              <a:pPr/>
              <a:t>9</a:t>
            </a:fld>
            <a:endParaRPr lang="en-US"/>
          </a:p>
        </p:txBody>
      </p:sp>
      <p:sp>
        <p:nvSpPr>
          <p:cNvPr id="440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NFIRS 10 </a:t>
            </a:r>
            <a:r>
              <a:rPr lang="en-US" dirty="0" smtClean="0">
                <a:solidFill>
                  <a:srgbClr val="FF0000"/>
                </a:solidFill>
              </a:rPr>
              <a:t>- </a:t>
            </a:r>
            <a:r>
              <a:rPr lang="en-US" dirty="0" smtClean="0"/>
              <a:t>Personnel </a:t>
            </a:r>
            <a:r>
              <a:rPr lang="en-US" dirty="0"/>
              <a:t>Module</a:t>
            </a:r>
          </a:p>
        </p:txBody>
      </p:sp>
      <p:sp>
        <p:nvSpPr>
          <p:cNvPr id="440323" name="Rectangle 3"/>
          <p:cNvSpPr>
            <a:spLocks noChangeArrowheads="1"/>
          </p:cNvSpPr>
          <p:nvPr/>
        </p:nvSpPr>
        <p:spPr bwMode="auto">
          <a:xfrm>
            <a:off x="1524000" y="2057400"/>
            <a:ext cx="6477000" cy="4114800"/>
          </a:xfrm>
          <a:prstGeom prst="rect">
            <a:avLst/>
          </a:prstGeom>
          <a:noFill/>
          <a:ln w="152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40324" name="Picture 4" descr="C:\aol30A\download\dcfire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057400"/>
            <a:ext cx="6453188" cy="4148138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Project Overview (Standard)">
  <a:themeElements>
    <a:clrScheme name="Project Overview (Standard)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Project Overview (Standard)">
      <a:majorFont>
        <a:latin typeface="ZapfHumnst BT"/>
        <a:ea typeface=""/>
        <a:cs typeface=""/>
      </a:majorFont>
      <a:minorFont>
        <a:latin typeface="ZapfHumnst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ct Overview (Standard)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Overview (Standard)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Overview (Standard)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Office\Templates\Presentations\Project Overview (Standard).pot</Template>
  <TotalTime>2494</TotalTime>
  <Words>410</Words>
  <Application>Microsoft Office PowerPoint</Application>
  <PresentationFormat>On-screen Show (4:3)</PresentationFormat>
  <Paragraphs>145</Paragraphs>
  <Slides>19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Project Overview (Standard)</vt:lpstr>
      <vt:lpstr>CorelDRAW!</vt:lpstr>
      <vt:lpstr>NFIRS 9 - Apparatus or Resources Module</vt:lpstr>
      <vt:lpstr>NFIRS 9 - Apparatus or Resources Module</vt:lpstr>
      <vt:lpstr>A - Header</vt:lpstr>
      <vt:lpstr>B - Apparatus Type and ID  </vt:lpstr>
      <vt:lpstr>B - Dates and Times</vt:lpstr>
      <vt:lpstr>B - Apparatus Sent </vt:lpstr>
      <vt:lpstr>B - Number of People and Use</vt:lpstr>
      <vt:lpstr>B - Actions Taken </vt:lpstr>
      <vt:lpstr>NFIRS 10 - Personnel Module</vt:lpstr>
      <vt:lpstr>A - Header</vt:lpstr>
      <vt:lpstr>B - Apparatus Type and ID</vt:lpstr>
      <vt:lpstr>B - Dates and Times</vt:lpstr>
      <vt:lpstr>B - Apparatus Sent </vt:lpstr>
      <vt:lpstr>B - Number of People and Use</vt:lpstr>
      <vt:lpstr>B - Actions Taken </vt:lpstr>
      <vt:lpstr>B - Personnel ID, Name, &amp; Rank</vt:lpstr>
      <vt:lpstr>B - Attend </vt:lpstr>
      <vt:lpstr>B - Action Taken</vt:lpstr>
      <vt:lpstr>Questions?</vt:lpstr>
    </vt:vector>
  </TitlesOfParts>
  <Company>Texas Fire Marshal's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NFIRS9&amp;10-Apparatus Personnel Module</dc:title>
  <dc:subject>Entering Incident Reports</dc:subject>
  <dc:creator>Tammy Burch</dc:creator>
  <cp:keywords>NFIRS, NFIRS 5.0</cp:keywords>
  <dc:description>Does not include comments</dc:description>
  <cp:lastModifiedBy>Tammy Burch</cp:lastModifiedBy>
  <cp:revision>228</cp:revision>
  <cp:lastPrinted>2000-04-07T19:45:50Z</cp:lastPrinted>
  <dcterms:created xsi:type="dcterms:W3CDTF">1997-09-26T01:52:54Z</dcterms:created>
  <dcterms:modified xsi:type="dcterms:W3CDTF">2013-05-28T19:09:00Z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1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false</vt:bool>
  </property>
  <property fmtid="{D5CDD505-2E9C-101B-9397-08002B2CF9AE}" pid="13" name="BackColor">
    <vt:i4>16777215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4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c:\httpd\htdocs\newnfirs</vt:lpwstr>
  </property>
</Properties>
</file>