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484" r:id="rId2"/>
    <p:sldId id="519" r:id="rId3"/>
    <p:sldId id="520" r:id="rId4"/>
    <p:sldId id="488" r:id="rId5"/>
    <p:sldId id="489" r:id="rId6"/>
    <p:sldId id="490" r:id="rId7"/>
    <p:sldId id="491" r:id="rId8"/>
    <p:sldId id="492" r:id="rId9"/>
    <p:sldId id="493" r:id="rId10"/>
    <p:sldId id="494" r:id="rId11"/>
    <p:sldId id="495" r:id="rId12"/>
    <p:sldId id="496" r:id="rId13"/>
    <p:sldId id="497" r:id="rId14"/>
    <p:sldId id="498" r:id="rId15"/>
    <p:sldId id="499" r:id="rId16"/>
    <p:sldId id="500" r:id="rId17"/>
    <p:sldId id="501" r:id="rId18"/>
    <p:sldId id="502" r:id="rId19"/>
    <p:sldId id="503" r:id="rId20"/>
    <p:sldId id="504" r:id="rId21"/>
    <p:sldId id="505" r:id="rId22"/>
    <p:sldId id="506" r:id="rId23"/>
    <p:sldId id="507" r:id="rId24"/>
    <p:sldId id="508" r:id="rId25"/>
    <p:sldId id="509" r:id="rId26"/>
    <p:sldId id="510" r:id="rId27"/>
    <p:sldId id="511" r:id="rId28"/>
    <p:sldId id="512" r:id="rId29"/>
    <p:sldId id="513" r:id="rId30"/>
    <p:sldId id="514" r:id="rId31"/>
    <p:sldId id="515" r:id="rId32"/>
    <p:sldId id="518" r:id="rId33"/>
  </p:sldIdLst>
  <p:sldSz cx="9144000" cy="6858000" type="screen4x3"/>
  <p:notesSz cx="6858000" cy="9190038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00"/>
    <a:srgbClr val="BEBEBE"/>
    <a:srgbClr val="0033CC"/>
    <a:srgbClr val="6699FF"/>
    <a:srgbClr val="33CCFF"/>
    <a:srgbClr val="FF0000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3" autoAdjust="0"/>
    <p:restoredTop sz="94660"/>
  </p:normalViewPr>
  <p:slideViewPr>
    <p:cSldViewPr>
      <p:cViewPr>
        <p:scale>
          <a:sx n="50" d="100"/>
          <a:sy n="50" d="100"/>
        </p:scale>
        <p:origin x="-1075" y="-6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732" y="-78"/>
      </p:cViewPr>
      <p:guideLst>
        <p:guide orient="horz" pos="2894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r>
              <a:rPr lang="en-US" dirty="0"/>
              <a:t>NFIRS-1 Basic Module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A57F4264-D939-4D2D-BC08-4CD27E0E06D6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 dirty="0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7911C7C7-DED4-4DA2-B427-D4E4A574F6D3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r>
              <a:rPr lang="en-US" dirty="0"/>
              <a:t>NFIRS-1 Basic Module</a:t>
            </a:r>
          </a:p>
        </p:txBody>
      </p:sp>
      <p:sp>
        <p:nvSpPr>
          <p:cNvPr id="205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31888" y="688975"/>
            <a:ext cx="4595812" cy="3446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65625"/>
            <a:ext cx="5029200" cy="4135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A0F8300B-C750-457E-8BE0-A147C393AC2A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B57F11F2-3F23-4842-8D51-D37140B72306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128963" y="1524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984D66C-1AF1-4374-8806-7F8E9B413002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30F3E2-E5D6-461C-9E0E-66DE1A2FB2C2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107520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75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A247514-9005-49E0-BD7F-4E92E0DECF92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1A38E8-EF30-4253-BF10-DE8A78F2E0B8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109670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9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72F188E-5F67-43F1-AA2C-3108C109B647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9068D1-E783-45C0-944B-EB88BB58F3F7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10997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99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38BC742-AC4C-46E0-B12A-6FB1833DC9B7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F7031F-F2B6-45D3-88E2-724B1C427F05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110285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02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8A39057-7212-45C9-B09E-CB4A9BB12A57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3A117D-E65C-4E17-9DD8-F7EAB25CE0B1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110592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0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6B9538D-915F-47A6-BFA9-7829BC647244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82100-9407-4D20-8A4A-E472923E0904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110899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0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A7102EE-DEC8-420B-B6E3-762B4D425FEE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1DF1CF-05B8-4193-AEEF-FA9A4A594482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111206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1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E8E5063-AF97-4CA1-8145-541B209350AA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FEB0A8-A5DB-4DA6-B67F-BD086AEC3AD9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111513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1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0EA4583-A80D-42AF-B391-22EC3BE7FC46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E22D75-56CE-429B-837C-2E395C4B18CC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111821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18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E5A7E08-96D7-4B35-8028-7E0FFA56097F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5C144E-5369-4060-80D5-D62699622174}" type="slidenum">
              <a:rPr lang="en-US"/>
              <a:pPr/>
              <a:t>18</a:t>
            </a:fld>
            <a:endParaRPr lang="en-US" dirty="0"/>
          </a:p>
        </p:txBody>
      </p:sp>
      <p:sp>
        <p:nvSpPr>
          <p:cNvPr id="112128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52C9593-6ADD-40DD-9FB2-33F458BA2CC4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2DBD0F-10B4-41F2-A7D1-4912692E79BA}" type="slidenum">
              <a:rPr lang="en-US"/>
              <a:pPr/>
              <a:t>19</a:t>
            </a:fld>
            <a:endParaRPr lang="en-US" dirty="0"/>
          </a:p>
        </p:txBody>
      </p:sp>
      <p:sp>
        <p:nvSpPr>
          <p:cNvPr id="112435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2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984D66C-1AF1-4374-8806-7F8E9B413002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30F3E2-E5D6-461C-9E0E-66DE1A2FB2C2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07520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75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320AC49-5977-4345-B5B5-CF09C8377C8D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837EDC-6AE7-4504-A717-3A443F5C48FC}" type="slidenum">
              <a:rPr lang="en-US"/>
              <a:pPr/>
              <a:t>20</a:t>
            </a:fld>
            <a:endParaRPr lang="en-US" dirty="0"/>
          </a:p>
        </p:txBody>
      </p:sp>
      <p:sp>
        <p:nvSpPr>
          <p:cNvPr id="112742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27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9F23E7A-202E-4E89-B68D-885C7341EE1A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730DF0-0A3A-4378-A029-6E60DEBD1034}" type="slidenum">
              <a:rPr lang="en-US"/>
              <a:pPr/>
              <a:t>21</a:t>
            </a:fld>
            <a:endParaRPr lang="en-US" dirty="0"/>
          </a:p>
        </p:txBody>
      </p:sp>
      <p:sp>
        <p:nvSpPr>
          <p:cNvPr id="113049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30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4FF6EB3-E36B-41DF-874D-11E5BA6CE4F0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C88697-9DF1-46E3-9D5E-C6DB8EA0948D}" type="slidenum">
              <a:rPr lang="en-US"/>
              <a:pPr/>
              <a:t>22</a:t>
            </a:fld>
            <a:endParaRPr lang="en-US" dirty="0"/>
          </a:p>
        </p:txBody>
      </p:sp>
      <p:sp>
        <p:nvSpPr>
          <p:cNvPr id="113357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3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597924D-AD82-4BA8-854A-9163C63C73F3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8944E5-314A-4877-8E66-717E16E05967}" type="slidenum">
              <a:rPr lang="en-US"/>
              <a:pPr/>
              <a:t>23</a:t>
            </a:fld>
            <a:endParaRPr lang="en-US" dirty="0"/>
          </a:p>
        </p:txBody>
      </p:sp>
      <p:sp>
        <p:nvSpPr>
          <p:cNvPr id="36864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EADDCB0-9FCD-4D99-89F8-72F7E5B6C0CB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1D4F06-4E31-47B9-87D8-A13E21D42AA4}" type="slidenum">
              <a:rPr lang="en-US"/>
              <a:pPr/>
              <a:t>24</a:t>
            </a:fld>
            <a:endParaRPr lang="en-US" dirty="0"/>
          </a:p>
        </p:txBody>
      </p:sp>
      <p:sp>
        <p:nvSpPr>
          <p:cNvPr id="113664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36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DBF0D90-80F3-477F-BDC4-F3FAE34AC385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F5B8CF-8830-4376-82DF-1D2129DBC7D2}" type="slidenum">
              <a:rPr lang="en-US"/>
              <a:pPr/>
              <a:t>25</a:t>
            </a:fld>
            <a:endParaRPr lang="en-US" dirty="0"/>
          </a:p>
        </p:txBody>
      </p:sp>
      <p:sp>
        <p:nvSpPr>
          <p:cNvPr id="113971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3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FFA222C-41E2-457C-9ECE-966E603BD3B2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9CC3F2-7DD3-46AF-8EAF-F724AFD3278D}" type="slidenum">
              <a:rPr lang="en-US"/>
              <a:pPr/>
              <a:t>26</a:t>
            </a:fld>
            <a:endParaRPr lang="en-US" dirty="0"/>
          </a:p>
        </p:txBody>
      </p:sp>
      <p:sp>
        <p:nvSpPr>
          <p:cNvPr id="114278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42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149BCB4-308C-442E-9272-57E02BD3302D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10F2BA-A885-4681-9497-0045553831C9}" type="slidenum">
              <a:rPr lang="en-US"/>
              <a:pPr/>
              <a:t>27</a:t>
            </a:fld>
            <a:endParaRPr lang="en-US" dirty="0"/>
          </a:p>
        </p:txBody>
      </p:sp>
      <p:sp>
        <p:nvSpPr>
          <p:cNvPr id="114585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4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FA638CE-D295-4A14-A073-2CF160B6900A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8413B0-5D90-45D5-8C4C-8ED19E5AF4EC}" type="slidenum">
              <a:rPr lang="en-US"/>
              <a:pPr/>
              <a:t>28</a:t>
            </a:fld>
            <a:endParaRPr lang="en-US" dirty="0"/>
          </a:p>
        </p:txBody>
      </p:sp>
      <p:sp>
        <p:nvSpPr>
          <p:cNvPr id="114893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48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9DD163C-12BC-44AB-8E42-45637DBAE843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8F40E4-8D13-4773-A455-430433A5855D}" type="slidenum">
              <a:rPr lang="en-US"/>
              <a:pPr/>
              <a:t>29</a:t>
            </a:fld>
            <a:endParaRPr lang="en-US" dirty="0"/>
          </a:p>
        </p:txBody>
      </p:sp>
      <p:sp>
        <p:nvSpPr>
          <p:cNvPr id="115200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52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984D66C-1AF1-4374-8806-7F8E9B413002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30F3E2-E5D6-461C-9E0E-66DE1A2FB2C2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107520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75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BC888F2-EE59-47AA-B696-8A67A851C521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1CF293-6DDD-4B06-892E-2A5A3ADDB2AE}" type="slidenum">
              <a:rPr lang="en-US"/>
              <a:pPr/>
              <a:t>30</a:t>
            </a:fld>
            <a:endParaRPr lang="en-US" dirty="0"/>
          </a:p>
        </p:txBody>
      </p:sp>
      <p:sp>
        <p:nvSpPr>
          <p:cNvPr id="115507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55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DA1C7C2-08E6-421F-A064-C70AF24DC3B3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46DA75-A389-4F64-BE81-AC41AE111C53}" type="slidenum">
              <a:rPr lang="en-US"/>
              <a:pPr/>
              <a:t>31</a:t>
            </a:fld>
            <a:endParaRPr lang="en-US" dirty="0"/>
          </a:p>
        </p:txBody>
      </p:sp>
      <p:sp>
        <p:nvSpPr>
          <p:cNvPr id="1158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158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4FC6DB3-2784-4577-B5BC-A985ADB0FA22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09C072-FC15-4D31-83BE-8D4BE3839108}" type="slidenum">
              <a:rPr lang="en-US"/>
              <a:pPr/>
              <a:t>32</a:t>
            </a:fld>
            <a:endParaRPr lang="en-US" dirty="0"/>
          </a:p>
        </p:txBody>
      </p:sp>
      <p:sp>
        <p:nvSpPr>
          <p:cNvPr id="38093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38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A561CDE-E3DA-40BD-96A9-89866243AF4B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2F8482-636E-49F6-8314-4793DC01B6FE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107827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919FCB6-8BAD-4918-872D-F7C8CCAA2659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8AA485-9DCB-4D99-924B-467D3B5A38C7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10813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8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6B53D56-AA8E-4556-BE05-EDEBE8F939D4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61327D-DE26-4916-BF56-7E960A2D5E63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108441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84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5A666EC-DEE7-4666-B70C-BBEFF7424FFE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8F3C1C-A3CE-438D-A080-C4C888419030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10874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87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53F3FE7-2A3D-4D3A-939C-447A0B64E6E1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32ADE-336A-4E4C-8EF0-F4471A0106F2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109056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90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F286730-317A-4967-BA13-3984C110232F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533BBE-5E65-4FE8-8799-1139A7AC23FF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109363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93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61961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85800" y="2438400"/>
            <a:ext cx="84566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3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latin typeface="Times New Roman" pitchFamily="18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ACEB4A7E-11BF-4705-9B56-590D85AAFB84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3272CFC-ACDF-4601-BB72-FFE996F30F2C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35052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6D85C8-0B84-4654-9F4D-3FF7E62AD6A8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D93625BF-B741-4770-9E23-FD4E429806B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2702FC-D3DA-4F9B-B589-B0FD7D84D75C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9453435A-7053-43FC-87EB-F7CE6B81E35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E02539B-E626-4BFC-B818-55E024D3E73B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CC8B6C29-4360-4942-9BF2-212CA6D5E66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DF955B-3E5F-4CEA-A747-D3F4DC8A18EB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57C38B7F-E334-4DCE-A790-B6E84D5A78A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62019B-4B14-4BFC-B6BB-C986E01DDFD5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C549972B-6D9C-47FE-A15A-EED8CE7EF8A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A4ABC3-7538-44D5-B860-0C36509F692F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7BD34020-772C-496B-8E79-B534EA09D70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DA909E-77A9-4E74-A12C-9E4C05EB0805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E88CE7BA-4B78-4F8B-A843-5385DED2F7A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BD12BC-F582-47A8-AFCC-BB8CA139D304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61722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Tammy Burch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2FD194CF-3F47-4A12-BC81-69BC0218016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F34452-2C6C-4F9E-B533-B331E28D5421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FDA3A6B9-61E8-4C04-8335-24E84BBD7AB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79B21-256D-4AE1-B63B-47306DC92B20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9E5DB7ED-E75E-498F-A059-F82567D1F3D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CA0BE0-0210-40A1-9D20-5C9B510F14D4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A83B3F12-5687-41B4-94DE-EE8040AA37D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2400" y="17526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5800" y="6629400"/>
            <a:ext cx="3505200" cy="227013"/>
          </a:xfrm>
          <a:prstGeom prst="rect">
            <a:avLst/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62000" y="762000"/>
            <a:ext cx="83804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 New Roman" pitchFamily="18" charset="0"/>
              </a:defRPr>
            </a:lvl1pPr>
          </a:lstStyle>
          <a:p>
            <a:fld id="{DAE83BC4-C9E1-41B1-BCFE-B02B37D4FD38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r>
              <a:rPr lang="en-US" dirty="0" smtClean="0"/>
              <a:t>Tammy Burch</a:t>
            </a:r>
            <a:endParaRPr lang="en-US" dirty="0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r>
              <a:rPr lang="en-US" dirty="0"/>
              <a:t>1-</a:t>
            </a:r>
            <a:fld id="{41ED106B-B0CC-4006-AF9E-21111DC9C5C8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kumimoji="1" sz="2800" b="1">
          <a:solidFill>
            <a:srgbClr val="FFFF00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6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36DC7D63-E6FA-4759-B4B8-C3D70202AD76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34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NFIRS 7 - HazMat Module</a:t>
            </a:r>
          </a:p>
        </p:txBody>
      </p:sp>
      <p:sp>
        <p:nvSpPr>
          <p:cNvPr id="344067" name="Rectangle 3"/>
          <p:cNvSpPr>
            <a:spLocks noChangeArrowheads="1"/>
          </p:cNvSpPr>
          <p:nvPr/>
        </p:nvSpPr>
        <p:spPr bwMode="auto">
          <a:xfrm>
            <a:off x="457200" y="2971800"/>
            <a:ext cx="4572000" cy="3429000"/>
          </a:xfrm>
          <a:prstGeom prst="rect">
            <a:avLst/>
          </a:prstGeom>
          <a:noFill/>
          <a:ln w="152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344068" name="Picture 4" descr="C:\Graphics\Exercis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971800"/>
            <a:ext cx="4570413" cy="34274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44069" name="Rectangle 5"/>
          <p:cNvSpPr>
            <a:spLocks noChangeArrowheads="1"/>
          </p:cNvSpPr>
          <p:nvPr/>
        </p:nvSpPr>
        <p:spPr bwMode="auto">
          <a:xfrm>
            <a:off x="5562600" y="1676400"/>
            <a:ext cx="2971800" cy="4267200"/>
          </a:xfrm>
          <a:prstGeom prst="rect">
            <a:avLst/>
          </a:prstGeom>
          <a:noFill/>
          <a:ln w="152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344070" name="Picture 6" descr="C:\aol30A\download\hazma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1676400"/>
            <a:ext cx="2979738" cy="42576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479B81F1-FCEE-4838-8DD9-5DE2DB34C5D1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35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baseline="-25000" dirty="0"/>
              <a:t>1</a:t>
            </a:r>
            <a:r>
              <a:rPr lang="en-US" dirty="0"/>
              <a:t> - Container Type</a:t>
            </a:r>
          </a:p>
        </p:txBody>
      </p:sp>
      <p:sp>
        <p:nvSpPr>
          <p:cNvPr id="354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1400" y="2438400"/>
            <a:ext cx="4876800" cy="3810000"/>
          </a:xfrm>
          <a:noFill/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type or configuration of the container, equipment, or facility used to transport and/or store the hazardous material.</a:t>
            </a:r>
            <a:endParaRPr lang="en-US" sz="2800" dirty="0"/>
          </a:p>
        </p:txBody>
      </p:sp>
      <p:pic>
        <p:nvPicPr>
          <p:cNvPr id="35431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362200"/>
            <a:ext cx="2362200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9-10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12825009-EA04-4EED-ACF6-F9674BC391A9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355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/>
              <a:t>C</a:t>
            </a:r>
            <a:r>
              <a:rPr lang="en-US" baseline="-25000" dirty="0"/>
              <a:t>2 </a:t>
            </a:r>
            <a:r>
              <a:rPr lang="en-US" dirty="0"/>
              <a:t>- Estimated Container Capacity</a:t>
            </a:r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0" y="2514600"/>
            <a:ext cx="4343400" cy="2133600"/>
          </a:xfrm>
          <a:ln/>
        </p:spPr>
        <p:txBody>
          <a:bodyPr/>
          <a:lstStyle/>
          <a:p>
            <a:pPr lvl="1">
              <a:buNone/>
            </a:pPr>
            <a:r>
              <a:rPr lang="en-US" sz="2800" dirty="0">
                <a:solidFill>
                  <a:srgbClr val="FFFF00"/>
                </a:solidFill>
              </a:rPr>
              <a:t>	</a:t>
            </a:r>
            <a:r>
              <a:rPr lang="en-US" sz="2800" dirty="0" smtClean="0">
                <a:solidFill>
                  <a:srgbClr val="FFFF00"/>
                </a:solidFill>
              </a:rPr>
              <a:t>The </a:t>
            </a:r>
            <a:r>
              <a:rPr lang="en-US" sz="2800" dirty="0">
                <a:solidFill>
                  <a:srgbClr val="FFFF00"/>
                </a:solidFill>
              </a:rPr>
              <a:t>amount of material the container was designed to hold</a:t>
            </a:r>
            <a:r>
              <a:rPr lang="en-US" sz="2800" dirty="0" smtClean="0">
                <a:solidFill>
                  <a:srgbClr val="FFFF00"/>
                </a:solidFill>
              </a:rPr>
              <a:t>.</a:t>
            </a:r>
          </a:p>
          <a:p>
            <a:pPr lvl="1">
              <a:buNone/>
            </a:pPr>
            <a:endParaRPr lang="en-US" sz="1000" dirty="0">
              <a:solidFill>
                <a:srgbClr val="FFFF00"/>
              </a:solidFill>
            </a:endParaRPr>
          </a:p>
          <a:p>
            <a:pPr>
              <a:buClr>
                <a:srgbClr val="33CCFF"/>
              </a:buClr>
              <a:buNone/>
            </a:pPr>
            <a:r>
              <a:rPr lang="en-US" sz="2600" dirty="0" smtClean="0">
                <a:solidFill>
                  <a:schemeClr val="tx1"/>
                </a:solidFill>
              </a:rPr>
              <a:t>		</a:t>
            </a:r>
            <a:endParaRPr lang="en-US" sz="2600" dirty="0">
              <a:solidFill>
                <a:schemeClr val="tx1"/>
              </a:solidFill>
            </a:endParaRPr>
          </a:p>
        </p:txBody>
      </p:sp>
      <p:pic>
        <p:nvPicPr>
          <p:cNvPr id="35533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819400"/>
            <a:ext cx="2819400" cy="144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1295400" y="4953000"/>
            <a:ext cx="382282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33CCFF"/>
              </a:buClr>
              <a:buNone/>
            </a:pPr>
            <a:r>
              <a:rPr lang="en-US" sz="2600" b="1" dirty="0" smtClean="0">
                <a:solidFill>
                  <a:schemeClr val="tx1"/>
                </a:solidFill>
              </a:rPr>
              <a:t>By volume or weight.</a:t>
            </a:r>
            <a:endParaRPr lang="en-US" sz="2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567B1DC4-D52F-4ABC-AA85-659FFEDB22A7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3563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/>
          <a:lstStyle/>
          <a:p>
            <a:r>
              <a:rPr lang="en-US" dirty="0"/>
              <a:t>C</a:t>
            </a:r>
            <a:r>
              <a:rPr lang="en-US" baseline="-25000" dirty="0"/>
              <a:t>2 </a:t>
            </a:r>
            <a:r>
              <a:rPr lang="en-US" dirty="0"/>
              <a:t>- Units: Capacity</a:t>
            </a:r>
          </a:p>
        </p:txBody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43400" y="2286000"/>
            <a:ext cx="4114800" cy="29718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 </a:t>
            </a:r>
            <a:r>
              <a:rPr lang="en-US" dirty="0"/>
              <a:t>unit of measure that defines, by volume or weight, the capacity of the hazardous materials container.</a:t>
            </a:r>
          </a:p>
        </p:txBody>
      </p:sp>
      <p:pic>
        <p:nvPicPr>
          <p:cNvPr id="35636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590800"/>
            <a:ext cx="32766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E6301731-8E92-4958-B8FD-DD3B6FB09208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3573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/>
          <a:lstStyle/>
          <a:p>
            <a:r>
              <a:rPr lang="en-US" dirty="0"/>
              <a:t>D</a:t>
            </a:r>
            <a:r>
              <a:rPr lang="en-US" baseline="-25000" dirty="0"/>
              <a:t>1 </a:t>
            </a:r>
            <a:r>
              <a:rPr lang="en-US" dirty="0"/>
              <a:t>- Estimated Amount </a:t>
            </a:r>
            <a:r>
              <a:rPr lang="en-US" dirty="0" smtClean="0"/>
              <a:t>Released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24400" y="2743200"/>
            <a:ext cx="3733800" cy="18288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 </a:t>
            </a:r>
            <a:r>
              <a:rPr lang="en-US" dirty="0"/>
              <a:t>amount of material released from a container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35738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667000"/>
            <a:ext cx="28194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Rectangle 14"/>
          <p:cNvSpPr/>
          <p:nvPr/>
        </p:nvSpPr>
        <p:spPr>
          <a:xfrm>
            <a:off x="1524000" y="4953000"/>
            <a:ext cx="382614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>
                <a:srgbClr val="33CCFF"/>
              </a:buClr>
            </a:pPr>
            <a:r>
              <a:rPr lang="en-US" sz="2600" b="1" dirty="0" smtClean="0"/>
              <a:t>By v</a:t>
            </a:r>
            <a:r>
              <a:rPr lang="en-US" sz="2600" b="1" dirty="0" smtClean="0">
                <a:solidFill>
                  <a:schemeClr val="tx1"/>
                </a:solidFill>
              </a:rPr>
              <a:t>olume or weight.</a:t>
            </a:r>
            <a:endParaRPr lang="en-US" sz="2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2092BBF9-53C6-4B22-9A18-B69433E4A0D4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358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/>
              <a:t>D</a:t>
            </a:r>
            <a:r>
              <a:rPr lang="en-US" baseline="-25000" dirty="0"/>
              <a:t>2 </a:t>
            </a:r>
            <a:r>
              <a:rPr lang="en-US" dirty="0"/>
              <a:t>- Units: Released</a:t>
            </a:r>
          </a:p>
        </p:txBody>
      </p:sp>
      <p:sp>
        <p:nvSpPr>
          <p:cNvPr id="358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0" y="2438400"/>
            <a:ext cx="4495800" cy="30480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 </a:t>
            </a:r>
            <a:r>
              <a:rPr lang="en-US" dirty="0"/>
              <a:t>unit of measure, by volume or weight, for the amount of the hazardous materials released from the container.</a:t>
            </a:r>
            <a:endParaRPr lang="en-US" dirty="0">
              <a:solidFill>
                <a:srgbClr val="33CCFF"/>
              </a:solidFill>
            </a:endParaRPr>
          </a:p>
        </p:txBody>
      </p:sp>
      <p:pic>
        <p:nvPicPr>
          <p:cNvPr id="35841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514600"/>
            <a:ext cx="3124200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9-14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937FCE74-A8FA-44B6-A5EE-7EEBB2834B0F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3594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/>
              <a:t>E</a:t>
            </a:r>
            <a:r>
              <a:rPr lang="en-US" baseline="-25000" dirty="0"/>
              <a:t>1 </a:t>
            </a:r>
            <a:r>
              <a:rPr lang="en-US" dirty="0"/>
              <a:t>- Physical State When Released</a:t>
            </a:r>
          </a:p>
        </p:txBody>
      </p:sp>
      <p:sp>
        <p:nvSpPr>
          <p:cNvPr id="359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24400" y="2743200"/>
            <a:ext cx="3200400" cy="19050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 </a:t>
            </a:r>
            <a:r>
              <a:rPr lang="en-US" dirty="0"/>
              <a:t>physical state of the material during </a:t>
            </a:r>
            <a:r>
              <a:rPr lang="en-US" dirty="0" smtClean="0"/>
              <a:t>release.</a:t>
            </a:r>
            <a:endParaRPr lang="en-US" dirty="0"/>
          </a:p>
        </p:txBody>
      </p:sp>
      <p:pic>
        <p:nvPicPr>
          <p:cNvPr id="35943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514600"/>
            <a:ext cx="27432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1F6F5856-4976-45AE-8191-ED6E9FD97F72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3604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/>
          <a:lstStyle/>
          <a:p>
            <a:r>
              <a:rPr lang="en-US" dirty="0"/>
              <a:t>E</a:t>
            </a:r>
            <a:r>
              <a:rPr lang="en-US" baseline="-25000" dirty="0"/>
              <a:t>2 </a:t>
            </a:r>
            <a:r>
              <a:rPr lang="en-US" dirty="0"/>
              <a:t>- Released Into</a:t>
            </a:r>
          </a:p>
        </p:txBody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43400" y="2362200"/>
            <a:ext cx="4267200" cy="28194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Describes </a:t>
            </a:r>
            <a:r>
              <a:rPr lang="en-US" dirty="0"/>
              <a:t>the environment contaminated by the hazardous material after release (air, water, ground</a:t>
            </a:r>
            <a:r>
              <a:rPr lang="en-US" dirty="0" smtClean="0"/>
              <a:t>).</a:t>
            </a:r>
            <a:endParaRPr lang="en-US" dirty="0"/>
          </a:p>
        </p:txBody>
      </p:sp>
      <p:pic>
        <p:nvPicPr>
          <p:cNvPr id="36045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667000"/>
            <a:ext cx="2819400" cy="213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9-16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9EB96567-0F9A-4AC3-892A-92F6A497FCCC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361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</a:t>
            </a:r>
            <a:r>
              <a:rPr lang="en-US" baseline="-25000" dirty="0"/>
              <a:t>1</a:t>
            </a:r>
            <a:r>
              <a:rPr lang="en-US" dirty="0"/>
              <a:t> - Released From</a:t>
            </a:r>
          </a:p>
        </p:txBody>
      </p:sp>
      <p:sp>
        <p:nvSpPr>
          <p:cNvPr id="361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86200" y="2438400"/>
            <a:ext cx="4572000" cy="17526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physical location from which the HazMat was </a:t>
            </a:r>
            <a:r>
              <a:rPr lang="en-US" dirty="0" smtClean="0"/>
              <a:t>released.</a:t>
            </a:r>
          </a:p>
          <a:p>
            <a:pPr>
              <a:buNone/>
            </a:pPr>
            <a:endParaRPr lang="en-US" sz="1000" dirty="0">
              <a:solidFill>
                <a:srgbClr val="FF0000"/>
              </a:solidFill>
            </a:endParaRPr>
          </a:p>
        </p:txBody>
      </p:sp>
      <p:pic>
        <p:nvPicPr>
          <p:cNvPr id="36148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362200"/>
            <a:ext cx="2438400" cy="243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011E1F24-8959-475F-B267-D3116222D16D}" type="slidenum">
              <a:rPr lang="en-US"/>
              <a:pPr/>
              <a:t>18</a:t>
            </a:fld>
            <a:endParaRPr lang="en-US" dirty="0"/>
          </a:p>
        </p:txBody>
      </p:sp>
      <p:sp>
        <p:nvSpPr>
          <p:cNvPr id="362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/>
              <a:t>F</a:t>
            </a:r>
            <a:r>
              <a:rPr lang="en-US" baseline="-25000" dirty="0"/>
              <a:t>2 </a:t>
            </a:r>
            <a:r>
              <a:rPr lang="en-US" dirty="0"/>
              <a:t>- Population Density</a:t>
            </a:r>
          </a:p>
        </p:txBody>
      </p:sp>
      <p:sp>
        <p:nvSpPr>
          <p:cNvPr id="362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2514600"/>
            <a:ext cx="4114800" cy="30480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General </a:t>
            </a:r>
            <a:r>
              <a:rPr lang="en-US" dirty="0"/>
              <a:t>description of the population density in the area adjacent to the hazardous materials release.</a:t>
            </a:r>
          </a:p>
        </p:txBody>
      </p:sp>
      <p:pic>
        <p:nvPicPr>
          <p:cNvPr id="36250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667000"/>
            <a:ext cx="274320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BB263D00-0386-43F7-AE52-70A0D7C172A9}" type="slidenum">
              <a:rPr lang="en-US"/>
              <a:pPr/>
              <a:t>19</a:t>
            </a:fld>
            <a:endParaRPr lang="en-US" dirty="0"/>
          </a:p>
        </p:txBody>
      </p:sp>
      <p:sp>
        <p:nvSpPr>
          <p:cNvPr id="363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</a:t>
            </a:r>
            <a:r>
              <a:rPr lang="en-US" baseline="-25000" dirty="0"/>
              <a:t>1</a:t>
            </a:r>
            <a:r>
              <a:rPr lang="en-US" dirty="0"/>
              <a:t> - Area Affected</a:t>
            </a:r>
          </a:p>
        </p:txBody>
      </p:sp>
      <p:sp>
        <p:nvSpPr>
          <p:cNvPr id="363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24400" y="2362200"/>
            <a:ext cx="3657600" cy="3429000"/>
          </a:xfrm>
          <a:ln/>
        </p:spPr>
        <p:txBody>
          <a:bodyPr/>
          <a:lstStyle/>
          <a:p>
            <a:pPr>
              <a:buNone/>
            </a:pPr>
            <a:r>
              <a:rPr kumimoji="0" lang="en-US" dirty="0" smtClean="0"/>
              <a:t>	Indicates </a:t>
            </a:r>
            <a:r>
              <a:rPr kumimoji="0" lang="en-US" dirty="0"/>
              <a:t>the amount of area or space directly affected by the hazardous material release.</a:t>
            </a:r>
          </a:p>
        </p:txBody>
      </p:sp>
      <p:pic>
        <p:nvPicPr>
          <p:cNvPr id="363534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438400"/>
            <a:ext cx="3048000" cy="243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36DC7D63-E6FA-4759-B4B8-C3D70202AD76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34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NFIRS 7 - HazMat Module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200" y="2133600"/>
            <a:ext cx="7467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 smtClean="0">
                <a:solidFill>
                  <a:srgbClr val="FFFF00"/>
                </a:solidFill>
              </a:rPr>
              <a:t>The </a:t>
            </a:r>
            <a:r>
              <a:rPr lang="en-US" b="1" dirty="0" smtClean="0">
                <a:solidFill>
                  <a:srgbClr val="FFFF00"/>
                </a:solidFill>
              </a:rPr>
              <a:t>Hazardous Materials </a:t>
            </a:r>
            <a:r>
              <a:rPr lang="en-US" b="1" dirty="0" smtClean="0">
                <a:solidFill>
                  <a:srgbClr val="FFFF00"/>
                </a:solidFill>
              </a:rPr>
              <a:t>Module is an optional module </a:t>
            </a:r>
            <a:r>
              <a:rPr lang="en-US" b="1" dirty="0" smtClean="0">
                <a:solidFill>
                  <a:srgbClr val="FFFF00"/>
                </a:solidFill>
              </a:rPr>
              <a:t>to be </a:t>
            </a:r>
            <a:r>
              <a:rPr lang="en-US" b="1" dirty="0" smtClean="0">
                <a:solidFill>
                  <a:srgbClr val="FFFF00"/>
                </a:solidFill>
              </a:rPr>
              <a:t>used </a:t>
            </a:r>
            <a:r>
              <a:rPr lang="en-US" b="1" dirty="0" smtClean="0">
                <a:solidFill>
                  <a:srgbClr val="FFFF00"/>
                </a:solidFill>
              </a:rPr>
              <a:t>as directed by </a:t>
            </a:r>
            <a:r>
              <a:rPr lang="en-US" b="1" dirty="0" smtClean="0">
                <a:solidFill>
                  <a:srgbClr val="FFFF00"/>
                </a:solidFill>
              </a:rPr>
              <a:t>your </a:t>
            </a:r>
            <a:r>
              <a:rPr lang="en-US" b="1" dirty="0" smtClean="0">
                <a:solidFill>
                  <a:srgbClr val="FFFF00"/>
                </a:solidFill>
              </a:rPr>
              <a:t>State or local authority.</a:t>
            </a:r>
            <a:endParaRPr lang="en-US" b="1" dirty="0" smtClean="0">
              <a:solidFill>
                <a:srgbClr val="FFFF00"/>
              </a:solidFill>
            </a:endParaRPr>
          </a:p>
          <a:p>
            <a:pPr algn="l"/>
            <a:endParaRPr lang="en-US" b="1" dirty="0" smtClean="0">
              <a:solidFill>
                <a:srgbClr val="FFFF00"/>
              </a:solidFill>
            </a:endParaRPr>
          </a:p>
          <a:p>
            <a:pPr algn="l"/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" y="4343400"/>
            <a:ext cx="8001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When you see a star         the field is required.</a:t>
            </a:r>
          </a:p>
        </p:txBody>
      </p:sp>
      <p:sp>
        <p:nvSpPr>
          <p:cNvPr id="10" name="5-Point Star 9"/>
          <p:cNvSpPr/>
          <p:nvPr/>
        </p:nvSpPr>
        <p:spPr bwMode="auto">
          <a:xfrm>
            <a:off x="4191000" y="4267200"/>
            <a:ext cx="457200" cy="457200"/>
          </a:xfrm>
          <a:prstGeom prst="star5">
            <a:avLst/>
          </a:prstGeom>
          <a:solidFill>
            <a:schemeClr val="tx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8B5758CF-BADB-4372-B5E8-E29CD97EEBA2}" type="slidenum">
              <a:rPr lang="en-US"/>
              <a:pPr/>
              <a:t>20</a:t>
            </a:fld>
            <a:endParaRPr lang="en-US" dirty="0"/>
          </a:p>
        </p:txBody>
      </p:sp>
      <p:sp>
        <p:nvSpPr>
          <p:cNvPr id="3645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/>
          <a:lstStyle/>
          <a:p>
            <a:r>
              <a:rPr lang="en-US" dirty="0"/>
              <a:t>G</a:t>
            </a:r>
            <a:r>
              <a:rPr lang="en-US" baseline="-25000" dirty="0"/>
              <a:t>2 </a:t>
            </a:r>
            <a:r>
              <a:rPr lang="en-US" dirty="0"/>
              <a:t>- Area Evacuated</a:t>
            </a:r>
          </a:p>
        </p:txBody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67200" y="2362200"/>
            <a:ext cx="4343400" cy="30480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measure and size of the area evacuated as a result of the hazardous materials release (or potential release</a:t>
            </a:r>
            <a:r>
              <a:rPr lang="en-US" dirty="0" smtClean="0"/>
              <a:t>).</a:t>
            </a:r>
            <a:endParaRPr lang="en-US" dirty="0"/>
          </a:p>
        </p:txBody>
      </p:sp>
      <p:pic>
        <p:nvPicPr>
          <p:cNvPr id="36455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590800"/>
            <a:ext cx="2819400" cy="213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FB749621-BB7B-4DCF-A920-3CEDAD1604ED}" type="slidenum">
              <a:rPr lang="en-US"/>
              <a:pPr/>
              <a:t>21</a:t>
            </a:fld>
            <a:endParaRPr lang="en-US" dirty="0"/>
          </a:p>
        </p:txBody>
      </p:sp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</a:t>
            </a:r>
            <a:r>
              <a:rPr lang="en-US" baseline="-25000" dirty="0"/>
              <a:t>3</a:t>
            </a:r>
            <a:r>
              <a:rPr lang="en-US" dirty="0"/>
              <a:t> - Estimated Number of People Evacuated</a:t>
            </a:r>
          </a:p>
        </p:txBody>
      </p:sp>
      <p:sp>
        <p:nvSpPr>
          <p:cNvPr id="365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67200" y="2286000"/>
            <a:ext cx="4343400" cy="29718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 </a:t>
            </a:r>
            <a:r>
              <a:rPr lang="en-US" dirty="0"/>
              <a:t>estimated number of people evacuated as a result of the hazardous materials release (or potential release</a:t>
            </a:r>
            <a:r>
              <a:rPr lang="en-US" dirty="0" smtClean="0"/>
              <a:t>).</a:t>
            </a:r>
            <a:endParaRPr lang="en-US" dirty="0"/>
          </a:p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65580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667000"/>
            <a:ext cx="27432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42AA13CD-BE4A-4AEA-94DE-5890362FC895}" type="slidenum">
              <a:rPr lang="en-US"/>
              <a:pPr/>
              <a:t>22</a:t>
            </a:fld>
            <a:endParaRPr lang="en-US" dirty="0"/>
          </a:p>
        </p:txBody>
      </p:sp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153400" cy="1143000"/>
          </a:xfrm>
        </p:spPr>
        <p:txBody>
          <a:bodyPr/>
          <a:lstStyle/>
          <a:p>
            <a:r>
              <a:rPr lang="en-US" dirty="0"/>
              <a:t>G</a:t>
            </a:r>
            <a:r>
              <a:rPr lang="en-US" baseline="-25000" dirty="0"/>
              <a:t>4</a:t>
            </a:r>
            <a:r>
              <a:rPr lang="en-US" dirty="0"/>
              <a:t> - Estimated Number of Buildings Evacuated</a:t>
            </a:r>
          </a:p>
        </p:txBody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4800" y="2438400"/>
            <a:ext cx="4495800" cy="32004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 </a:t>
            </a:r>
            <a:r>
              <a:rPr lang="en-US" dirty="0"/>
              <a:t>estimated number of buildings evacuated as a result of the hazardous materials release (or potential release</a:t>
            </a:r>
            <a:r>
              <a:rPr lang="en-US" dirty="0" smtClean="0"/>
              <a:t>).</a:t>
            </a:r>
            <a:endParaRPr lang="en-US" dirty="0"/>
          </a:p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40768" name="Picture 2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667000"/>
            <a:ext cx="2743200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B5E9424E-A603-4A1F-8753-367D0F1732CE}" type="slidenum">
              <a:rPr lang="en-US"/>
              <a:pPr/>
              <a:t>23</a:t>
            </a:fld>
            <a:endParaRPr lang="en-US" dirty="0"/>
          </a:p>
        </p:txBody>
      </p:sp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 - HazMat Actions Taken</a:t>
            </a:r>
          </a:p>
        </p:txBody>
      </p:sp>
      <p:sp>
        <p:nvSpPr>
          <p:cNvPr id="3676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038600" y="2209800"/>
            <a:ext cx="4495800" cy="3886200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	Only enter actions </a:t>
            </a:r>
            <a:r>
              <a:rPr lang="en-US" sz="2800" dirty="0"/>
              <a:t>taken by fire service personnel specifically trained and equipped to mitigate the hazards which might arise.</a:t>
            </a:r>
          </a:p>
        </p:txBody>
      </p:sp>
      <p:pic>
        <p:nvPicPr>
          <p:cNvPr id="3676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286000"/>
            <a:ext cx="2971800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9-21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6DB397F1-D1A1-493D-BA7E-22D2FB62990E}" type="slidenum">
              <a:rPr lang="en-US"/>
              <a:pPr/>
              <a:t>24</a:t>
            </a:fld>
            <a:endParaRPr lang="en-US" dirty="0"/>
          </a:p>
        </p:txBody>
      </p:sp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/>
          <a:lstStyle/>
          <a:p>
            <a:r>
              <a:rPr lang="en-US" dirty="0"/>
              <a:t>I</a:t>
            </a:r>
            <a:r>
              <a:rPr lang="en-US" baseline="-25000" dirty="0"/>
              <a:t> </a:t>
            </a:r>
            <a:r>
              <a:rPr lang="en-US" dirty="0"/>
              <a:t>- Which Occurred First?</a:t>
            </a:r>
          </a:p>
        </p:txBody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2590800"/>
            <a:ext cx="4038600" cy="21336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If </a:t>
            </a:r>
            <a:r>
              <a:rPr lang="en-US" dirty="0"/>
              <a:t>fire or explosion is involved with a release -- which occurred </a:t>
            </a:r>
            <a:r>
              <a:rPr lang="en-US" dirty="0" smtClean="0"/>
              <a:t>first?</a:t>
            </a:r>
            <a:endParaRPr lang="en-US" sz="2800" dirty="0"/>
          </a:p>
        </p:txBody>
      </p:sp>
      <p:pic>
        <p:nvPicPr>
          <p:cNvPr id="36967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438400"/>
            <a:ext cx="30480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2AF206E7-7EC7-4808-A723-CBEBC84DA0C6}" type="slidenum">
              <a:rPr lang="en-US"/>
              <a:pPr/>
              <a:t>25</a:t>
            </a:fld>
            <a:endParaRPr lang="en-US" dirty="0"/>
          </a:p>
        </p:txBody>
      </p:sp>
      <p:sp>
        <p:nvSpPr>
          <p:cNvPr id="3706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559675" cy="1143000"/>
          </a:xfrm>
        </p:spPr>
        <p:txBody>
          <a:bodyPr/>
          <a:lstStyle/>
          <a:p>
            <a:r>
              <a:rPr lang="en-US" dirty="0"/>
              <a:t>J - Cause of Release</a:t>
            </a:r>
          </a:p>
        </p:txBody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43400" y="2286000"/>
            <a:ext cx="4191000" cy="2667000"/>
          </a:xfrm>
          <a:noFill/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cause of the situation that created the release (or potential release) of a hazardous </a:t>
            </a:r>
            <a:r>
              <a:rPr lang="en-US" dirty="0" smtClean="0"/>
              <a:t>material.</a:t>
            </a:r>
            <a:endParaRPr lang="en-US" sz="2800" dirty="0"/>
          </a:p>
        </p:txBody>
      </p:sp>
      <p:pic>
        <p:nvPicPr>
          <p:cNvPr id="1441792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209800"/>
            <a:ext cx="3200400" cy="2895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4FF34788-56A4-40BD-910D-C5C756C28881}" type="slidenum">
              <a:rPr lang="en-US"/>
              <a:pPr/>
              <a:t>26</a:t>
            </a:fld>
            <a:endParaRPr lang="en-US" dirty="0"/>
          </a:p>
        </p:txBody>
      </p:sp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559675" cy="1143000"/>
          </a:xfrm>
        </p:spPr>
        <p:txBody>
          <a:bodyPr/>
          <a:lstStyle/>
          <a:p>
            <a:r>
              <a:rPr lang="en-US" dirty="0"/>
              <a:t>K - Factors Contributing to Release</a:t>
            </a:r>
          </a:p>
        </p:txBody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2438400"/>
            <a:ext cx="4114800" cy="2895600"/>
          </a:xfrm>
          <a:noFill/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factors present that contributed to the release (or potential release) of a hazardous </a:t>
            </a:r>
            <a:r>
              <a:rPr lang="en-US" dirty="0" smtClean="0"/>
              <a:t>material.</a:t>
            </a:r>
            <a:endParaRPr lang="en-US" sz="2800" dirty="0"/>
          </a:p>
        </p:txBody>
      </p:sp>
      <p:pic>
        <p:nvPicPr>
          <p:cNvPr id="371732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286000"/>
            <a:ext cx="3352800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9-24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E623B839-B178-4509-99A4-090B68F1859F}" type="slidenum">
              <a:rPr lang="en-US"/>
              <a:pPr/>
              <a:t>27</a:t>
            </a:fld>
            <a:endParaRPr lang="en-US" dirty="0"/>
          </a:p>
        </p:txBody>
      </p:sp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153400" cy="1143000"/>
          </a:xfrm>
        </p:spPr>
        <p:txBody>
          <a:bodyPr/>
          <a:lstStyle/>
          <a:p>
            <a:r>
              <a:rPr lang="en-US" dirty="0"/>
              <a:t>L - Factors Affecting Mitigation</a:t>
            </a:r>
          </a:p>
        </p:txBody>
      </p:sp>
      <p:sp>
        <p:nvSpPr>
          <p:cNvPr id="372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2286000"/>
            <a:ext cx="4267200" cy="3962400"/>
          </a:xfrm>
          <a:noFill/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factors present that affected management or mitigation of the release (or potential release) of a hazardous </a:t>
            </a:r>
            <a:r>
              <a:rPr lang="en-US" dirty="0" smtClean="0"/>
              <a:t>material.</a:t>
            </a:r>
            <a:endParaRPr lang="en-US" sz="2800" dirty="0"/>
          </a:p>
        </p:txBody>
      </p:sp>
      <p:pic>
        <p:nvPicPr>
          <p:cNvPr id="372757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438400"/>
            <a:ext cx="3200400" cy="2819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9-26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EF0E1ECC-5764-4884-A2DB-EDC2D9E98615}" type="slidenum">
              <a:rPr lang="en-US"/>
              <a:pPr/>
              <a:t>28</a:t>
            </a:fld>
            <a:endParaRPr lang="en-US" dirty="0"/>
          </a:p>
        </p:txBody>
      </p:sp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631113" cy="1143000"/>
          </a:xfrm>
        </p:spPr>
        <p:txBody>
          <a:bodyPr/>
          <a:lstStyle/>
          <a:p>
            <a:r>
              <a:rPr lang="en-US" dirty="0"/>
              <a:t>M</a:t>
            </a:r>
            <a:r>
              <a:rPr lang="en-US" baseline="-25000" dirty="0"/>
              <a:t> </a:t>
            </a:r>
            <a:r>
              <a:rPr lang="en-US" dirty="0"/>
              <a:t>- Equipment Involved in Release</a:t>
            </a:r>
          </a:p>
        </p:txBody>
      </p:sp>
      <p:sp>
        <p:nvSpPr>
          <p:cNvPr id="373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48200" y="2362200"/>
            <a:ext cx="4038600" cy="30480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equipment that failed or otherwise allowed the release (or potential release) of hazardous materials.</a:t>
            </a:r>
          </a:p>
        </p:txBody>
      </p:sp>
      <p:pic>
        <p:nvPicPr>
          <p:cNvPr id="373780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286000"/>
            <a:ext cx="35052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9-28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7AF0D27C-4DC8-49D8-B261-07BA744AA9EA}" type="slidenum">
              <a:rPr lang="en-US"/>
              <a:pPr/>
              <a:t>29</a:t>
            </a:fld>
            <a:endParaRPr lang="en-US" dirty="0"/>
          </a:p>
        </p:txBody>
      </p:sp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>
          <a:xfrm>
            <a:off x="757238" y="609600"/>
            <a:ext cx="7629525" cy="1143000"/>
          </a:xfrm>
        </p:spPr>
        <p:txBody>
          <a:bodyPr/>
          <a:lstStyle/>
          <a:p>
            <a:r>
              <a:rPr lang="en-US" dirty="0"/>
              <a:t>N</a:t>
            </a:r>
            <a:r>
              <a:rPr lang="en-US" baseline="-25000" dirty="0"/>
              <a:t> </a:t>
            </a:r>
            <a:r>
              <a:rPr lang="en-US" dirty="0"/>
              <a:t>- Mobile Property Involved in Release</a:t>
            </a:r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48200" y="2362200"/>
            <a:ext cx="4038600" cy="33528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mobile property that failed or otherwise allowed the release (or potential release) of hazardous materials.</a:t>
            </a:r>
          </a:p>
        </p:txBody>
      </p:sp>
      <p:pic>
        <p:nvPicPr>
          <p:cNvPr id="1442816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438400"/>
            <a:ext cx="3581400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9-37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36DC7D63-E6FA-4759-B4B8-C3D70202AD76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34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NFIRS 7 - HazMat Module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1905000"/>
            <a:ext cx="84582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 smtClean="0">
                <a:solidFill>
                  <a:srgbClr val="FFFF00"/>
                </a:solidFill>
              </a:rPr>
              <a:t>This </a:t>
            </a:r>
            <a:r>
              <a:rPr lang="en-US" b="1" dirty="0" smtClean="0">
                <a:solidFill>
                  <a:srgbClr val="FFFF00"/>
                </a:solidFill>
              </a:rPr>
              <a:t>module is used </a:t>
            </a:r>
            <a:r>
              <a:rPr lang="en-US" b="1" dirty="0" smtClean="0">
                <a:solidFill>
                  <a:srgbClr val="FFFF00"/>
                </a:solidFill>
              </a:rPr>
              <a:t>to document a reportable HazMat incident:</a:t>
            </a:r>
          </a:p>
          <a:p>
            <a:pPr algn="l"/>
            <a:endParaRPr lang="en-US" b="1" dirty="0" smtClean="0">
              <a:solidFill>
                <a:srgbClr val="FFFF00"/>
              </a:solidFill>
            </a:endParaRPr>
          </a:p>
          <a:p>
            <a:pPr lvl="1" algn="l">
              <a:buFont typeface="Arial" pitchFamily="34" charset="0"/>
              <a:buChar char="•"/>
            </a:pP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</a:rPr>
              <a:t>W</a:t>
            </a:r>
            <a:r>
              <a:rPr lang="en-US" sz="2400" b="1" dirty="0" smtClean="0">
                <a:solidFill>
                  <a:srgbClr val="FFFF00"/>
                </a:solidFill>
              </a:rPr>
              <a:t>hen</a:t>
            </a:r>
            <a:r>
              <a:rPr lang="en-US" sz="2400" b="1" dirty="0" smtClean="0">
                <a:solidFill>
                  <a:srgbClr val="FFFF00"/>
                </a:solidFill>
              </a:rPr>
              <a:t> s</a:t>
            </a:r>
            <a:r>
              <a:rPr lang="en-US" sz="2400" b="1" dirty="0" smtClean="0">
                <a:solidFill>
                  <a:srgbClr val="FFFF00"/>
                </a:solidFill>
              </a:rPr>
              <a:t>pecialized </a:t>
            </a:r>
            <a:r>
              <a:rPr lang="en-US" sz="2400" b="1" dirty="0" smtClean="0">
                <a:solidFill>
                  <a:srgbClr val="FFFF00"/>
                </a:solidFill>
              </a:rPr>
              <a:t>HazMat resources were dispatched </a:t>
            </a:r>
            <a:r>
              <a:rPr lang="en-US" sz="2400" b="1" dirty="0" smtClean="0">
                <a:solidFill>
                  <a:srgbClr val="FFFF00"/>
                </a:solidFill>
              </a:rPr>
              <a:t>or </a:t>
            </a:r>
            <a:r>
              <a:rPr lang="en-US" sz="2400" b="1" dirty="0" smtClean="0">
                <a:solidFill>
                  <a:srgbClr val="FFFF00"/>
                </a:solidFill>
              </a:rPr>
              <a:t>used, </a:t>
            </a:r>
            <a:r>
              <a:rPr lang="en-US" sz="2400" b="1" dirty="0" smtClean="0">
                <a:solidFill>
                  <a:srgbClr val="FFFF00"/>
                </a:solidFill>
              </a:rPr>
              <a:t>or</a:t>
            </a:r>
            <a:r>
              <a:rPr lang="en-US" sz="2400" b="1" dirty="0" smtClean="0">
                <a:solidFill>
                  <a:srgbClr val="FFFF00"/>
                </a:solidFill>
              </a:rPr>
              <a:t> s</a:t>
            </a:r>
            <a:r>
              <a:rPr lang="en-US" sz="2400" b="1" dirty="0" smtClean="0">
                <a:solidFill>
                  <a:srgbClr val="FFFF00"/>
                </a:solidFill>
              </a:rPr>
              <a:t>hould </a:t>
            </a:r>
            <a:r>
              <a:rPr lang="en-US" sz="2400" b="1" dirty="0" smtClean="0">
                <a:solidFill>
                  <a:srgbClr val="FFFF00"/>
                </a:solidFill>
              </a:rPr>
              <a:t>have been dispatched or used, for </a:t>
            </a:r>
            <a:r>
              <a:rPr lang="en-US" sz="2400" b="1" dirty="0" smtClean="0">
                <a:solidFill>
                  <a:srgbClr val="FFFF00"/>
                </a:solidFill>
              </a:rPr>
              <a:t>assessing</a:t>
            </a:r>
            <a:r>
              <a:rPr lang="en-US" sz="2400" b="1" dirty="0" smtClean="0">
                <a:solidFill>
                  <a:srgbClr val="FFFF00"/>
                </a:solidFill>
              </a:rPr>
              <a:t>, mitigating, or managing the situation</a:t>
            </a:r>
            <a:r>
              <a:rPr lang="en-US" sz="2400" b="1" dirty="0" smtClean="0">
                <a:solidFill>
                  <a:srgbClr val="FFFF00"/>
                </a:solidFill>
              </a:rPr>
              <a:t>,</a:t>
            </a:r>
          </a:p>
          <a:p>
            <a:pPr lvl="1" algn="l">
              <a:buFont typeface="Arial" pitchFamily="34" charset="0"/>
              <a:buChar char="•"/>
            </a:pPr>
            <a:endParaRPr lang="en-US" sz="2400" b="1" dirty="0" smtClean="0">
              <a:solidFill>
                <a:srgbClr val="FFFF00"/>
              </a:solidFill>
            </a:endParaRPr>
          </a:p>
          <a:p>
            <a:pPr lvl="1" algn="l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 Or, </a:t>
            </a:r>
            <a:r>
              <a:rPr lang="en-US" sz="2400" b="1" dirty="0" smtClean="0">
                <a:solidFill>
                  <a:srgbClr val="FFFF00"/>
                </a:solidFill>
              </a:rPr>
              <a:t>when </a:t>
            </a:r>
            <a:r>
              <a:rPr lang="en-US" sz="2400" b="1" dirty="0" smtClean="0">
                <a:solidFill>
                  <a:srgbClr val="FFFF00"/>
                </a:solidFill>
              </a:rPr>
              <a:t>releases or spills of hazardous materials </a:t>
            </a:r>
            <a:r>
              <a:rPr lang="en-US" sz="2400" b="1" dirty="0" smtClean="0">
                <a:solidFill>
                  <a:srgbClr val="FFFF00"/>
                </a:solidFill>
              </a:rPr>
              <a:t>exceed </a:t>
            </a:r>
            <a:r>
              <a:rPr lang="en-US" sz="2400" b="1" dirty="0" smtClean="0">
                <a:solidFill>
                  <a:srgbClr val="FFFF00"/>
                </a:solidFill>
              </a:rPr>
              <a:t>55 gallons.</a:t>
            </a:r>
          </a:p>
          <a:p>
            <a:pPr algn="l"/>
            <a:endParaRPr 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E99FBBDD-4619-4A70-8D8C-14ECD92B6C77}" type="slidenum">
              <a:rPr lang="en-US"/>
              <a:pPr/>
              <a:t>30</a:t>
            </a:fld>
            <a:endParaRPr lang="en-US" dirty="0"/>
          </a:p>
        </p:txBody>
      </p:sp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153400" cy="1143000"/>
          </a:xfrm>
        </p:spPr>
        <p:txBody>
          <a:bodyPr/>
          <a:lstStyle/>
          <a:p>
            <a:r>
              <a:rPr lang="en-US" dirty="0"/>
              <a:t>O - Hazmat </a:t>
            </a:r>
            <a:r>
              <a:rPr lang="en-US" dirty="0" smtClean="0"/>
              <a:t>Disposition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375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4800" y="2514600"/>
            <a:ext cx="4495800" cy="2514600"/>
          </a:xfrm>
          <a:noFill/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individual or entity, if any, that assumes control of the incident from the fire </a:t>
            </a:r>
            <a:r>
              <a:rPr lang="en-US" dirty="0" smtClean="0"/>
              <a:t>department.</a:t>
            </a:r>
            <a:endParaRPr lang="en-US" sz="2800" dirty="0"/>
          </a:p>
        </p:txBody>
      </p:sp>
      <p:pic>
        <p:nvPicPr>
          <p:cNvPr id="1443840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362200"/>
            <a:ext cx="3124200" cy="274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2D2C581C-FBC4-434F-BFA3-6E6E10C97B5D}" type="slidenum">
              <a:rPr lang="en-US"/>
              <a:pPr/>
              <a:t>31</a:t>
            </a:fld>
            <a:endParaRPr lang="en-US" dirty="0"/>
          </a:p>
        </p:txBody>
      </p:sp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/>
          <a:lstStyle/>
          <a:p>
            <a:r>
              <a:rPr lang="en-US" dirty="0"/>
              <a:t>P</a:t>
            </a:r>
            <a:r>
              <a:rPr lang="en-US" baseline="-25000" dirty="0"/>
              <a:t> </a:t>
            </a:r>
            <a:r>
              <a:rPr lang="en-US" dirty="0"/>
              <a:t>- HazMat Civilian Casualties</a:t>
            </a:r>
          </a:p>
        </p:txBody>
      </p:sp>
      <p:sp>
        <p:nvSpPr>
          <p:cNvPr id="376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24400" y="2362200"/>
            <a:ext cx="3657600" cy="32004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The </a:t>
            </a:r>
            <a:r>
              <a:rPr lang="en-US" dirty="0"/>
              <a:t>number of </a:t>
            </a:r>
            <a:r>
              <a:rPr lang="en-US" dirty="0" smtClean="0"/>
              <a:t>civilian injuries </a:t>
            </a:r>
            <a:r>
              <a:rPr lang="en-US" dirty="0"/>
              <a:t>or </a:t>
            </a:r>
            <a:r>
              <a:rPr lang="en-US" dirty="0" smtClean="0"/>
              <a:t>deaths </a:t>
            </a:r>
            <a:r>
              <a:rPr lang="en-US" dirty="0"/>
              <a:t>as a result of contact or exposure to </a:t>
            </a:r>
            <a:r>
              <a:rPr lang="en-US" dirty="0" smtClean="0"/>
              <a:t>the hazardous </a:t>
            </a:r>
            <a:r>
              <a:rPr lang="en-US" dirty="0"/>
              <a:t>materials.</a:t>
            </a:r>
          </a:p>
        </p:txBody>
      </p:sp>
      <p:pic>
        <p:nvPicPr>
          <p:cNvPr id="1444864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819400"/>
            <a:ext cx="3276600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63A072AA-C5D4-4020-B74A-7611B29C5757}" type="slidenum">
              <a:rPr lang="en-US"/>
              <a:pPr/>
              <a:t>32</a:t>
            </a:fld>
            <a:endParaRPr lang="en-US" dirty="0"/>
          </a:p>
        </p:txBody>
      </p:sp>
      <p:sp>
        <p:nvSpPr>
          <p:cNvPr id="379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graphicFrame>
        <p:nvGraphicFramePr>
          <p:cNvPr id="1439744" name="Object 1024">
            <a:hlinkClick r:id="" action="ppaction://ole?verb=0"/>
          </p:cNvPr>
          <p:cNvGraphicFramePr>
            <a:graphicFrameLocks/>
          </p:cNvGraphicFramePr>
          <p:nvPr/>
        </p:nvGraphicFramePr>
        <p:xfrm>
          <a:off x="5181600" y="2514600"/>
          <a:ext cx="2722563" cy="3500438"/>
        </p:xfrm>
        <a:graphic>
          <a:graphicData uri="http://schemas.openxmlformats.org/presentationml/2006/ole">
            <p:oleObj spid="_x0000_s1439744" name="Paint Shop Pro Image" r:id="rId4" imgW="1950691" imgH="2506638" progId="">
              <p:embed/>
            </p:oleObj>
          </a:graphicData>
        </a:graphic>
      </p:graphicFrame>
      <p:graphicFrame>
        <p:nvGraphicFramePr>
          <p:cNvPr id="1439745" name="Object 1025">
            <a:hlinkClick r:id="" action="ppaction://ole?verb=0"/>
          </p:cNvPr>
          <p:cNvGraphicFramePr>
            <a:graphicFrameLocks/>
          </p:cNvGraphicFramePr>
          <p:nvPr/>
        </p:nvGraphicFramePr>
        <p:xfrm>
          <a:off x="762000" y="2514600"/>
          <a:ext cx="3663950" cy="3665538"/>
        </p:xfrm>
        <a:graphic>
          <a:graphicData uri="http://schemas.openxmlformats.org/presentationml/2006/ole">
            <p:oleObj spid="_x0000_s1439745" name="CorelDRAW!" r:id="rId5" imgW="7345080" imgH="7348320" progId="">
              <p:embed/>
            </p:oleObj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F2299D7E-1521-4A0F-A15D-D5DC6272637F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348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7772400" cy="1143000"/>
          </a:xfrm>
        </p:spPr>
        <p:txBody>
          <a:bodyPr/>
          <a:lstStyle/>
          <a:p>
            <a:r>
              <a:rPr lang="en-US" dirty="0"/>
              <a:t>A - Header Information</a:t>
            </a:r>
          </a:p>
        </p:txBody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895600"/>
            <a:ext cx="7696200" cy="3581400"/>
          </a:xfrm>
          <a:noFill/>
          <a:ln/>
        </p:spPr>
        <p:txBody>
          <a:bodyPr/>
          <a:lstStyle/>
          <a:p>
            <a:pPr>
              <a:buClr>
                <a:schemeClr val="tx2"/>
              </a:buClr>
              <a:buSzPct val="40000"/>
              <a:buNone/>
            </a:pPr>
            <a:r>
              <a:rPr lang="en-US" dirty="0" smtClean="0"/>
              <a:t>	Header information is repeated on all modules.</a:t>
            </a:r>
            <a:endParaRPr lang="en-US" b="0" dirty="0" smtClean="0">
              <a:solidFill>
                <a:schemeClr val="tx2"/>
              </a:solidFill>
            </a:endParaRPr>
          </a:p>
          <a:p>
            <a:pPr marL="342900" lvl="1" indent="-342900">
              <a:buClr>
                <a:schemeClr val="tx2"/>
              </a:buClr>
              <a:buSzPct val="40000"/>
              <a:buNone/>
            </a:pPr>
            <a:r>
              <a:rPr lang="en-US" dirty="0" smtClean="0"/>
              <a:t>	In </a:t>
            </a:r>
            <a:r>
              <a:rPr lang="en-US" dirty="0"/>
              <a:t>an automated system, this information is entered once and imported into all modules.</a:t>
            </a:r>
          </a:p>
          <a:p>
            <a:pPr>
              <a:buClr>
                <a:schemeClr val="tx2"/>
              </a:buClr>
              <a:buSzPct val="40000"/>
              <a:buNone/>
            </a:pPr>
            <a:r>
              <a:rPr lang="en-US" sz="2800" b="0" dirty="0" smtClean="0"/>
              <a:t>	</a:t>
            </a:r>
            <a:r>
              <a:rPr lang="en-US" sz="2800" dirty="0" smtClean="0"/>
              <a:t>Hazmat </a:t>
            </a:r>
            <a:r>
              <a:rPr lang="en-US" sz="2800" dirty="0"/>
              <a:t>Number </a:t>
            </a:r>
            <a:r>
              <a:rPr lang="en-US" sz="2800" b="0" dirty="0">
                <a:solidFill>
                  <a:schemeClr val="tx2"/>
                </a:solidFill>
              </a:rPr>
              <a:t>- </a:t>
            </a:r>
            <a:r>
              <a:rPr lang="en-US" sz="2600" dirty="0">
                <a:solidFill>
                  <a:schemeClr val="tx1"/>
                </a:solidFill>
              </a:rPr>
              <a:t>A separate sequential number assigned to each </a:t>
            </a:r>
            <a:r>
              <a:rPr lang="en-US" sz="2600" dirty="0" smtClean="0">
                <a:solidFill>
                  <a:schemeClr val="tx1"/>
                </a:solidFill>
              </a:rPr>
              <a:t>material.  Begin with 01 and complete additional modules for multiple chemicals.</a:t>
            </a:r>
            <a:endParaRPr lang="en-US" sz="2600" dirty="0">
              <a:solidFill>
                <a:schemeClr val="tx1"/>
              </a:solidFill>
            </a:endParaRPr>
          </a:p>
        </p:txBody>
      </p:sp>
      <p:pic>
        <p:nvPicPr>
          <p:cNvPr id="3481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81200"/>
            <a:ext cx="8172450" cy="76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992E99D5-054A-4C27-A257-F03FB4183CBA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382000" cy="1143000"/>
          </a:xfrm>
        </p:spPr>
        <p:txBody>
          <a:bodyPr/>
          <a:lstStyle/>
          <a:p>
            <a:r>
              <a:rPr lang="en-US" dirty="0"/>
              <a:t>B - Hazmat ID</a:t>
            </a:r>
          </a:p>
        </p:txBody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3048000"/>
            <a:ext cx="8610600" cy="3352800"/>
          </a:xfrm>
          <a:ln/>
        </p:spPr>
        <p:txBody>
          <a:bodyPr/>
          <a:lstStyle/>
          <a:p>
            <a:pPr>
              <a:buClr>
                <a:srgbClr val="33CCFF"/>
              </a:buClr>
              <a:buSzPct val="65000"/>
              <a:buNone/>
            </a:pPr>
            <a:r>
              <a:rPr lang="en-US" sz="2800" dirty="0" smtClean="0">
                <a:solidFill>
                  <a:srgbClr val="33CCFF"/>
                </a:solidFill>
              </a:rPr>
              <a:t>	</a:t>
            </a:r>
            <a:r>
              <a:rPr lang="en-US" sz="2800" dirty="0" smtClean="0"/>
              <a:t>Used </a:t>
            </a:r>
            <a:r>
              <a:rPr lang="en-US" sz="2800" dirty="0"/>
              <a:t>to identify specific Hazmats involved in the </a:t>
            </a:r>
            <a:r>
              <a:rPr lang="en-US" sz="2800" dirty="0" smtClean="0"/>
              <a:t>incident.</a:t>
            </a:r>
          </a:p>
          <a:p>
            <a:pPr>
              <a:buClr>
                <a:srgbClr val="33CCFF"/>
              </a:buClr>
              <a:buSzPct val="65000"/>
              <a:buNone/>
            </a:pPr>
            <a:endParaRPr lang="en-US" sz="1000" dirty="0"/>
          </a:p>
          <a:p>
            <a:pPr>
              <a:buClr>
                <a:srgbClr val="33CCFF"/>
              </a:buClr>
              <a:buSzPct val="65000"/>
              <a:buNone/>
            </a:pPr>
            <a:r>
              <a:rPr lang="en-US" sz="2800" dirty="0" smtClean="0">
                <a:solidFill>
                  <a:srgbClr val="33CCFF"/>
                </a:solidFill>
              </a:rPr>
              <a:t>	</a:t>
            </a:r>
            <a:r>
              <a:rPr lang="en-US" sz="2600" dirty="0" smtClean="0">
                <a:solidFill>
                  <a:schemeClr val="tx1"/>
                </a:solidFill>
              </a:rPr>
              <a:t>There are several </a:t>
            </a:r>
            <a:r>
              <a:rPr lang="en-US" sz="2600" dirty="0">
                <a:solidFill>
                  <a:schemeClr val="tx1"/>
                </a:solidFill>
              </a:rPr>
              <a:t>different </a:t>
            </a:r>
            <a:r>
              <a:rPr lang="en-US" sz="2600" dirty="0" smtClean="0">
                <a:solidFill>
                  <a:schemeClr val="tx1"/>
                </a:solidFill>
              </a:rPr>
              <a:t>identification systems</a:t>
            </a:r>
            <a:r>
              <a:rPr lang="en-US" sz="2600" dirty="0">
                <a:solidFill>
                  <a:schemeClr val="tx1"/>
                </a:solidFill>
              </a:rPr>
              <a:t>, but not all </a:t>
            </a:r>
            <a:r>
              <a:rPr lang="en-US" sz="2600" dirty="0" smtClean="0">
                <a:solidFill>
                  <a:schemeClr val="tx1"/>
                </a:solidFill>
              </a:rPr>
              <a:t>are needed </a:t>
            </a:r>
            <a:r>
              <a:rPr lang="en-US" sz="2600" dirty="0">
                <a:solidFill>
                  <a:schemeClr val="tx1"/>
                </a:solidFill>
              </a:rPr>
              <a:t>to identify the </a:t>
            </a:r>
            <a:r>
              <a:rPr lang="en-US" sz="2600" dirty="0" smtClean="0">
                <a:solidFill>
                  <a:schemeClr val="tx1"/>
                </a:solidFill>
              </a:rPr>
              <a:t>Hazmat.</a:t>
            </a:r>
          </a:p>
          <a:p>
            <a:pPr>
              <a:buClr>
                <a:srgbClr val="33CCFF"/>
              </a:buClr>
              <a:buSzPct val="65000"/>
              <a:buNone/>
            </a:pPr>
            <a:endParaRPr lang="en-US" sz="1000" dirty="0" smtClean="0">
              <a:solidFill>
                <a:schemeClr val="tx1"/>
              </a:solidFill>
            </a:endParaRPr>
          </a:p>
          <a:p>
            <a:pPr>
              <a:buClr>
                <a:srgbClr val="33CCFF"/>
              </a:buClr>
              <a:buSzPct val="65000"/>
              <a:buNone/>
            </a:pPr>
            <a:r>
              <a:rPr lang="en-US" sz="2600" dirty="0">
                <a:solidFill>
                  <a:schemeClr val="tx1"/>
                </a:solidFill>
              </a:rPr>
              <a:t>	</a:t>
            </a:r>
            <a:r>
              <a:rPr lang="en-US" sz="2600" dirty="0" smtClean="0">
                <a:solidFill>
                  <a:schemeClr val="tx1"/>
                </a:solidFill>
              </a:rPr>
              <a:t>In </a:t>
            </a:r>
            <a:r>
              <a:rPr lang="en-US" sz="2600" dirty="0">
                <a:solidFill>
                  <a:schemeClr val="tx1"/>
                </a:solidFill>
              </a:rPr>
              <a:t>an automated system, many elements are cross-referenced; entry of one may populate other </a:t>
            </a:r>
            <a:r>
              <a:rPr lang="en-US" sz="2600" dirty="0" smtClean="0">
                <a:solidFill>
                  <a:schemeClr val="tx1"/>
                </a:solidFill>
              </a:rPr>
              <a:t>fields.</a:t>
            </a:r>
            <a:endParaRPr lang="en-US" sz="2600" dirty="0">
              <a:solidFill>
                <a:schemeClr val="tx1"/>
              </a:solidFill>
            </a:endParaRPr>
          </a:p>
        </p:txBody>
      </p:sp>
      <p:pic>
        <p:nvPicPr>
          <p:cNvPr id="34919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057400"/>
            <a:ext cx="8115300" cy="76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D1ACE887-F97A-422C-A02F-92CF11D31DD4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3502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8382000" cy="1143000"/>
          </a:xfrm>
        </p:spPr>
        <p:txBody>
          <a:bodyPr/>
          <a:lstStyle/>
          <a:p>
            <a:r>
              <a:rPr lang="en-US" dirty="0"/>
              <a:t>B - UN Number</a:t>
            </a:r>
          </a:p>
        </p:txBody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895600"/>
            <a:ext cx="8686800" cy="3505200"/>
          </a:xfrm>
          <a:ln/>
        </p:spPr>
        <p:txBody>
          <a:bodyPr/>
          <a:lstStyle/>
          <a:p>
            <a:pPr>
              <a:buClr>
                <a:srgbClr val="33CCFF"/>
              </a:buClr>
              <a:buSzPct val="75000"/>
              <a:buNone/>
            </a:pPr>
            <a:r>
              <a:rPr lang="en-US" sz="2800" dirty="0" smtClean="0">
                <a:solidFill>
                  <a:srgbClr val="33CCFF"/>
                </a:solidFill>
              </a:rPr>
              <a:t>	</a:t>
            </a:r>
            <a:r>
              <a:rPr lang="en-US" sz="2800" dirty="0" smtClean="0"/>
              <a:t>4-digit </a:t>
            </a:r>
            <a:r>
              <a:rPr lang="en-US" sz="2800" dirty="0"/>
              <a:t>number assigned to HazMat (using United Nations standards)</a:t>
            </a:r>
          </a:p>
          <a:p>
            <a:pPr>
              <a:buClr>
                <a:srgbClr val="33CCFF"/>
              </a:buClr>
              <a:buSzPct val="75000"/>
              <a:buNone/>
            </a:pPr>
            <a:r>
              <a:rPr lang="en-US" sz="2800" dirty="0" smtClean="0">
                <a:solidFill>
                  <a:srgbClr val="33CCFF"/>
                </a:solidFill>
              </a:rPr>
              <a:t>	</a:t>
            </a:r>
            <a:r>
              <a:rPr lang="en-US" sz="2600" dirty="0" smtClean="0">
                <a:solidFill>
                  <a:schemeClr val="tx1"/>
                </a:solidFill>
              </a:rPr>
              <a:t>Found </a:t>
            </a:r>
            <a:r>
              <a:rPr lang="en-US" sz="2600" dirty="0">
                <a:solidFill>
                  <a:schemeClr val="tx1"/>
                </a:solidFill>
              </a:rPr>
              <a:t>in a variety of sources:</a:t>
            </a:r>
          </a:p>
          <a:p>
            <a:pPr lvl="1">
              <a:buClr>
                <a:srgbClr val="FFFFFF"/>
              </a:buClr>
              <a:buSzPct val="80000"/>
              <a:buNone/>
            </a:pPr>
            <a:r>
              <a:rPr lang="en-US" sz="2000" i="1" dirty="0" smtClean="0"/>
              <a:t>	</a:t>
            </a:r>
            <a:r>
              <a:rPr lang="en-US" sz="2200" i="1" dirty="0" smtClean="0"/>
              <a:t>North </a:t>
            </a:r>
            <a:r>
              <a:rPr lang="en-US" sz="2200" i="1" dirty="0"/>
              <a:t>American Emergency Response Guidebook</a:t>
            </a:r>
          </a:p>
          <a:p>
            <a:pPr lvl="1">
              <a:buClr>
                <a:srgbClr val="FFFFFF"/>
              </a:buClr>
              <a:buSzPct val="80000"/>
              <a:buNone/>
            </a:pPr>
            <a:r>
              <a:rPr lang="en-US" sz="2200" i="1" dirty="0" smtClean="0"/>
              <a:t>	Hazardous </a:t>
            </a:r>
            <a:r>
              <a:rPr lang="en-US" sz="2200" i="1" dirty="0"/>
              <a:t>Materials Guide for First Responders</a:t>
            </a:r>
            <a:endParaRPr lang="en-US" sz="2200" dirty="0"/>
          </a:p>
          <a:p>
            <a:pPr>
              <a:buClr>
                <a:srgbClr val="33CCFF"/>
              </a:buClr>
              <a:buSzPct val="75000"/>
              <a:buNone/>
            </a:pPr>
            <a:r>
              <a:rPr lang="en-US" sz="2800" dirty="0" smtClean="0">
                <a:solidFill>
                  <a:srgbClr val="33CCFF"/>
                </a:solidFill>
              </a:rPr>
              <a:t>	</a:t>
            </a:r>
            <a:r>
              <a:rPr lang="en-US" sz="2600" dirty="0" smtClean="0">
                <a:solidFill>
                  <a:schemeClr val="tx1"/>
                </a:solidFill>
              </a:rPr>
              <a:t>A </a:t>
            </a:r>
            <a:r>
              <a:rPr lang="en-US" sz="2600" dirty="0">
                <a:solidFill>
                  <a:schemeClr val="tx1"/>
                </a:solidFill>
              </a:rPr>
              <a:t>single UN Number can be assigned to multiple </a:t>
            </a:r>
            <a:r>
              <a:rPr lang="en-US" sz="2600" dirty="0" smtClean="0">
                <a:solidFill>
                  <a:schemeClr val="tx1"/>
                </a:solidFill>
              </a:rPr>
              <a:t>materials.</a:t>
            </a:r>
            <a:endParaRPr lang="en-US" sz="2600" dirty="0">
              <a:solidFill>
                <a:schemeClr val="tx1"/>
              </a:solidFill>
            </a:endParaRPr>
          </a:p>
        </p:txBody>
      </p:sp>
      <p:pic>
        <p:nvPicPr>
          <p:cNvPr id="35021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981200"/>
            <a:ext cx="8115300" cy="838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77B7BE72-731A-4BCA-B818-6A3926C7A376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382000" cy="1143000"/>
          </a:xfrm>
        </p:spPr>
        <p:txBody>
          <a:bodyPr/>
          <a:lstStyle/>
          <a:p>
            <a:r>
              <a:rPr lang="en-US" dirty="0"/>
              <a:t>B - DOT Hazard Classification</a:t>
            </a:r>
          </a:p>
        </p:txBody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048000"/>
            <a:ext cx="8153400" cy="3352800"/>
          </a:xfrm>
          <a:ln/>
        </p:spPr>
        <p:txBody>
          <a:bodyPr/>
          <a:lstStyle/>
          <a:p>
            <a:pPr>
              <a:buClr>
                <a:srgbClr val="33CCFF"/>
              </a:buClr>
              <a:buNone/>
            </a:pPr>
            <a:r>
              <a:rPr lang="en-US" sz="2800" dirty="0" smtClean="0">
                <a:solidFill>
                  <a:srgbClr val="33CCFF"/>
                </a:solidFill>
              </a:rPr>
              <a:t>	</a:t>
            </a:r>
            <a:r>
              <a:rPr lang="en-US" sz="2800" dirty="0" smtClean="0"/>
              <a:t>Describes </a:t>
            </a:r>
            <a:r>
              <a:rPr lang="en-US" sz="2800" dirty="0"/>
              <a:t>the primary hazard associated with various hazardous </a:t>
            </a:r>
            <a:r>
              <a:rPr lang="en-US" sz="2800" dirty="0" smtClean="0"/>
              <a:t>materials.</a:t>
            </a:r>
            <a:endParaRPr lang="en-US" sz="2800" dirty="0"/>
          </a:p>
          <a:p>
            <a:pPr>
              <a:buClr>
                <a:srgbClr val="33CCFF"/>
              </a:buClr>
              <a:buFont typeface="Wingdings" pitchFamily="2" charset="2"/>
              <a:buChar char="w"/>
            </a:pPr>
            <a:endParaRPr lang="en-US" sz="1000" dirty="0" smtClean="0">
              <a:solidFill>
                <a:srgbClr val="33CCFF"/>
              </a:solidFill>
            </a:endParaRPr>
          </a:p>
          <a:p>
            <a:pPr>
              <a:buClr>
                <a:srgbClr val="33CCFF"/>
              </a:buClr>
              <a:buNone/>
            </a:pPr>
            <a:r>
              <a:rPr lang="en-US" sz="2800" dirty="0" smtClean="0">
                <a:solidFill>
                  <a:srgbClr val="33CCFF"/>
                </a:solidFill>
              </a:rPr>
              <a:t>	</a:t>
            </a:r>
            <a:r>
              <a:rPr lang="en-US" sz="2600" dirty="0" smtClean="0">
                <a:solidFill>
                  <a:schemeClr val="tx1"/>
                </a:solidFill>
              </a:rPr>
              <a:t>DOT </a:t>
            </a:r>
            <a:r>
              <a:rPr lang="en-US" sz="2600" dirty="0">
                <a:solidFill>
                  <a:schemeClr val="tx1"/>
                </a:solidFill>
              </a:rPr>
              <a:t>Hazard Class and Division combined into a two digit </a:t>
            </a:r>
            <a:r>
              <a:rPr lang="en-US" sz="2600" dirty="0" smtClean="0">
                <a:solidFill>
                  <a:schemeClr val="tx1"/>
                </a:solidFill>
              </a:rPr>
              <a:t>code.</a:t>
            </a:r>
          </a:p>
          <a:p>
            <a:pPr>
              <a:buClr>
                <a:srgbClr val="33CCFF"/>
              </a:buClr>
              <a:buNone/>
            </a:pPr>
            <a:endParaRPr lang="en-US" sz="1000" dirty="0">
              <a:solidFill>
                <a:schemeClr val="tx1"/>
              </a:solidFill>
            </a:endParaRPr>
          </a:p>
          <a:p>
            <a:pPr>
              <a:buClr>
                <a:srgbClr val="33CCFF"/>
              </a:buClr>
              <a:buNone/>
            </a:pPr>
            <a:r>
              <a:rPr lang="en-US" sz="2800" dirty="0" smtClean="0">
                <a:solidFill>
                  <a:srgbClr val="33CCFF"/>
                </a:solidFill>
              </a:rPr>
              <a:t>	</a:t>
            </a:r>
            <a:r>
              <a:rPr lang="en-US" sz="2600" dirty="0" smtClean="0">
                <a:solidFill>
                  <a:schemeClr val="tx1"/>
                </a:solidFill>
              </a:rPr>
              <a:t>Does </a:t>
            </a:r>
            <a:r>
              <a:rPr lang="en-US" sz="2600" dirty="0">
                <a:solidFill>
                  <a:schemeClr val="tx1"/>
                </a:solidFill>
              </a:rPr>
              <a:t>not identify a specific chemical </a:t>
            </a:r>
            <a:r>
              <a:rPr lang="en-US" sz="2600" dirty="0" smtClean="0">
                <a:solidFill>
                  <a:schemeClr val="tx1"/>
                </a:solidFill>
              </a:rPr>
              <a:t>- </a:t>
            </a:r>
            <a:r>
              <a:rPr lang="en-US" sz="2600" dirty="0">
                <a:solidFill>
                  <a:schemeClr val="tx1"/>
                </a:solidFill>
              </a:rPr>
              <a:t>must be used with other identifier(s</a:t>
            </a:r>
            <a:r>
              <a:rPr lang="en-US" sz="2600" dirty="0" smtClean="0">
                <a:solidFill>
                  <a:schemeClr val="tx1"/>
                </a:solidFill>
              </a:rPr>
              <a:t>).</a:t>
            </a:r>
            <a:endParaRPr lang="en-US" sz="2600" dirty="0">
              <a:solidFill>
                <a:schemeClr val="tx1"/>
              </a:solidFill>
            </a:endParaRPr>
          </a:p>
        </p:txBody>
      </p:sp>
      <p:pic>
        <p:nvPicPr>
          <p:cNvPr id="351244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981200"/>
            <a:ext cx="8115300" cy="838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9-7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05ECBFA5-9AC0-44CD-808F-6045DF1FFB20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352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382000" cy="1143000"/>
          </a:xfrm>
        </p:spPr>
        <p:txBody>
          <a:bodyPr/>
          <a:lstStyle/>
          <a:p>
            <a:r>
              <a:rPr lang="en-US" dirty="0"/>
              <a:t>B - CAS Registration Number</a:t>
            </a:r>
          </a:p>
        </p:txBody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276600"/>
            <a:ext cx="8153400" cy="3124200"/>
          </a:xfrm>
          <a:ln/>
        </p:spPr>
        <p:txBody>
          <a:bodyPr/>
          <a:lstStyle/>
          <a:p>
            <a:pPr>
              <a:buNone/>
            </a:pPr>
            <a:r>
              <a:rPr lang="en-US" dirty="0" smtClean="0"/>
              <a:t>	Identification </a:t>
            </a:r>
            <a:r>
              <a:rPr lang="en-US" dirty="0"/>
              <a:t>number assigned to a chemical by Chemical Abstract Service (CAS) of the Chemical Abstract </a:t>
            </a:r>
            <a:r>
              <a:rPr lang="en-US" dirty="0" smtClean="0"/>
              <a:t>Society.</a:t>
            </a:r>
          </a:p>
          <a:p>
            <a:pPr>
              <a:buNone/>
            </a:pPr>
            <a:endParaRPr lang="en-US" sz="1000" dirty="0"/>
          </a:p>
          <a:p>
            <a:pPr lvl="1">
              <a:buNone/>
            </a:pPr>
            <a:r>
              <a:rPr lang="en-US" dirty="0" smtClean="0"/>
              <a:t>Not </a:t>
            </a:r>
            <a:r>
              <a:rPr lang="en-US" dirty="0"/>
              <a:t>all HazMats have an assigned </a:t>
            </a:r>
            <a:r>
              <a:rPr lang="en-US" dirty="0" smtClean="0"/>
              <a:t>CAS.</a:t>
            </a:r>
            <a:endParaRPr lang="en-US" dirty="0"/>
          </a:p>
        </p:txBody>
      </p:sp>
      <p:pic>
        <p:nvPicPr>
          <p:cNvPr id="35226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09800"/>
            <a:ext cx="8115300" cy="838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491620D1-1E96-4E87-BFB6-71185A975D9E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382000" cy="1143000"/>
          </a:xfrm>
        </p:spPr>
        <p:txBody>
          <a:bodyPr/>
          <a:lstStyle/>
          <a:p>
            <a:r>
              <a:rPr lang="en-US" dirty="0"/>
              <a:t>B - Chemical </a:t>
            </a:r>
            <a:r>
              <a:rPr lang="en-US" dirty="0" smtClean="0"/>
              <a:t>Name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276600"/>
            <a:ext cx="8077200" cy="3124200"/>
          </a:xfrm>
          <a:ln/>
        </p:spPr>
        <p:txBody>
          <a:bodyPr/>
          <a:lstStyle/>
          <a:p>
            <a:pPr>
              <a:buClr>
                <a:srgbClr val="33CCFF"/>
              </a:buClr>
              <a:buNone/>
            </a:pPr>
            <a:r>
              <a:rPr lang="en-US" sz="2800" dirty="0" smtClean="0"/>
              <a:t>	Standard </a:t>
            </a:r>
            <a:r>
              <a:rPr lang="en-US" sz="2800" dirty="0"/>
              <a:t>chemical or trade name by which the hazardous material is </a:t>
            </a:r>
            <a:r>
              <a:rPr lang="en-US" sz="2800" dirty="0" smtClean="0"/>
              <a:t>known.</a:t>
            </a:r>
          </a:p>
          <a:p>
            <a:pPr>
              <a:buClr>
                <a:srgbClr val="33CCFF"/>
              </a:buClr>
              <a:buNone/>
            </a:pPr>
            <a:endParaRPr lang="en-US" sz="1000" dirty="0"/>
          </a:p>
          <a:p>
            <a:pPr lvl="1">
              <a:buClr>
                <a:srgbClr val="33CCFF"/>
              </a:buClr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Products </a:t>
            </a:r>
            <a:r>
              <a:rPr lang="en-US" dirty="0">
                <a:solidFill>
                  <a:schemeClr val="tx1"/>
                </a:solidFill>
              </a:rPr>
              <a:t>from different manufacturers with </a:t>
            </a:r>
            <a:r>
              <a:rPr lang="en-US" dirty="0" smtClean="0">
                <a:solidFill>
                  <a:schemeClr val="tx1"/>
                </a:solidFill>
              </a:rPr>
              <a:t>similar chemical </a:t>
            </a:r>
            <a:r>
              <a:rPr lang="en-US" dirty="0">
                <a:solidFill>
                  <a:schemeClr val="tx1"/>
                </a:solidFill>
              </a:rPr>
              <a:t>ingredients may have different trade </a:t>
            </a:r>
            <a:r>
              <a:rPr lang="en-US" dirty="0" smtClean="0">
                <a:solidFill>
                  <a:schemeClr val="tx1"/>
                </a:solidFill>
              </a:rPr>
              <a:t>names.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5329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133600"/>
            <a:ext cx="8115300" cy="914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Project Overview (Standard)">
  <a:themeElements>
    <a:clrScheme name="Project Overview (Standard)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Project Overview (Standard)">
      <a:majorFont>
        <a:latin typeface="ZapfHumnst BT"/>
        <a:ea typeface=""/>
        <a:cs typeface=""/>
      </a:majorFont>
      <a:minorFont>
        <a:latin typeface="ZapfHumnst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ject Overview (Standard)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Overview (Standard)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Overview (Standard)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Office\Templates\Presentations\Project Overview (Standard).pot</Template>
  <TotalTime>2493</TotalTime>
  <Words>468</Words>
  <Application>Microsoft Office PowerPoint</Application>
  <PresentationFormat>On-screen Show (4:3)</PresentationFormat>
  <Paragraphs>226</Paragraphs>
  <Slides>32</Slides>
  <Notes>32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Project Overview (Standard)</vt:lpstr>
      <vt:lpstr>Paint Shop Pro Image</vt:lpstr>
      <vt:lpstr>CorelDRAW!</vt:lpstr>
      <vt:lpstr>NFIRS 7 - HazMat Module</vt:lpstr>
      <vt:lpstr>NFIRS 7 - HazMat Module</vt:lpstr>
      <vt:lpstr>NFIRS 7 - HazMat Module</vt:lpstr>
      <vt:lpstr>A - Header Information</vt:lpstr>
      <vt:lpstr>B - Hazmat ID</vt:lpstr>
      <vt:lpstr>B - UN Number</vt:lpstr>
      <vt:lpstr>B - DOT Hazard Classification</vt:lpstr>
      <vt:lpstr>B - CAS Registration Number</vt:lpstr>
      <vt:lpstr>B - Chemical Name</vt:lpstr>
      <vt:lpstr>C1 - Container Type</vt:lpstr>
      <vt:lpstr>C2 - Estimated Container Capacity</vt:lpstr>
      <vt:lpstr>C2 - Units: Capacity</vt:lpstr>
      <vt:lpstr>D1 - Estimated Amount Released</vt:lpstr>
      <vt:lpstr>D2 - Units: Released</vt:lpstr>
      <vt:lpstr>E1 - Physical State When Released</vt:lpstr>
      <vt:lpstr>E2 - Released Into</vt:lpstr>
      <vt:lpstr>F1 - Released From</vt:lpstr>
      <vt:lpstr>F2 - Population Density</vt:lpstr>
      <vt:lpstr>G1 - Area Affected</vt:lpstr>
      <vt:lpstr>G2 - Area Evacuated</vt:lpstr>
      <vt:lpstr>G3 - Estimated Number of People Evacuated</vt:lpstr>
      <vt:lpstr>G4 - Estimated Number of Buildings Evacuated</vt:lpstr>
      <vt:lpstr>H - HazMat Actions Taken</vt:lpstr>
      <vt:lpstr>I - Which Occurred First?</vt:lpstr>
      <vt:lpstr>J - Cause of Release</vt:lpstr>
      <vt:lpstr>K - Factors Contributing to Release</vt:lpstr>
      <vt:lpstr>L - Factors Affecting Mitigation</vt:lpstr>
      <vt:lpstr>M - Equipment Involved in Release</vt:lpstr>
      <vt:lpstr>N - Mobile Property Involved in Release</vt:lpstr>
      <vt:lpstr>O - Hazmat Disposition</vt:lpstr>
      <vt:lpstr>P - HazMat Civilian Casualties</vt:lpstr>
      <vt:lpstr>Questions?</vt:lpstr>
    </vt:vector>
  </TitlesOfParts>
  <Company>National Fire Information Council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NFIRS7-Hazmat Module</dc:title>
  <dc:subject>Entering Incident Reports</dc:subject>
  <dc:creator>Paul L. Cooke</dc:creator>
  <cp:keywords>NFIRS, NFIRS 5.0</cp:keywords>
  <dc:description>Does not include comments</dc:description>
  <cp:lastModifiedBy>vgarza</cp:lastModifiedBy>
  <cp:revision>247</cp:revision>
  <cp:lastPrinted>2000-04-07T19:45:50Z</cp:lastPrinted>
  <dcterms:created xsi:type="dcterms:W3CDTF">1997-09-26T01:52:54Z</dcterms:created>
  <dcterms:modified xsi:type="dcterms:W3CDTF">2013-05-29T18:10:22Z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2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1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false</vt:bool>
  </property>
  <property fmtid="{D5CDD505-2E9C-101B-9397-08002B2CF9AE}" pid="13" name="BackColor">
    <vt:i4>16777215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4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c:\httpd\htdocs\newnfirs</vt:lpwstr>
  </property>
</Properties>
</file>