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742" r:id="rId2"/>
    <p:sldId id="743" r:id="rId3"/>
    <p:sldId id="744" r:id="rId4"/>
    <p:sldId id="597" r:id="rId5"/>
    <p:sldId id="598" r:id="rId6"/>
    <p:sldId id="600" r:id="rId7"/>
    <p:sldId id="601" r:id="rId8"/>
    <p:sldId id="602" r:id="rId9"/>
    <p:sldId id="729" r:id="rId10"/>
    <p:sldId id="604" r:id="rId11"/>
    <p:sldId id="605" r:id="rId12"/>
    <p:sldId id="606" r:id="rId13"/>
    <p:sldId id="607" r:id="rId14"/>
    <p:sldId id="608" r:id="rId15"/>
    <p:sldId id="609" r:id="rId16"/>
    <p:sldId id="610" r:id="rId17"/>
    <p:sldId id="745" r:id="rId18"/>
    <p:sldId id="611" r:id="rId19"/>
    <p:sldId id="612" r:id="rId20"/>
    <p:sldId id="613" r:id="rId21"/>
    <p:sldId id="614" r:id="rId22"/>
    <p:sldId id="615" r:id="rId23"/>
    <p:sldId id="616" r:id="rId24"/>
    <p:sldId id="617" r:id="rId25"/>
    <p:sldId id="618" r:id="rId26"/>
    <p:sldId id="619" r:id="rId27"/>
    <p:sldId id="622" r:id="rId28"/>
  </p:sldIdLst>
  <p:sldSz cx="9144000" cy="6858000" type="screen4x3"/>
  <p:notesSz cx="6858000" cy="9190038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FF00"/>
    <a:srgbClr val="FF0000"/>
    <a:srgbClr val="BEBEBE"/>
    <a:srgbClr val="0033CC"/>
    <a:srgbClr val="6699FF"/>
    <a:srgbClr val="33CCFF"/>
    <a:srgbClr val="99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56" autoAdjust="0"/>
    <p:restoredTop sz="94660"/>
  </p:normalViewPr>
  <p:slideViewPr>
    <p:cSldViewPr>
      <p:cViewPr>
        <p:scale>
          <a:sx n="50" d="100"/>
          <a:sy n="50" d="100"/>
        </p:scale>
        <p:origin x="-1080" y="-6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5" d="100"/>
          <a:sy n="75" d="100"/>
        </p:scale>
        <p:origin x="-732" y="-78"/>
      </p:cViewPr>
      <p:guideLst>
        <p:guide orient="horz" pos="2894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r>
              <a:rPr lang="en-US"/>
              <a:t>NFIRS-1 Basic Module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79D34535-931F-4DFF-8407-92792625A5DD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125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3125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29E64251-D526-4D17-9187-B3E03455956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>
                <a:latin typeface="Times New Roman" pitchFamily="18" charset="0"/>
              </a:defRPr>
            </a:lvl1pPr>
          </a:lstStyle>
          <a:p>
            <a:r>
              <a:rPr lang="en-US"/>
              <a:t>NFIRS-1 Basic Module</a:t>
            </a:r>
          </a:p>
        </p:txBody>
      </p:sp>
      <p:sp>
        <p:nvSpPr>
          <p:cNvPr id="2051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31888" y="688975"/>
            <a:ext cx="4595812" cy="3446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65625"/>
            <a:ext cx="5029200" cy="4135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fld id="{264FE034-AE46-419C-99E7-9F70E4CEA2FB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3125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73125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fld id="{13435B98-67B1-4F52-8CD0-C2E2390191A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128963" y="1524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81164A5-3BF4-41A6-BCE7-F80AC437E49B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A4D648-418C-4FBA-8EA1-25F47D8C44D5}" type="slidenum">
              <a:rPr lang="en-US"/>
              <a:pPr/>
              <a:t>1</a:t>
            </a:fld>
            <a:endParaRPr lang="en-US"/>
          </a:p>
        </p:txBody>
      </p:sp>
      <p:sp>
        <p:nvSpPr>
          <p:cNvPr id="143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en-US" b="1">
                <a:latin typeface="ZapfHumnst BT" pitchFamily="34" charset="0"/>
              </a:rPr>
              <a:t>Arson Module (NFIRS 11)</a:t>
            </a:r>
          </a:p>
          <a:p>
            <a:pPr>
              <a:buFontTx/>
              <a:buChar char="•"/>
            </a:pPr>
            <a:r>
              <a:rPr kumimoji="0" lang="en-US">
                <a:latin typeface="ZapfHumnst BT" pitchFamily="34" charset="0"/>
              </a:rPr>
              <a:t>Used as a local option</a:t>
            </a:r>
            <a:endParaRPr kumimoji="0" lang="en-US" b="1">
              <a:latin typeface="ZapfHumnst BT" pitchFamily="34" charset="0"/>
            </a:endParaRPr>
          </a:p>
          <a:p>
            <a:pPr>
              <a:buFontTx/>
              <a:buChar char="•"/>
            </a:pPr>
            <a:r>
              <a:rPr kumimoji="0" lang="en-US">
                <a:latin typeface="ZapfHumnst BT" pitchFamily="34" charset="0"/>
              </a:rPr>
              <a:t>Can help identify with precision:</a:t>
            </a:r>
          </a:p>
          <a:p>
            <a:pPr lvl="1">
              <a:buFont typeface="Wingdings" pitchFamily="2" charset="2"/>
              <a:buChar char="Ø"/>
            </a:pPr>
            <a:r>
              <a:rPr kumimoji="0" lang="en-US">
                <a:latin typeface="ZapfHumnst BT" pitchFamily="34" charset="0"/>
              </a:rPr>
              <a:t> when and where the crime takes place</a:t>
            </a:r>
          </a:p>
          <a:p>
            <a:pPr lvl="1">
              <a:buFont typeface="Wingdings" pitchFamily="2" charset="2"/>
              <a:buChar char="Ø"/>
            </a:pPr>
            <a:r>
              <a:rPr kumimoji="0" lang="en-US">
                <a:latin typeface="ZapfHumnst BT" pitchFamily="34" charset="0"/>
              </a:rPr>
              <a:t> what form it takes</a:t>
            </a:r>
          </a:p>
          <a:p>
            <a:pPr lvl="1">
              <a:buFont typeface="Wingdings" pitchFamily="2" charset="2"/>
              <a:buChar char="Ø"/>
            </a:pPr>
            <a:r>
              <a:rPr kumimoji="0" lang="en-US">
                <a:latin typeface="ZapfHumnst BT" pitchFamily="34" charset="0"/>
              </a:rPr>
              <a:t> the characteristics of its targets and perpetrators</a:t>
            </a:r>
            <a:endParaRPr kumimoji="0" lang="en-US" b="1">
              <a:latin typeface="ZapfHumnst BT" pitchFamily="34" charset="0"/>
            </a:endParaRPr>
          </a:p>
          <a:p>
            <a:endParaRPr lang="en-US">
              <a:latin typeface="ZapfHumnst BT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AA9A24D-B635-4D18-AB87-10720A895359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FA2352-B078-487E-BE69-47AF43EE3419}" type="slidenum">
              <a:rPr lang="en-US"/>
              <a:pPr/>
              <a:t>10</a:t>
            </a:fld>
            <a:endParaRPr lang="en-US"/>
          </a:p>
        </p:txBody>
      </p:sp>
      <p:sp>
        <p:nvSpPr>
          <p:cNvPr id="135475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5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F0E38FF-85EB-4BD6-BCF1-17DF4329F9D2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887D59-B335-4D12-90B8-79846FA407CE}" type="slidenum">
              <a:rPr lang="en-US"/>
              <a:pPr/>
              <a:t>11</a:t>
            </a:fld>
            <a:endParaRPr lang="en-US"/>
          </a:p>
        </p:txBody>
      </p:sp>
      <p:sp>
        <p:nvSpPr>
          <p:cNvPr id="135782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5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14EF6FC-9D93-4FA9-B84F-107D4E4DE484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F0A4C5-2DDC-4800-9E10-0CE94D1E845B}" type="slidenum">
              <a:rPr lang="en-US"/>
              <a:pPr/>
              <a:t>12</a:t>
            </a:fld>
            <a:endParaRPr lang="en-US"/>
          </a:p>
        </p:txBody>
      </p:sp>
      <p:sp>
        <p:nvSpPr>
          <p:cNvPr id="136089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6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CD58C93-3297-43FB-A9E1-9F37B4656DC1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85AC18-98AE-4A49-8363-0AA019A7E707}" type="slidenum">
              <a:rPr lang="en-US"/>
              <a:pPr/>
              <a:t>13</a:t>
            </a:fld>
            <a:endParaRPr lang="en-US"/>
          </a:p>
        </p:txBody>
      </p:sp>
      <p:sp>
        <p:nvSpPr>
          <p:cNvPr id="136397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6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A8EE606-CA65-4463-8FEE-CC22ADE1E2B2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9B54FC-CDA3-4FB2-817C-0FBF2F1D6D70}" type="slidenum">
              <a:rPr lang="en-US"/>
              <a:pPr/>
              <a:t>14</a:t>
            </a:fld>
            <a:endParaRPr lang="en-US"/>
          </a:p>
        </p:txBody>
      </p:sp>
      <p:sp>
        <p:nvSpPr>
          <p:cNvPr id="136704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6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917FB6B-142E-4025-8A40-B3A23A0760A2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E0D482-8FF3-4076-9103-96F5E66612FE}" type="slidenum">
              <a:rPr lang="en-US"/>
              <a:pPr/>
              <a:t>15</a:t>
            </a:fld>
            <a:endParaRPr lang="en-US"/>
          </a:p>
        </p:txBody>
      </p:sp>
      <p:sp>
        <p:nvSpPr>
          <p:cNvPr id="137011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7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6560D35-3762-4270-8CC6-EA0F4A82244E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E5A900-20F6-43AE-9157-E8091C98506C}" type="slidenum">
              <a:rPr lang="en-US"/>
              <a:pPr/>
              <a:t>16</a:t>
            </a:fld>
            <a:endParaRPr lang="en-US"/>
          </a:p>
        </p:txBody>
      </p:sp>
      <p:sp>
        <p:nvSpPr>
          <p:cNvPr id="137318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7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81164A5-3BF4-41A6-BCE7-F80AC437E49B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A4D648-418C-4FBA-8EA1-25F47D8C44D5}" type="slidenum">
              <a:rPr lang="en-US"/>
              <a:pPr/>
              <a:t>17</a:t>
            </a:fld>
            <a:endParaRPr lang="en-US"/>
          </a:p>
        </p:txBody>
      </p:sp>
      <p:sp>
        <p:nvSpPr>
          <p:cNvPr id="143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en-US" b="1">
                <a:latin typeface="ZapfHumnst BT" pitchFamily="34" charset="0"/>
              </a:rPr>
              <a:t>Arson Module (NFIRS 11)</a:t>
            </a:r>
          </a:p>
          <a:p>
            <a:pPr>
              <a:buFontTx/>
              <a:buChar char="•"/>
            </a:pPr>
            <a:r>
              <a:rPr kumimoji="0" lang="en-US">
                <a:latin typeface="ZapfHumnst BT" pitchFamily="34" charset="0"/>
              </a:rPr>
              <a:t>Used as a local option</a:t>
            </a:r>
            <a:endParaRPr kumimoji="0" lang="en-US" b="1">
              <a:latin typeface="ZapfHumnst BT" pitchFamily="34" charset="0"/>
            </a:endParaRPr>
          </a:p>
          <a:p>
            <a:pPr>
              <a:buFontTx/>
              <a:buChar char="•"/>
            </a:pPr>
            <a:r>
              <a:rPr kumimoji="0" lang="en-US">
                <a:latin typeface="ZapfHumnst BT" pitchFamily="34" charset="0"/>
              </a:rPr>
              <a:t>Can help identify with precision:</a:t>
            </a:r>
          </a:p>
          <a:p>
            <a:pPr lvl="1">
              <a:buFont typeface="Wingdings" pitchFamily="2" charset="2"/>
              <a:buChar char="Ø"/>
            </a:pPr>
            <a:r>
              <a:rPr kumimoji="0" lang="en-US">
                <a:latin typeface="ZapfHumnst BT" pitchFamily="34" charset="0"/>
              </a:rPr>
              <a:t> when and where the crime takes place</a:t>
            </a:r>
          </a:p>
          <a:p>
            <a:pPr lvl="1">
              <a:buFont typeface="Wingdings" pitchFamily="2" charset="2"/>
              <a:buChar char="Ø"/>
            </a:pPr>
            <a:r>
              <a:rPr kumimoji="0" lang="en-US">
                <a:latin typeface="ZapfHumnst BT" pitchFamily="34" charset="0"/>
              </a:rPr>
              <a:t> what form it takes</a:t>
            </a:r>
          </a:p>
          <a:p>
            <a:pPr lvl="1">
              <a:buFont typeface="Wingdings" pitchFamily="2" charset="2"/>
              <a:buChar char="Ø"/>
            </a:pPr>
            <a:r>
              <a:rPr kumimoji="0" lang="en-US">
                <a:latin typeface="ZapfHumnst BT" pitchFamily="34" charset="0"/>
              </a:rPr>
              <a:t> the characteristics of its targets and perpetrators</a:t>
            </a:r>
            <a:endParaRPr kumimoji="0" lang="en-US" b="1">
              <a:latin typeface="ZapfHumnst BT" pitchFamily="34" charset="0"/>
            </a:endParaRPr>
          </a:p>
          <a:p>
            <a:endParaRPr lang="en-US">
              <a:latin typeface="ZapfHumnst BT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3AD0EF1-2FC7-4DA6-858B-DA4F6A4D728A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D0B8ED-3BA9-4976-853D-870B5FD242D2}" type="slidenum">
              <a:rPr lang="en-US"/>
              <a:pPr/>
              <a:t>18</a:t>
            </a:fld>
            <a:endParaRPr lang="en-US"/>
          </a:p>
        </p:txBody>
      </p:sp>
      <p:sp>
        <p:nvSpPr>
          <p:cNvPr id="137625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7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D384B55-78CF-4424-9650-E10EB6714EF2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C82275-F27C-4E8F-A7B0-92747FB7A65D}" type="slidenum">
              <a:rPr lang="en-US"/>
              <a:pPr/>
              <a:t>19</a:t>
            </a:fld>
            <a:endParaRPr lang="en-US"/>
          </a:p>
        </p:txBody>
      </p:sp>
      <p:sp>
        <p:nvSpPr>
          <p:cNvPr id="137933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7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81164A5-3BF4-41A6-BCE7-F80AC437E49B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A4D648-418C-4FBA-8EA1-25F47D8C44D5}" type="slidenum">
              <a:rPr lang="en-US"/>
              <a:pPr/>
              <a:t>2</a:t>
            </a:fld>
            <a:endParaRPr lang="en-US"/>
          </a:p>
        </p:txBody>
      </p:sp>
      <p:sp>
        <p:nvSpPr>
          <p:cNvPr id="143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en-US" b="1">
                <a:latin typeface="ZapfHumnst BT" pitchFamily="34" charset="0"/>
              </a:rPr>
              <a:t>Arson Module (NFIRS 11)</a:t>
            </a:r>
          </a:p>
          <a:p>
            <a:pPr>
              <a:buFontTx/>
              <a:buChar char="•"/>
            </a:pPr>
            <a:r>
              <a:rPr kumimoji="0" lang="en-US">
                <a:latin typeface="ZapfHumnst BT" pitchFamily="34" charset="0"/>
              </a:rPr>
              <a:t>Used as a local option</a:t>
            </a:r>
            <a:endParaRPr kumimoji="0" lang="en-US" b="1">
              <a:latin typeface="ZapfHumnst BT" pitchFamily="34" charset="0"/>
            </a:endParaRPr>
          </a:p>
          <a:p>
            <a:pPr>
              <a:buFontTx/>
              <a:buChar char="•"/>
            </a:pPr>
            <a:r>
              <a:rPr kumimoji="0" lang="en-US">
                <a:latin typeface="ZapfHumnst BT" pitchFamily="34" charset="0"/>
              </a:rPr>
              <a:t>Can help identify with precision:</a:t>
            </a:r>
          </a:p>
          <a:p>
            <a:pPr lvl="1">
              <a:buFont typeface="Wingdings" pitchFamily="2" charset="2"/>
              <a:buChar char="Ø"/>
            </a:pPr>
            <a:r>
              <a:rPr kumimoji="0" lang="en-US">
                <a:latin typeface="ZapfHumnst BT" pitchFamily="34" charset="0"/>
              </a:rPr>
              <a:t> when and where the crime takes place</a:t>
            </a:r>
          </a:p>
          <a:p>
            <a:pPr lvl="1">
              <a:buFont typeface="Wingdings" pitchFamily="2" charset="2"/>
              <a:buChar char="Ø"/>
            </a:pPr>
            <a:r>
              <a:rPr kumimoji="0" lang="en-US">
                <a:latin typeface="ZapfHumnst BT" pitchFamily="34" charset="0"/>
              </a:rPr>
              <a:t> what form it takes</a:t>
            </a:r>
          </a:p>
          <a:p>
            <a:pPr lvl="1">
              <a:buFont typeface="Wingdings" pitchFamily="2" charset="2"/>
              <a:buChar char="Ø"/>
            </a:pPr>
            <a:r>
              <a:rPr kumimoji="0" lang="en-US">
                <a:latin typeface="ZapfHumnst BT" pitchFamily="34" charset="0"/>
              </a:rPr>
              <a:t> the characteristics of its targets and perpetrators</a:t>
            </a:r>
            <a:endParaRPr kumimoji="0" lang="en-US" b="1">
              <a:latin typeface="ZapfHumnst BT" pitchFamily="34" charset="0"/>
            </a:endParaRPr>
          </a:p>
          <a:p>
            <a:endParaRPr lang="en-US">
              <a:latin typeface="ZapfHumnst BT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DAAA5EA-63B8-46EE-BAAF-EF93AEDC3CEA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FD063D-C4FF-4501-91EB-FEFBA5C3DDB9}" type="slidenum">
              <a:rPr lang="en-US"/>
              <a:pPr/>
              <a:t>20</a:t>
            </a:fld>
            <a:endParaRPr lang="en-US"/>
          </a:p>
        </p:txBody>
      </p:sp>
      <p:sp>
        <p:nvSpPr>
          <p:cNvPr id="138240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8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2583E38-E3FC-46AD-A80A-1F62D382A8AD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744BED-F4CC-4F5E-A579-9B0FFD3B9489}" type="slidenum">
              <a:rPr lang="en-US"/>
              <a:pPr/>
              <a:t>21</a:t>
            </a:fld>
            <a:endParaRPr lang="en-US"/>
          </a:p>
        </p:txBody>
      </p:sp>
      <p:sp>
        <p:nvSpPr>
          <p:cNvPr id="138547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8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85178C5-DFC4-47B9-ABA6-109A645BD886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90A074-9C01-4B50-8798-094694A62318}" type="slidenum">
              <a:rPr lang="en-US"/>
              <a:pPr/>
              <a:t>22</a:t>
            </a:fld>
            <a:endParaRPr lang="en-US"/>
          </a:p>
        </p:txBody>
      </p:sp>
      <p:sp>
        <p:nvSpPr>
          <p:cNvPr id="13885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8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7F60C49-3515-4A61-8F46-54CA2D7C1A02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790AC3-BD51-4AC3-9D6B-1204A7A8A03B}" type="slidenum">
              <a:rPr lang="en-US"/>
              <a:pPr/>
              <a:t>23</a:t>
            </a:fld>
            <a:endParaRPr lang="en-US"/>
          </a:p>
        </p:txBody>
      </p:sp>
      <p:sp>
        <p:nvSpPr>
          <p:cNvPr id="139161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9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31F9008-6B38-497D-B21A-DDCBDE7B5C73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81C1A2-AF90-40DC-9A97-9D10AABB2CBA}" type="slidenum">
              <a:rPr lang="en-US"/>
              <a:pPr/>
              <a:t>24</a:t>
            </a:fld>
            <a:endParaRPr lang="en-US"/>
          </a:p>
        </p:txBody>
      </p:sp>
      <p:sp>
        <p:nvSpPr>
          <p:cNvPr id="139469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9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5454CE0-04F4-4327-B7AE-9D108DA98E54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5330C6-CB35-43C1-80F3-3F8336BEC278}" type="slidenum">
              <a:rPr lang="en-US"/>
              <a:pPr/>
              <a:t>25</a:t>
            </a:fld>
            <a:endParaRPr lang="en-US"/>
          </a:p>
        </p:txBody>
      </p:sp>
      <p:sp>
        <p:nvSpPr>
          <p:cNvPr id="139776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9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28FB6BB-184F-420E-9113-5CBB3BD2D410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645FBE-17B1-4077-9D99-5223A9D90CDD}" type="slidenum">
              <a:rPr lang="en-US"/>
              <a:pPr/>
              <a:t>26</a:t>
            </a:fld>
            <a:endParaRPr lang="en-US"/>
          </a:p>
        </p:txBody>
      </p:sp>
      <p:sp>
        <p:nvSpPr>
          <p:cNvPr id="140083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40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855A999-0F33-4837-8542-ADA839215E46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F0B4F7-2157-43D4-92DF-C1B030BB047C}" type="slidenum">
              <a:rPr lang="en-US"/>
              <a:pPr/>
              <a:t>27</a:t>
            </a:fld>
            <a:endParaRPr lang="en-US"/>
          </a:p>
        </p:txBody>
      </p:sp>
      <p:sp>
        <p:nvSpPr>
          <p:cNvPr id="140697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40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81164A5-3BF4-41A6-BCE7-F80AC437E49B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A4D648-418C-4FBA-8EA1-25F47D8C44D5}" type="slidenum">
              <a:rPr lang="en-US"/>
              <a:pPr/>
              <a:t>3</a:t>
            </a:fld>
            <a:endParaRPr lang="en-US"/>
          </a:p>
        </p:txBody>
      </p:sp>
      <p:sp>
        <p:nvSpPr>
          <p:cNvPr id="143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en-US" b="1">
                <a:latin typeface="ZapfHumnst BT" pitchFamily="34" charset="0"/>
              </a:rPr>
              <a:t>Arson Module (NFIRS 11)</a:t>
            </a:r>
          </a:p>
          <a:p>
            <a:pPr>
              <a:buFontTx/>
              <a:buChar char="•"/>
            </a:pPr>
            <a:r>
              <a:rPr kumimoji="0" lang="en-US">
                <a:latin typeface="ZapfHumnst BT" pitchFamily="34" charset="0"/>
              </a:rPr>
              <a:t>Used as a local option</a:t>
            </a:r>
            <a:endParaRPr kumimoji="0" lang="en-US" b="1">
              <a:latin typeface="ZapfHumnst BT" pitchFamily="34" charset="0"/>
            </a:endParaRPr>
          </a:p>
          <a:p>
            <a:pPr>
              <a:buFontTx/>
              <a:buChar char="•"/>
            </a:pPr>
            <a:r>
              <a:rPr kumimoji="0" lang="en-US">
                <a:latin typeface="ZapfHumnst BT" pitchFamily="34" charset="0"/>
              </a:rPr>
              <a:t>Can help identify with precision:</a:t>
            </a:r>
          </a:p>
          <a:p>
            <a:pPr lvl="1">
              <a:buFont typeface="Wingdings" pitchFamily="2" charset="2"/>
              <a:buChar char="Ø"/>
            </a:pPr>
            <a:r>
              <a:rPr kumimoji="0" lang="en-US">
                <a:latin typeface="ZapfHumnst BT" pitchFamily="34" charset="0"/>
              </a:rPr>
              <a:t> when and where the crime takes place</a:t>
            </a:r>
          </a:p>
          <a:p>
            <a:pPr lvl="1">
              <a:buFont typeface="Wingdings" pitchFamily="2" charset="2"/>
              <a:buChar char="Ø"/>
            </a:pPr>
            <a:r>
              <a:rPr kumimoji="0" lang="en-US">
                <a:latin typeface="ZapfHumnst BT" pitchFamily="34" charset="0"/>
              </a:rPr>
              <a:t> what form it takes</a:t>
            </a:r>
          </a:p>
          <a:p>
            <a:pPr lvl="1">
              <a:buFont typeface="Wingdings" pitchFamily="2" charset="2"/>
              <a:buChar char="Ø"/>
            </a:pPr>
            <a:r>
              <a:rPr kumimoji="0" lang="en-US">
                <a:latin typeface="ZapfHumnst BT" pitchFamily="34" charset="0"/>
              </a:rPr>
              <a:t> the characteristics of its targets and perpetrators</a:t>
            </a:r>
            <a:endParaRPr kumimoji="0" lang="en-US" b="1">
              <a:latin typeface="ZapfHumnst BT" pitchFamily="34" charset="0"/>
            </a:endParaRPr>
          </a:p>
          <a:p>
            <a:endParaRPr lang="en-US">
              <a:latin typeface="ZapfHumnst BT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F036BD3-47C7-4394-81C0-2AE1D432AE5A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650DB8-2938-4568-A8F6-FFEB043006CC}" type="slidenum">
              <a:rPr lang="en-US"/>
              <a:pPr/>
              <a:t>4</a:t>
            </a:fld>
            <a:endParaRPr lang="en-US"/>
          </a:p>
        </p:txBody>
      </p:sp>
      <p:sp>
        <p:nvSpPr>
          <p:cNvPr id="133632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3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A47B0E1-92DD-46A8-82A1-422CE95F2A15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DD20AF-CC25-4929-8877-267DCEB96426}" type="slidenum">
              <a:rPr lang="en-US"/>
              <a:pPr/>
              <a:t>5</a:t>
            </a:fld>
            <a:endParaRPr lang="en-US"/>
          </a:p>
        </p:txBody>
      </p:sp>
      <p:sp>
        <p:nvSpPr>
          <p:cNvPr id="133939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3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2BE1E66-158B-4551-BD0B-C0D23BB7C25E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BDB25D-AF5D-423B-ACEB-2790341CEEAD}" type="slidenum">
              <a:rPr lang="en-US"/>
              <a:pPr/>
              <a:t>6</a:t>
            </a:fld>
            <a:endParaRPr lang="en-US"/>
          </a:p>
        </p:txBody>
      </p:sp>
      <p:sp>
        <p:nvSpPr>
          <p:cNvPr id="134553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4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163C3B2-4004-43BE-ABF8-0E679F245D05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6E2CB7-AC34-4D12-845E-BA661DCEDE9F}" type="slidenum">
              <a:rPr lang="en-US"/>
              <a:pPr/>
              <a:t>7</a:t>
            </a:fld>
            <a:endParaRPr lang="en-US"/>
          </a:p>
        </p:txBody>
      </p:sp>
      <p:sp>
        <p:nvSpPr>
          <p:cNvPr id="47001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470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7049937-AD3B-4E86-B809-54DCBB36BFDD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BDC3F2-1AE5-46A3-A016-10D0441C64FE}" type="slidenum">
              <a:rPr lang="en-US"/>
              <a:pPr/>
              <a:t>8</a:t>
            </a:fld>
            <a:endParaRPr lang="en-US"/>
          </a:p>
        </p:txBody>
      </p:sp>
      <p:sp>
        <p:nvSpPr>
          <p:cNvPr id="134861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4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CB9907F-2D38-43FC-8E11-1339E87B13D9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D4FE8E-60BA-41B6-9A96-C641EDF64A69}" type="slidenum">
              <a:rPr lang="en-US"/>
              <a:pPr/>
              <a:t>9</a:t>
            </a:fld>
            <a:endParaRPr lang="en-US"/>
          </a:p>
        </p:txBody>
      </p:sp>
      <p:sp>
        <p:nvSpPr>
          <p:cNvPr id="135168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35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61961"/>
                  <a:invGamma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85800" y="2438400"/>
            <a:ext cx="84566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0">
                <a:latin typeface="Times New Roman" pitchFamily="18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BBE8D60B-D680-4091-B09F-EC99942B7BEC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20D4567-D792-4F56-94EF-25B89CED790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35052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88EDB8-C5F5-402D-A0C7-5A3E423757DD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7A57E44D-52C1-4C2A-A024-6DDBC671261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F4C868-190D-4E1B-ADCA-6DA40B75BC20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0924BA49-CE2E-4F4C-BFF1-E7767F20FD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E637B29-B63B-4240-AB51-29D485CDF84B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FBB6E7AA-4BFB-4021-97C3-ED8D17258B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F415CF-E175-4CCA-9FA5-178015BF3330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2EE93F10-A7DA-4B66-AEC4-1A5437BB616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B119DB-A599-4BD7-B0AE-5C06AE120E0A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C7B1ECB1-F560-4D91-9256-0E00D5E305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E2134E-F835-4130-AD5A-B50FE4A1E8A3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5A3FD341-2209-43A5-80A4-5201E1F036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B09B32-E0B2-4BD1-9385-9172770B7778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FF5F97B1-3F06-4BC8-AEAC-15CC686A3D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C2F3DE-0A71-45E9-9FAE-7A45EB2B5A5F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63CC0573-664E-42D0-B382-475CA2B449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E8CBCD-9BD8-4687-B8DD-6CC9E35C6390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C6BED32D-70A0-4761-9DCD-C5B16D0DDA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D8A283-2F0E-48A1-A05F-50C00ACDF933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E7DED302-5D80-44D8-B140-6A99BB6605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99763C-BB85-40D6-BFA2-59430B2CE7C4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146C4FC2-551C-4CF9-9166-94E6D5E201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2400" y="17526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85800" y="6629400"/>
            <a:ext cx="3505200" cy="227013"/>
          </a:xfrm>
          <a:prstGeom prst="rect">
            <a:avLst/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762000" y="762000"/>
            <a:ext cx="83804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Times New Roman" pitchFamily="18" charset="0"/>
              </a:defRPr>
            </a:lvl1pPr>
          </a:lstStyle>
          <a:p>
            <a:fld id="{A4989A26-FDD7-402A-BE6C-54F891AFA546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r>
              <a:rPr lang="en-US" dirty="0" smtClean="0"/>
              <a:t>Tammy Burch</a:t>
            </a:r>
            <a:endParaRPr lang="en-US" dirty="0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r>
              <a:rPr lang="en-US"/>
              <a:t>1-</a:t>
            </a:r>
            <a:fld id="{9AAE7F56-76CE-44F0-A63B-405D2EA595DB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kumimoji="1" sz="2800" b="1">
          <a:solidFill>
            <a:srgbClr val="FFFF00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600" b="1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7ECA912B-668D-4E0B-AA82-0D28C634B073}" type="slidenum">
              <a:rPr lang="en-US"/>
              <a:pPr/>
              <a:t>1</a:t>
            </a:fld>
            <a:endParaRPr lang="en-US"/>
          </a:p>
        </p:txBody>
      </p:sp>
      <p:sp>
        <p:nvSpPr>
          <p:cNvPr id="1436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NFIRS 11</a:t>
            </a:r>
            <a:r>
              <a:rPr lang="en-US" dirty="0">
                <a:latin typeface="Arial" pitchFamily="34" charset="0"/>
                <a:cs typeface="Arial" pitchFamily="34" charset="0"/>
              </a:rPr>
              <a:t> - Arson &amp; Juvenile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Firesetter</a:t>
            </a:r>
            <a:r>
              <a:rPr lang="en-US" dirty="0">
                <a:latin typeface="Arial" pitchFamily="34" charset="0"/>
                <a:cs typeface="Arial" pitchFamily="34" charset="0"/>
              </a:rPr>
              <a:t> Module</a:t>
            </a:r>
          </a:p>
        </p:txBody>
      </p:sp>
      <p:pic>
        <p:nvPicPr>
          <p:cNvPr id="1436675" name="Picture 3" descr="C:\INTRO NFIRS5\Graphics\arsondo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514600"/>
            <a:ext cx="4543425" cy="3797300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1436676" name="Picture 4" descr="C:\INTRO NFIRS5\Graphics\31ars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752600"/>
            <a:ext cx="2970213" cy="4579938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D8F91868-91CC-40FE-84E6-F824ACC20B83}" type="slidenum">
              <a:rPr lang="en-US"/>
              <a:pPr/>
              <a:t>10</a:t>
            </a:fld>
            <a:endParaRPr lang="en-US"/>
          </a:p>
        </p:txBody>
      </p:sp>
      <p:sp>
        <p:nvSpPr>
          <p:cNvPr id="47309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1143000"/>
          </a:xfrm>
        </p:spPr>
        <p:txBody>
          <a:bodyPr/>
          <a:lstStyle/>
          <a:p>
            <a:r>
              <a:rPr lang="en-US" dirty="0"/>
              <a:t>G</a:t>
            </a:r>
            <a:r>
              <a:rPr lang="en-US" baseline="-25000" dirty="0"/>
              <a:t>1</a:t>
            </a:r>
            <a:r>
              <a:rPr lang="en-US" dirty="0"/>
              <a:t> - Entry Method</a:t>
            </a:r>
          </a:p>
        </p:txBody>
      </p:sp>
      <p:sp>
        <p:nvSpPr>
          <p:cNvPr id="473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962400"/>
            <a:ext cx="7772400" cy="1295400"/>
          </a:xfrm>
          <a:ln/>
        </p:spPr>
        <p:txBody>
          <a:bodyPr/>
          <a:lstStyle/>
          <a:p>
            <a:pPr>
              <a:buNone/>
            </a:pPr>
            <a:r>
              <a:rPr kumimoji="0" lang="en-US" dirty="0" smtClean="0"/>
              <a:t>	Indicates </a:t>
            </a:r>
            <a:r>
              <a:rPr kumimoji="0" lang="en-US" dirty="0"/>
              <a:t>how the </a:t>
            </a:r>
            <a:r>
              <a:rPr kumimoji="0" lang="en-US" dirty="0" smtClean="0"/>
              <a:t>suspect(s</a:t>
            </a:r>
            <a:r>
              <a:rPr kumimoji="0" lang="en-US" dirty="0"/>
              <a:t>) gained access to the </a:t>
            </a:r>
            <a:r>
              <a:rPr kumimoji="0" lang="en-US" dirty="0" smtClean="0"/>
              <a:t>property.</a:t>
            </a:r>
            <a:endParaRPr kumimoji="0" lang="en-US" dirty="0"/>
          </a:p>
        </p:txBody>
      </p:sp>
      <p:pic>
        <p:nvPicPr>
          <p:cNvPr id="473099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286000"/>
            <a:ext cx="3429000" cy="1219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419600" y="6172200"/>
            <a:ext cx="3200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13-11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1282F2B2-F87D-4ECD-B1E2-3A09D1C103F6}" type="slidenum">
              <a:rPr lang="en-US"/>
              <a:pPr/>
              <a:t>11</a:t>
            </a:fld>
            <a:endParaRPr lang="en-US"/>
          </a:p>
        </p:txBody>
      </p:sp>
      <p:sp>
        <p:nvSpPr>
          <p:cNvPr id="47411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609600"/>
            <a:ext cx="7620000" cy="1143000"/>
          </a:xfrm>
        </p:spPr>
        <p:txBody>
          <a:bodyPr/>
          <a:lstStyle/>
          <a:p>
            <a:r>
              <a:rPr lang="en-US" dirty="0"/>
              <a:t>G</a:t>
            </a:r>
            <a:r>
              <a:rPr lang="en-US" baseline="-25000" dirty="0"/>
              <a:t>2</a:t>
            </a:r>
            <a:r>
              <a:rPr lang="en-US" dirty="0"/>
              <a:t> - Extent of Fire Involvement on Arrival</a:t>
            </a:r>
          </a:p>
        </p:txBody>
      </p:sp>
      <p:sp>
        <p:nvSpPr>
          <p:cNvPr id="474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038600"/>
            <a:ext cx="7772400" cy="1676400"/>
          </a:xfrm>
          <a:ln/>
        </p:spPr>
        <p:txBody>
          <a:bodyPr/>
          <a:lstStyle/>
          <a:p>
            <a:pPr>
              <a:buNone/>
            </a:pPr>
            <a:r>
              <a:rPr kumimoji="0" lang="en-US" dirty="0" smtClean="0"/>
              <a:t>	Indicates </a:t>
            </a:r>
            <a:r>
              <a:rPr kumimoji="0" lang="en-US" dirty="0"/>
              <a:t>the fire department’s observation of the extent of the fire’s involvement upon </a:t>
            </a:r>
            <a:r>
              <a:rPr kumimoji="0" lang="en-US" dirty="0" smtClean="0"/>
              <a:t>arrival.</a:t>
            </a:r>
            <a:endParaRPr kumimoji="0" lang="en-US" dirty="0"/>
          </a:p>
        </p:txBody>
      </p:sp>
      <p:pic>
        <p:nvPicPr>
          <p:cNvPr id="47412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2286000"/>
            <a:ext cx="4038600" cy="129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495800" y="6172200"/>
            <a:ext cx="312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13-12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98F780FD-0C14-47C6-A887-919B2AE292F4}" type="slidenum">
              <a:rPr lang="en-US"/>
              <a:pPr/>
              <a:t>12</a:t>
            </a:fld>
            <a:endParaRPr lang="en-US"/>
          </a:p>
        </p:txBody>
      </p:sp>
      <p:sp>
        <p:nvSpPr>
          <p:cNvPr id="4751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7772400" cy="1143000"/>
          </a:xfrm>
        </p:spPr>
        <p:txBody>
          <a:bodyPr/>
          <a:lstStyle/>
          <a:p>
            <a:r>
              <a:rPr lang="en-US"/>
              <a:t>H - Methods/Devices</a:t>
            </a:r>
          </a:p>
        </p:txBody>
      </p:sp>
      <p:sp>
        <p:nvSpPr>
          <p:cNvPr id="475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38800" y="1981200"/>
            <a:ext cx="3124200" cy="2743200"/>
          </a:xfrm>
          <a:ln/>
        </p:spPr>
        <p:txBody>
          <a:bodyPr/>
          <a:lstStyle/>
          <a:p>
            <a:pPr>
              <a:buNone/>
            </a:pPr>
            <a:r>
              <a:rPr kumimoji="0" lang="en-US" dirty="0" smtClean="0"/>
              <a:t>	Identifies </a:t>
            </a:r>
            <a:r>
              <a:rPr kumimoji="0" lang="en-US" dirty="0"/>
              <a:t>the components, methods and/or devices that were used in the incident</a:t>
            </a:r>
            <a:endParaRPr lang="en-US" dirty="0"/>
          </a:p>
        </p:txBody>
      </p:sp>
      <p:pic>
        <p:nvPicPr>
          <p:cNvPr id="475151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057400"/>
            <a:ext cx="5257800" cy="377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6019800" y="4876800"/>
            <a:ext cx="2819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Select one from each category.</a:t>
            </a:r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4650E828-062E-441B-9F22-7705A14061E0}" type="slidenum">
              <a:rPr lang="en-US"/>
              <a:pPr/>
              <a:t>13</a:t>
            </a:fld>
            <a:endParaRPr lang="en-US"/>
          </a:p>
        </p:txBody>
      </p:sp>
      <p:sp>
        <p:nvSpPr>
          <p:cNvPr id="4761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8229600" cy="1143000"/>
          </a:xfrm>
        </p:spPr>
        <p:txBody>
          <a:bodyPr/>
          <a:lstStyle/>
          <a:p>
            <a:r>
              <a:rPr lang="en-US" dirty="0"/>
              <a:t>I - Other Investigative Information</a:t>
            </a:r>
          </a:p>
        </p:txBody>
      </p:sp>
      <p:sp>
        <p:nvSpPr>
          <p:cNvPr id="476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19600" y="2362200"/>
            <a:ext cx="4267200" cy="1905000"/>
          </a:xfrm>
          <a:ln/>
        </p:spPr>
        <p:txBody>
          <a:bodyPr/>
          <a:lstStyle/>
          <a:p>
            <a:pPr>
              <a:buNone/>
            </a:pPr>
            <a:r>
              <a:rPr kumimoji="0" lang="en-US" dirty="0" smtClean="0"/>
              <a:t>	Identifies </a:t>
            </a:r>
            <a:r>
              <a:rPr kumimoji="0" lang="en-US" dirty="0"/>
              <a:t>other investigative information pertinent to the </a:t>
            </a:r>
            <a:r>
              <a:rPr kumimoji="0" lang="en-US" dirty="0" smtClean="0"/>
              <a:t>case.</a:t>
            </a:r>
            <a:endParaRPr kumimoji="0" lang="en-US" dirty="0"/>
          </a:p>
        </p:txBody>
      </p:sp>
      <p:pic>
        <p:nvPicPr>
          <p:cNvPr id="47617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362200"/>
            <a:ext cx="3124200" cy="304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4800600" y="4572000"/>
            <a:ext cx="3886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Check all that apply.</a:t>
            </a:r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D444C7A8-19F0-4051-ACF1-D84BE4DC8A84}" type="slidenum">
              <a:rPr lang="en-US"/>
              <a:pPr/>
              <a:t>14</a:t>
            </a:fld>
            <a:endParaRPr lang="en-US"/>
          </a:p>
        </p:txBody>
      </p:sp>
      <p:sp>
        <p:nvSpPr>
          <p:cNvPr id="4771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7772400" cy="1143000"/>
          </a:xfrm>
        </p:spPr>
        <p:txBody>
          <a:bodyPr/>
          <a:lstStyle/>
          <a:p>
            <a:r>
              <a:rPr lang="en-US"/>
              <a:t>J - Property Ownership</a:t>
            </a:r>
          </a:p>
        </p:txBody>
      </p:sp>
      <p:sp>
        <p:nvSpPr>
          <p:cNvPr id="477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67200" y="2590800"/>
            <a:ext cx="4038600" cy="2590800"/>
          </a:xfrm>
          <a:ln/>
        </p:spPr>
        <p:txBody>
          <a:bodyPr/>
          <a:lstStyle/>
          <a:p>
            <a:pPr lvl="1">
              <a:buFontTx/>
              <a:buNone/>
            </a:pPr>
            <a:r>
              <a:rPr kumimoji="0" lang="en-US" sz="2800" dirty="0" smtClean="0">
                <a:solidFill>
                  <a:srgbClr val="FFFF00"/>
                </a:solidFill>
              </a:rPr>
              <a:t>	Identifies </a:t>
            </a:r>
            <a:r>
              <a:rPr kumimoji="0" lang="en-US" sz="2800" dirty="0">
                <a:solidFill>
                  <a:srgbClr val="FFFF00"/>
                </a:solidFill>
              </a:rPr>
              <a:t>the ownership of the property involved in the </a:t>
            </a:r>
            <a:r>
              <a:rPr kumimoji="0" lang="en-US" sz="2800" dirty="0" smtClean="0">
                <a:solidFill>
                  <a:srgbClr val="FFFF00"/>
                </a:solidFill>
              </a:rPr>
              <a:t>suspected arson.</a:t>
            </a:r>
            <a:endParaRPr kumimoji="0" lang="en-US" sz="2800" dirty="0">
              <a:solidFill>
                <a:srgbClr val="FFFF00"/>
              </a:solidFill>
            </a:endParaRPr>
          </a:p>
        </p:txBody>
      </p:sp>
      <p:pic>
        <p:nvPicPr>
          <p:cNvPr id="47719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362200"/>
            <a:ext cx="2895600" cy="297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46977DC2-94FC-4FF8-A6DE-5F98700EB6D3}" type="slidenum">
              <a:rPr lang="en-US"/>
              <a:pPr/>
              <a:t>15</a:t>
            </a:fld>
            <a:endParaRPr lang="en-US"/>
          </a:p>
        </p:txBody>
      </p:sp>
      <p:sp>
        <p:nvSpPr>
          <p:cNvPr id="47821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7772400" cy="1143000"/>
          </a:xfrm>
        </p:spPr>
        <p:txBody>
          <a:bodyPr/>
          <a:lstStyle/>
          <a:p>
            <a:r>
              <a:rPr lang="en-US"/>
              <a:t>K - Initial Observations</a:t>
            </a:r>
          </a:p>
        </p:txBody>
      </p:sp>
      <p:sp>
        <p:nvSpPr>
          <p:cNvPr id="478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9600"/>
            <a:ext cx="7924800" cy="13716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Identifies </a:t>
            </a:r>
            <a:r>
              <a:rPr lang="en-US" dirty="0"/>
              <a:t>important initial observations made at the incident </a:t>
            </a:r>
            <a:r>
              <a:rPr lang="en-US" dirty="0" smtClean="0"/>
              <a:t>scene.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78219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2057400"/>
            <a:ext cx="47244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066800" y="5486400"/>
            <a:ext cx="3886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Check all that apply.</a:t>
            </a:r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52E73ADA-5A95-4397-9C96-E07D8FCBFC75}" type="slidenum">
              <a:rPr lang="en-US"/>
              <a:pPr/>
              <a:t>16</a:t>
            </a:fld>
            <a:endParaRPr lang="en-US"/>
          </a:p>
        </p:txBody>
      </p:sp>
      <p:sp>
        <p:nvSpPr>
          <p:cNvPr id="47923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7772400" cy="1143000"/>
          </a:xfrm>
        </p:spPr>
        <p:txBody>
          <a:bodyPr/>
          <a:lstStyle/>
          <a:p>
            <a:r>
              <a:rPr lang="en-US" dirty="0"/>
              <a:t>L - Laboratory Used</a:t>
            </a:r>
          </a:p>
        </p:txBody>
      </p:sp>
      <p:sp>
        <p:nvSpPr>
          <p:cNvPr id="479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267200"/>
            <a:ext cx="7848600" cy="1447800"/>
          </a:xfrm>
          <a:ln/>
        </p:spPr>
        <p:txBody>
          <a:bodyPr/>
          <a:lstStyle/>
          <a:p>
            <a:pPr>
              <a:buNone/>
            </a:pPr>
            <a:r>
              <a:rPr kumimoji="0" lang="en-US" dirty="0" smtClean="0"/>
              <a:t>	Identifies </a:t>
            </a:r>
            <a:r>
              <a:rPr kumimoji="0" lang="en-US" dirty="0"/>
              <a:t>the laboratory, if any, that conducted analysis of </a:t>
            </a:r>
            <a:r>
              <a:rPr kumimoji="0" lang="en-US" dirty="0" smtClean="0"/>
              <a:t>evidence.</a:t>
            </a:r>
            <a:endParaRPr kumimoji="0" lang="en-US" dirty="0"/>
          </a:p>
          <a:p>
            <a:endParaRPr lang="en-US" sz="1000" dirty="0">
              <a:solidFill>
                <a:srgbClr val="FFFFFF"/>
              </a:solidFill>
            </a:endParaRPr>
          </a:p>
          <a:p>
            <a:endParaRPr lang="en-US" sz="1000" dirty="0">
              <a:solidFill>
                <a:srgbClr val="FFFFFF"/>
              </a:solidFill>
            </a:endParaRPr>
          </a:p>
          <a:p>
            <a:endParaRPr lang="en-US" sz="1000" dirty="0">
              <a:solidFill>
                <a:srgbClr val="FFFFFF"/>
              </a:solidFill>
            </a:endParaRPr>
          </a:p>
          <a:p>
            <a:endParaRPr lang="en-US" sz="1000" dirty="0">
              <a:solidFill>
                <a:srgbClr val="FFFFFF"/>
              </a:solidFill>
            </a:endParaRPr>
          </a:p>
          <a:p>
            <a:endParaRPr lang="en-US" dirty="0">
              <a:solidFill>
                <a:srgbClr val="FFFFFF"/>
              </a:solidFill>
            </a:endParaRPr>
          </a:p>
          <a:p>
            <a:pPr>
              <a:buClr>
                <a:srgbClr val="FFFFFF"/>
              </a:buClr>
              <a:buFont typeface="Wingdings" pitchFamily="2" charset="2"/>
              <a:buChar char="w"/>
            </a:pPr>
            <a:endParaRPr kumimoji="0" lang="en-US" sz="2400" b="0" dirty="0">
              <a:solidFill>
                <a:srgbClr val="FFFFFF"/>
              </a:solidFill>
            </a:endParaRPr>
          </a:p>
        </p:txBody>
      </p:sp>
      <p:pic>
        <p:nvPicPr>
          <p:cNvPr id="47924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2209800"/>
            <a:ext cx="4419600" cy="1600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371600" y="5334000"/>
            <a:ext cx="4876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Check all that apply.</a:t>
            </a:r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7ECA912B-668D-4E0B-AA82-0D28C634B073}" type="slidenum">
              <a:rPr lang="en-US"/>
              <a:pPr/>
              <a:t>17</a:t>
            </a:fld>
            <a:endParaRPr lang="en-US"/>
          </a:p>
        </p:txBody>
      </p:sp>
      <p:sp>
        <p:nvSpPr>
          <p:cNvPr id="143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382000" cy="1143000"/>
          </a:xfrm>
        </p:spPr>
        <p:txBody>
          <a:bodyPr/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Arson Module – Juvenile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Firesetter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1981200"/>
            <a:ext cx="838200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 sz="1200" b="1" dirty="0" smtClean="0">
              <a:solidFill>
                <a:srgbClr val="FFFF00"/>
              </a:solidFill>
            </a:endParaRPr>
          </a:p>
          <a:p>
            <a:pPr algn="l"/>
            <a:r>
              <a:rPr lang="en-US" sz="2600" b="1" dirty="0" smtClean="0">
                <a:solidFill>
                  <a:srgbClr val="FFFF00"/>
                </a:solidFill>
              </a:rPr>
              <a:t>The Arson </a:t>
            </a:r>
            <a:r>
              <a:rPr lang="en-US" sz="2600" b="1" dirty="0" smtClean="0">
                <a:solidFill>
                  <a:srgbClr val="FFFF00"/>
                </a:solidFill>
              </a:rPr>
              <a:t>Module – Juvenile </a:t>
            </a:r>
            <a:r>
              <a:rPr lang="en-US" sz="2600" b="1" dirty="0" err="1" smtClean="0">
                <a:solidFill>
                  <a:srgbClr val="FFFF00"/>
                </a:solidFill>
              </a:rPr>
              <a:t>Firesetter</a:t>
            </a:r>
            <a:r>
              <a:rPr lang="en-US" sz="2600" b="1" dirty="0" smtClean="0">
                <a:solidFill>
                  <a:srgbClr val="FFFF00"/>
                </a:solidFill>
              </a:rPr>
              <a:t> </a:t>
            </a:r>
            <a:r>
              <a:rPr lang="en-US" sz="2600" b="1" dirty="0" err="1" smtClean="0">
                <a:solidFill>
                  <a:srgbClr val="FFFF00"/>
                </a:solidFill>
              </a:rPr>
              <a:t>Submodule</a:t>
            </a:r>
            <a:r>
              <a:rPr lang="en-US" sz="2600" b="1" dirty="0" smtClean="0">
                <a:solidFill>
                  <a:srgbClr val="FFFF00"/>
                </a:solidFill>
              </a:rPr>
              <a:t> </a:t>
            </a:r>
          </a:p>
          <a:p>
            <a:pPr algn="l"/>
            <a:endParaRPr lang="en-US" sz="2600" b="1" dirty="0" smtClean="0">
              <a:solidFill>
                <a:srgbClr val="FFFF00"/>
              </a:solidFill>
            </a:endParaRPr>
          </a:p>
          <a:p>
            <a:pPr algn="l"/>
            <a:r>
              <a:rPr lang="en-US" sz="2600" b="1" dirty="0" smtClean="0">
                <a:solidFill>
                  <a:srgbClr val="FFFF00"/>
                </a:solidFill>
              </a:rPr>
              <a:t>	U</a:t>
            </a:r>
            <a:r>
              <a:rPr lang="en-US" sz="2600" b="1" dirty="0" smtClean="0">
                <a:solidFill>
                  <a:srgbClr val="FFFF00"/>
                </a:solidFill>
              </a:rPr>
              <a:t>sed </a:t>
            </a:r>
            <a:r>
              <a:rPr lang="en-US" sz="2600" b="1" dirty="0" smtClean="0">
                <a:solidFill>
                  <a:srgbClr val="FFFF00"/>
                </a:solidFill>
              </a:rPr>
              <a:t>to document </a:t>
            </a:r>
            <a:r>
              <a:rPr lang="en-US" sz="2600" b="1" dirty="0" smtClean="0">
                <a:solidFill>
                  <a:srgbClr val="FFFF00"/>
                </a:solidFill>
              </a:rPr>
              <a:t>subjects under 18 years of 	age to help analyze juvenile </a:t>
            </a:r>
            <a:r>
              <a:rPr lang="en-US" sz="2600" b="1" dirty="0" err="1" smtClean="0">
                <a:solidFill>
                  <a:srgbClr val="FFFF00"/>
                </a:solidFill>
              </a:rPr>
              <a:t>firesetter</a:t>
            </a:r>
            <a:r>
              <a:rPr lang="en-US" sz="2600" b="1" dirty="0" smtClean="0">
                <a:solidFill>
                  <a:srgbClr val="FFFF00"/>
                </a:solidFill>
              </a:rPr>
              <a:t> trends 	and target arson prevention programs.</a:t>
            </a:r>
            <a:endParaRPr lang="en-US" sz="2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49D1A59F-206C-4D33-88FF-8AAC270C8F28}" type="slidenum">
              <a:rPr lang="en-US"/>
              <a:pPr/>
              <a:t>18</a:t>
            </a:fld>
            <a:endParaRPr lang="en-US"/>
          </a:p>
        </p:txBody>
      </p:sp>
      <p:sp>
        <p:nvSpPr>
          <p:cNvPr id="480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7772400" cy="1143000"/>
          </a:xfrm>
        </p:spPr>
        <p:txBody>
          <a:bodyPr/>
          <a:lstStyle/>
          <a:p>
            <a:r>
              <a:rPr lang="en-US"/>
              <a:t>M - Subject Information</a:t>
            </a:r>
          </a:p>
        </p:txBody>
      </p:sp>
      <p:sp>
        <p:nvSpPr>
          <p:cNvPr id="480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590800"/>
            <a:ext cx="8077200" cy="18288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Blocks M</a:t>
            </a:r>
            <a:r>
              <a:rPr lang="en-US" baseline="-25000" dirty="0"/>
              <a:t>1</a:t>
            </a:r>
            <a:r>
              <a:rPr lang="en-US" dirty="0"/>
              <a:t> - M</a:t>
            </a:r>
            <a:r>
              <a:rPr lang="en-US" baseline="-25000" dirty="0"/>
              <a:t>8</a:t>
            </a:r>
            <a:r>
              <a:rPr lang="en-US" dirty="0"/>
              <a:t> are optional fields to be used if the person(s) involved in the ignition of the fire was a juvenile under the age of </a:t>
            </a:r>
            <a:r>
              <a:rPr lang="en-US" dirty="0" smtClean="0"/>
              <a:t>18.</a:t>
            </a:r>
            <a:endParaRPr lang="en-US" dirty="0"/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C6F14E3F-1E41-4A43-9583-0590E5A23B79}" type="slidenum">
              <a:rPr lang="en-US"/>
              <a:pPr/>
              <a:t>19</a:t>
            </a:fld>
            <a:endParaRPr lang="en-US"/>
          </a:p>
        </p:txBody>
      </p:sp>
      <p:sp>
        <p:nvSpPr>
          <p:cNvPr id="4812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7772400" cy="1143000"/>
          </a:xfrm>
        </p:spPr>
        <p:txBody>
          <a:bodyPr/>
          <a:lstStyle/>
          <a:p>
            <a:r>
              <a:rPr lang="en-US"/>
              <a:t>M</a:t>
            </a:r>
            <a:r>
              <a:rPr lang="en-US" baseline="-25000"/>
              <a:t>1</a:t>
            </a:r>
            <a:r>
              <a:rPr lang="en-US"/>
              <a:t> - Subject Number</a:t>
            </a:r>
          </a:p>
        </p:txBody>
      </p:sp>
      <p:sp>
        <p:nvSpPr>
          <p:cNvPr id="481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114800"/>
            <a:ext cx="7391400" cy="12954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A number assigned to each juvenile subject involved in the fire’s </a:t>
            </a:r>
            <a:r>
              <a:rPr lang="en-US" dirty="0" smtClean="0"/>
              <a:t>ignition.</a:t>
            </a:r>
            <a:endParaRPr lang="en-US" dirty="0"/>
          </a:p>
        </p:txBody>
      </p:sp>
      <p:pic>
        <p:nvPicPr>
          <p:cNvPr id="481292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2133600"/>
            <a:ext cx="3276600" cy="1600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447800" y="5181600"/>
            <a:ext cx="6096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Complete a separate </a:t>
            </a:r>
            <a:r>
              <a:rPr lang="en-US" sz="2600" b="1" dirty="0" smtClean="0">
                <a:solidFill>
                  <a:srgbClr val="FFFF00"/>
                </a:solidFill>
              </a:rPr>
              <a:t>Section M</a:t>
            </a:r>
            <a:r>
              <a:rPr lang="en-US" sz="2600" b="1" dirty="0" smtClean="0"/>
              <a:t> from for each juvenile.</a:t>
            </a:r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7ECA912B-668D-4E0B-AA82-0D28C634B073}" type="slidenum">
              <a:rPr lang="en-US"/>
              <a:pPr/>
              <a:t>2</a:t>
            </a:fld>
            <a:endParaRPr lang="en-US"/>
          </a:p>
        </p:txBody>
      </p:sp>
      <p:sp>
        <p:nvSpPr>
          <p:cNvPr id="1436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NFIRS 11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en-US" dirty="0">
                <a:latin typeface="Arial" pitchFamily="34" charset="0"/>
                <a:cs typeface="Arial" pitchFamily="34" charset="0"/>
              </a:rPr>
              <a:t>Arson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Module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6800" y="1905000"/>
            <a:ext cx="708660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>
                <a:solidFill>
                  <a:srgbClr val="FFFF00"/>
                </a:solidFill>
              </a:rPr>
              <a:t>The optional Arson Module may be used whenever the Cause of Ignition  (Fire Module, Block E</a:t>
            </a:r>
            <a:r>
              <a:rPr lang="en-US" sz="2600" b="1" baseline="-25000" dirty="0" smtClean="0">
                <a:solidFill>
                  <a:srgbClr val="FFFF00"/>
                </a:solidFill>
              </a:rPr>
              <a:t>1</a:t>
            </a:r>
            <a:r>
              <a:rPr lang="en-US" sz="2600" b="1" dirty="0" smtClean="0">
                <a:solidFill>
                  <a:srgbClr val="FFFF00"/>
                </a:solidFill>
              </a:rPr>
              <a:t>) is coded as Intentional or as Cause Under Investigation without any distinction made as to whether a crime has occurred or a determination of criminal intent.</a:t>
            </a:r>
          </a:p>
          <a:p>
            <a:pPr algn="l"/>
            <a:endParaRPr lang="en-US" sz="1200" b="1" dirty="0" smtClean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000" y="5715000"/>
            <a:ext cx="7772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When you see a star         the field is required.</a:t>
            </a:r>
          </a:p>
        </p:txBody>
      </p:sp>
      <p:sp>
        <p:nvSpPr>
          <p:cNvPr id="8" name="5-Point Star 7"/>
          <p:cNvSpPr/>
          <p:nvPr/>
        </p:nvSpPr>
        <p:spPr bwMode="auto">
          <a:xfrm>
            <a:off x="4038600" y="5715000"/>
            <a:ext cx="457200" cy="4572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chemeClr val="tx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B004DD11-4507-4C57-B78A-F69335D01994}" type="slidenum">
              <a:rPr lang="en-US"/>
              <a:pPr/>
              <a:t>20</a:t>
            </a:fld>
            <a:endParaRPr lang="en-US"/>
          </a:p>
        </p:txBody>
      </p:sp>
      <p:sp>
        <p:nvSpPr>
          <p:cNvPr id="4823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7772400" cy="1143000"/>
          </a:xfrm>
        </p:spPr>
        <p:txBody>
          <a:bodyPr/>
          <a:lstStyle/>
          <a:p>
            <a:r>
              <a:rPr lang="en-US" dirty="0"/>
              <a:t>M</a:t>
            </a:r>
            <a:r>
              <a:rPr lang="en-US" baseline="-25000" dirty="0"/>
              <a:t>2</a:t>
            </a:r>
            <a:r>
              <a:rPr lang="en-US" dirty="0"/>
              <a:t> - Age or Date of Birth</a:t>
            </a:r>
          </a:p>
        </p:txBody>
      </p:sp>
      <p:sp>
        <p:nvSpPr>
          <p:cNvPr id="482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800600"/>
            <a:ext cx="8153400" cy="14478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Identifies the age or date of birth of the juvenile identified as being responsible for the </a:t>
            </a:r>
            <a:r>
              <a:rPr lang="en-US" dirty="0" smtClean="0"/>
              <a:t>fire.</a:t>
            </a:r>
            <a:endParaRPr lang="en-US" dirty="0"/>
          </a:p>
        </p:txBody>
      </p:sp>
      <p:pic>
        <p:nvPicPr>
          <p:cNvPr id="482315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133600"/>
            <a:ext cx="3200400" cy="2362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A5BFE12F-4EDA-4760-8BA2-8E1922A1EA4F}" type="slidenum">
              <a:rPr lang="en-US"/>
              <a:pPr/>
              <a:t>21</a:t>
            </a:fld>
            <a:endParaRPr lang="en-US"/>
          </a:p>
        </p:txBody>
      </p:sp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7772400" cy="1143000"/>
          </a:xfrm>
        </p:spPr>
        <p:txBody>
          <a:bodyPr/>
          <a:lstStyle/>
          <a:p>
            <a:r>
              <a:rPr lang="en-US"/>
              <a:t>M</a:t>
            </a:r>
            <a:r>
              <a:rPr lang="en-US" baseline="-25000"/>
              <a:t>3</a:t>
            </a:r>
            <a:r>
              <a:rPr lang="en-US"/>
              <a:t> - Gender</a:t>
            </a:r>
          </a:p>
        </p:txBody>
      </p:sp>
      <p:sp>
        <p:nvSpPr>
          <p:cNvPr id="483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9600"/>
            <a:ext cx="7620000" cy="12192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Identifies the gender (sex) of the juvenile identified as responsible for the </a:t>
            </a:r>
            <a:r>
              <a:rPr lang="en-US" dirty="0" smtClean="0"/>
              <a:t>fire.</a:t>
            </a:r>
            <a:endParaRPr lang="en-US" dirty="0"/>
          </a:p>
        </p:txBody>
      </p:sp>
      <p:pic>
        <p:nvPicPr>
          <p:cNvPr id="48333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362200"/>
            <a:ext cx="3352800" cy="152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6E2FD428-1B0A-461F-B9B0-2FE891A120A8}" type="slidenum">
              <a:rPr lang="en-US"/>
              <a:pPr/>
              <a:t>22</a:t>
            </a:fld>
            <a:endParaRPr lang="en-US"/>
          </a:p>
        </p:txBody>
      </p:sp>
      <p:sp>
        <p:nvSpPr>
          <p:cNvPr id="48435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7772400" cy="1143000"/>
          </a:xfrm>
        </p:spPr>
        <p:txBody>
          <a:bodyPr/>
          <a:lstStyle/>
          <a:p>
            <a:r>
              <a:rPr lang="en-US"/>
              <a:t>M</a:t>
            </a:r>
            <a:r>
              <a:rPr lang="en-US" baseline="-25000"/>
              <a:t>4</a:t>
            </a:r>
            <a:r>
              <a:rPr lang="en-US"/>
              <a:t> - Race</a:t>
            </a:r>
          </a:p>
        </p:txBody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14800" y="2438400"/>
            <a:ext cx="4038600" cy="38100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Identifies the juvenile subject as a certain race (based on U.S. Census Bureau categories</a:t>
            </a:r>
            <a:r>
              <a:rPr lang="en-US" dirty="0" smtClean="0"/>
              <a:t>).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438720" name="Picture 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2209800"/>
            <a:ext cx="2743200" cy="304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173DA614-37DC-4648-B9DC-761C85234898}" type="slidenum">
              <a:rPr lang="en-US"/>
              <a:pPr/>
              <a:t>23</a:t>
            </a:fld>
            <a:endParaRPr lang="en-US"/>
          </a:p>
        </p:txBody>
      </p:sp>
      <p:sp>
        <p:nvSpPr>
          <p:cNvPr id="4853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7772400" cy="1143000"/>
          </a:xfrm>
        </p:spPr>
        <p:txBody>
          <a:bodyPr/>
          <a:lstStyle/>
          <a:p>
            <a:r>
              <a:rPr lang="en-US"/>
              <a:t>M</a:t>
            </a:r>
            <a:r>
              <a:rPr lang="en-US" baseline="-25000"/>
              <a:t>5</a:t>
            </a:r>
            <a:r>
              <a:rPr lang="en-US"/>
              <a:t> - Ethnicity</a:t>
            </a:r>
          </a:p>
        </p:txBody>
      </p:sp>
      <p:sp>
        <p:nvSpPr>
          <p:cNvPr id="485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19600" y="2286000"/>
            <a:ext cx="3886200" cy="29718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Identifies the ethnicity of the juvenile subject (based on U.S. Census Bureau categories</a:t>
            </a:r>
            <a:r>
              <a:rPr lang="en-US" dirty="0" smtClean="0"/>
              <a:t>).</a:t>
            </a:r>
            <a:endParaRPr lang="en-US" dirty="0"/>
          </a:p>
        </p:txBody>
      </p:sp>
      <p:pic>
        <p:nvPicPr>
          <p:cNvPr id="48538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590800"/>
            <a:ext cx="2667000" cy="190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599AB81B-C91C-41D2-8E8E-72E69B55AB13}" type="slidenum">
              <a:rPr lang="en-US"/>
              <a:pPr/>
              <a:t>24</a:t>
            </a:fld>
            <a:endParaRPr lang="en-US"/>
          </a:p>
        </p:txBody>
      </p:sp>
      <p:sp>
        <p:nvSpPr>
          <p:cNvPr id="4864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7772400" cy="1143000"/>
          </a:xfrm>
        </p:spPr>
        <p:txBody>
          <a:bodyPr/>
          <a:lstStyle/>
          <a:p>
            <a:r>
              <a:rPr lang="en-US"/>
              <a:t>M</a:t>
            </a:r>
            <a:r>
              <a:rPr lang="en-US" baseline="-25000"/>
              <a:t>6</a:t>
            </a:r>
            <a:r>
              <a:rPr lang="en-US"/>
              <a:t> - Family Type</a:t>
            </a:r>
          </a:p>
        </p:txBody>
      </p:sp>
      <p:sp>
        <p:nvSpPr>
          <p:cNvPr id="486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0" y="2057400"/>
            <a:ext cx="4648200" cy="41148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Information on family type will assist researchers in determining those risk factors that may be a predictor of juvenile </a:t>
            </a:r>
            <a:r>
              <a:rPr lang="en-US" dirty="0" err="1" smtClean="0"/>
              <a:t>firesetting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8641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057400"/>
            <a:ext cx="2819400" cy="3733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C3A9DB8B-7E28-41BA-9F71-804F2F2FF6B5}" type="slidenum">
              <a:rPr lang="en-US"/>
              <a:pPr/>
              <a:t>25</a:t>
            </a:fld>
            <a:endParaRPr lang="en-US"/>
          </a:p>
        </p:txBody>
      </p:sp>
      <p:sp>
        <p:nvSpPr>
          <p:cNvPr id="487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</a:t>
            </a:r>
            <a:r>
              <a:rPr lang="en-US" baseline="-25000"/>
              <a:t>7</a:t>
            </a:r>
            <a:r>
              <a:rPr lang="en-US"/>
              <a:t> - Motivation/Risk Factors</a:t>
            </a:r>
          </a:p>
        </p:txBody>
      </p:sp>
      <p:sp>
        <p:nvSpPr>
          <p:cNvPr id="487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5800" y="1981200"/>
            <a:ext cx="4343400" cy="3048000"/>
          </a:xfrm>
          <a:ln/>
        </p:spPr>
        <p:txBody>
          <a:bodyPr/>
          <a:lstStyle/>
          <a:p>
            <a:pPr>
              <a:buNone/>
            </a:pPr>
            <a:r>
              <a:rPr kumimoji="0" lang="en-US" dirty="0" smtClean="0"/>
              <a:t>	Identifies </a:t>
            </a:r>
            <a:r>
              <a:rPr kumimoji="0" lang="en-US" dirty="0"/>
              <a:t>the stimulus and/or risk factors that were present and constituted a possible motivation for the </a:t>
            </a:r>
            <a:r>
              <a:rPr kumimoji="0" lang="en-US" dirty="0" smtClean="0"/>
              <a:t>incident.</a:t>
            </a:r>
            <a:endParaRPr kumimoji="0" lang="en-US" dirty="0"/>
          </a:p>
        </p:txBody>
      </p:sp>
      <p:pic>
        <p:nvPicPr>
          <p:cNvPr id="48743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133600"/>
            <a:ext cx="4114801" cy="3962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4876800" y="4724400"/>
            <a:ext cx="38862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Check only one of codes </a:t>
            </a:r>
            <a:r>
              <a:rPr lang="en-US" sz="2600" b="1" dirty="0" smtClean="0">
                <a:solidFill>
                  <a:srgbClr val="FFFF00"/>
                </a:solidFill>
              </a:rPr>
              <a:t>1-3</a:t>
            </a:r>
            <a:r>
              <a:rPr lang="en-US" sz="2600" b="1" dirty="0" smtClean="0"/>
              <a:t> and then all others </a:t>
            </a:r>
            <a:r>
              <a:rPr lang="en-US" sz="2600" b="1" dirty="0" smtClean="0">
                <a:solidFill>
                  <a:srgbClr val="FFFF00"/>
                </a:solidFill>
              </a:rPr>
              <a:t>4-U</a:t>
            </a:r>
            <a:r>
              <a:rPr lang="en-US" sz="2600" b="1" dirty="0" smtClean="0"/>
              <a:t> that apply.</a:t>
            </a:r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6A22F4C8-4153-42CD-B1BE-08AA459B378F}" type="slidenum">
              <a:rPr lang="en-US"/>
              <a:pPr/>
              <a:t>26</a:t>
            </a:fld>
            <a:endParaRPr lang="en-US"/>
          </a:p>
        </p:txBody>
      </p:sp>
      <p:sp>
        <p:nvSpPr>
          <p:cNvPr id="48845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533400"/>
            <a:ext cx="8458200" cy="1143000"/>
          </a:xfrm>
        </p:spPr>
        <p:txBody>
          <a:bodyPr/>
          <a:lstStyle/>
          <a:p>
            <a:r>
              <a:rPr lang="en-US" dirty="0"/>
              <a:t>M</a:t>
            </a:r>
            <a:r>
              <a:rPr lang="en-US" baseline="-25000" dirty="0"/>
              <a:t>8</a:t>
            </a:r>
            <a:r>
              <a:rPr lang="en-US" dirty="0"/>
              <a:t> - Disposition of Person Under 18</a:t>
            </a:r>
          </a:p>
        </p:txBody>
      </p:sp>
      <p:sp>
        <p:nvSpPr>
          <p:cNvPr id="488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0" y="2133600"/>
            <a:ext cx="3581400" cy="4343400"/>
          </a:xfrm>
          <a:ln/>
        </p:spPr>
        <p:txBody>
          <a:bodyPr/>
          <a:lstStyle/>
          <a:p>
            <a:pPr>
              <a:buNone/>
            </a:pPr>
            <a:r>
              <a:rPr kumimoji="0" lang="en-US" dirty="0" smtClean="0"/>
              <a:t>	Permits </a:t>
            </a:r>
            <a:r>
              <a:rPr kumimoji="0" lang="en-US" dirty="0"/>
              <a:t>analysis of how juvenile offenders are handled -- is particularly useful in tracking juvenile </a:t>
            </a:r>
            <a:r>
              <a:rPr kumimoji="0" lang="en-US" dirty="0" err="1" smtClean="0"/>
              <a:t>firesetter</a:t>
            </a:r>
            <a:r>
              <a:rPr kumimoji="0" lang="en-US" dirty="0" smtClean="0"/>
              <a:t>  trends.</a:t>
            </a:r>
            <a:endParaRPr kumimoji="0" lang="en-US" dirty="0"/>
          </a:p>
        </p:txBody>
      </p:sp>
      <p:pic>
        <p:nvPicPr>
          <p:cNvPr id="48845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057400"/>
            <a:ext cx="4419600" cy="4038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668C47C6-6B77-4BD3-96EE-C2A37AF54502}" type="slidenum">
              <a:rPr lang="en-US"/>
              <a:pPr/>
              <a:t>27</a:t>
            </a:fld>
            <a:endParaRPr lang="en-US"/>
          </a:p>
        </p:txBody>
      </p:sp>
      <p:sp>
        <p:nvSpPr>
          <p:cNvPr id="491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Questions?</a:t>
            </a:r>
          </a:p>
        </p:txBody>
      </p:sp>
      <p:pic>
        <p:nvPicPr>
          <p:cNvPr id="1026" name="Picture 2" descr="L:\VERSION 50\PowerPoint Presentations\PowerPoint CD 5.0\Fire Pictures\rubb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2209800"/>
            <a:ext cx="5105400" cy="4040874"/>
          </a:xfrm>
          <a:prstGeom prst="rect">
            <a:avLst/>
          </a:prstGeom>
          <a:noFill/>
        </p:spPr>
      </p:pic>
      <p:sp>
        <p:nvSpPr>
          <p:cNvPr id="491524" name="Rectangle 4"/>
          <p:cNvSpPr>
            <a:spLocks noChangeArrowheads="1"/>
          </p:cNvSpPr>
          <p:nvPr/>
        </p:nvSpPr>
        <p:spPr bwMode="auto">
          <a:xfrm>
            <a:off x="2209800" y="2133600"/>
            <a:ext cx="5105400" cy="4038600"/>
          </a:xfrm>
          <a:prstGeom prst="rect">
            <a:avLst/>
          </a:prstGeom>
          <a:noFill/>
          <a:ln w="1524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7ECA912B-668D-4E0B-AA82-0D28C634B073}" type="slidenum">
              <a:rPr lang="en-US"/>
              <a:pPr/>
              <a:t>3</a:t>
            </a:fld>
            <a:endParaRPr lang="en-US"/>
          </a:p>
        </p:txBody>
      </p:sp>
      <p:sp>
        <p:nvSpPr>
          <p:cNvPr id="1436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NFIRS 11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en-US" dirty="0">
                <a:latin typeface="Arial" pitchFamily="34" charset="0"/>
                <a:cs typeface="Arial" pitchFamily="34" charset="0"/>
              </a:rPr>
              <a:t>Arson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Module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400" y="1905000"/>
            <a:ext cx="6629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 sz="1200" b="1" dirty="0" smtClean="0">
              <a:solidFill>
                <a:srgbClr val="FFFF00"/>
              </a:solidFill>
            </a:endParaRPr>
          </a:p>
          <a:p>
            <a:pPr algn="l"/>
            <a:r>
              <a:rPr lang="en-US" sz="2600" b="1" dirty="0" smtClean="0">
                <a:solidFill>
                  <a:srgbClr val="FFFF00"/>
                </a:solidFill>
              </a:rPr>
              <a:t>The Arson </a:t>
            </a:r>
            <a:r>
              <a:rPr lang="en-US" sz="2600" b="1" dirty="0" smtClean="0">
                <a:solidFill>
                  <a:srgbClr val="FFFF00"/>
                </a:solidFill>
              </a:rPr>
              <a:t>Module – Juvenile </a:t>
            </a:r>
            <a:r>
              <a:rPr lang="en-US" sz="2600" b="1" dirty="0" err="1" smtClean="0">
                <a:solidFill>
                  <a:srgbClr val="FFFF00"/>
                </a:solidFill>
              </a:rPr>
              <a:t>Firesetter</a:t>
            </a:r>
            <a:r>
              <a:rPr lang="en-US" sz="2600" b="1" dirty="0" smtClean="0">
                <a:solidFill>
                  <a:srgbClr val="FFFF00"/>
                </a:solidFill>
              </a:rPr>
              <a:t> </a:t>
            </a:r>
            <a:r>
              <a:rPr lang="en-US" sz="2600" b="1" dirty="0" err="1" smtClean="0">
                <a:solidFill>
                  <a:srgbClr val="FFFF00"/>
                </a:solidFill>
              </a:rPr>
              <a:t>Submodule</a:t>
            </a:r>
            <a:r>
              <a:rPr lang="en-US" sz="2600" b="1" dirty="0" smtClean="0">
                <a:solidFill>
                  <a:srgbClr val="FFFF00"/>
                </a:solidFill>
              </a:rPr>
              <a:t> </a:t>
            </a:r>
          </a:p>
          <a:p>
            <a:pPr algn="l"/>
            <a:endParaRPr lang="en-US" sz="2600" b="1" dirty="0" smtClean="0">
              <a:solidFill>
                <a:srgbClr val="FFFF00"/>
              </a:solidFill>
            </a:endParaRPr>
          </a:p>
          <a:p>
            <a:pPr algn="l"/>
            <a:r>
              <a:rPr lang="en-US" sz="2600" b="1" dirty="0" smtClean="0">
                <a:solidFill>
                  <a:srgbClr val="FFFF00"/>
                </a:solidFill>
              </a:rPr>
              <a:t>Is used </a:t>
            </a:r>
            <a:r>
              <a:rPr lang="en-US" sz="2600" b="1" dirty="0" smtClean="0">
                <a:solidFill>
                  <a:srgbClr val="FFFF00"/>
                </a:solidFill>
              </a:rPr>
              <a:t>to document juvenile-set fires, whether determined to be intentional, unintentional, or under investigation.</a:t>
            </a:r>
            <a:endParaRPr lang="en-US" sz="2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28D56953-9B5E-450A-BEB5-7442B174680B}" type="slidenum">
              <a:rPr lang="en-US"/>
              <a:pPr/>
              <a:t>4</a:t>
            </a:fld>
            <a:endParaRPr lang="en-US"/>
          </a:p>
        </p:txBody>
      </p:sp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7772400" cy="11430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 - Header Information</a:t>
            </a:r>
          </a:p>
        </p:txBody>
      </p:sp>
      <p:pic>
        <p:nvPicPr>
          <p:cNvPr id="4649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09800"/>
            <a:ext cx="8201025" cy="838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3429000"/>
            <a:ext cx="7772400" cy="914400"/>
          </a:xfrm>
          <a:noFill/>
          <a:ln/>
        </p:spPr>
        <p:txBody>
          <a:bodyPr/>
          <a:lstStyle/>
          <a:p>
            <a:pPr>
              <a:buClr>
                <a:schemeClr val="tx2"/>
              </a:buClr>
              <a:buSzPct val="40000"/>
              <a:buNone/>
            </a:pPr>
            <a:r>
              <a:rPr lang="en-US" dirty="0" smtClean="0"/>
              <a:t>	Header information is repeated on all modules.</a:t>
            </a:r>
          </a:p>
          <a:p>
            <a:pPr>
              <a:buClr>
                <a:schemeClr val="tx2"/>
              </a:buClr>
              <a:buSzPct val="40000"/>
              <a:buNone/>
            </a:pPr>
            <a:endParaRPr lang="en-US" sz="1000" b="0" dirty="0" smtClean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00200" y="4419600"/>
            <a:ext cx="6629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>
              <a:buNone/>
            </a:pPr>
            <a:r>
              <a:rPr lang="en-US" sz="2600" b="1" dirty="0" smtClean="0"/>
              <a:t>In an automated system, this information is entered once and imported into all modules.</a:t>
            </a:r>
          </a:p>
          <a:p>
            <a:pPr>
              <a:buClr>
                <a:schemeClr val="tx2"/>
              </a:buClr>
              <a:buSzPct val="40000"/>
              <a:buFont typeface="Monotype Sorts" pitchFamily="2" charset="2"/>
              <a:buChar char="l"/>
            </a:pPr>
            <a:endParaRPr lang="en-US" sz="2600" b="0" dirty="0" smtClean="0">
              <a:solidFill>
                <a:srgbClr val="FBFBFB"/>
              </a:solidFill>
            </a:endParaRPr>
          </a:p>
          <a:p>
            <a:pPr algn="l"/>
            <a:endParaRPr 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D036BE83-AEF0-4B2F-B549-09F542860957}" type="slidenum">
              <a:rPr lang="en-US"/>
              <a:pPr/>
              <a:t>5</a:t>
            </a:fld>
            <a:endParaRPr lang="en-US"/>
          </a:p>
        </p:txBody>
      </p:sp>
      <p:sp>
        <p:nvSpPr>
          <p:cNvPr id="46592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382000" cy="1143000"/>
          </a:xfrm>
        </p:spPr>
        <p:txBody>
          <a:bodyPr/>
          <a:lstStyle/>
          <a:p>
            <a:r>
              <a:rPr lang="en-US" dirty="0"/>
              <a:t>B - Agency Referred to</a:t>
            </a:r>
          </a:p>
        </p:txBody>
      </p:sp>
      <p:sp>
        <p:nvSpPr>
          <p:cNvPr id="46592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4800" y="4724400"/>
            <a:ext cx="8382000" cy="1447800"/>
          </a:xfrm>
          <a:ln/>
        </p:spPr>
        <p:txBody>
          <a:bodyPr/>
          <a:lstStyle/>
          <a:p>
            <a:pPr>
              <a:buClr>
                <a:schemeClr val="tx2"/>
              </a:buClr>
              <a:buNone/>
            </a:pPr>
            <a:r>
              <a:rPr lang="en-US" dirty="0" smtClean="0"/>
              <a:t>	Identifies </a:t>
            </a:r>
            <a:r>
              <a:rPr lang="en-US" dirty="0"/>
              <a:t>the agency, if any, the incident was referred to for follow-up </a:t>
            </a:r>
            <a:r>
              <a:rPr lang="en-US" dirty="0" smtClean="0"/>
              <a:t>investigation.</a:t>
            </a:r>
            <a:endParaRPr lang="en-US" dirty="0"/>
          </a:p>
        </p:txBody>
      </p:sp>
      <p:pic>
        <p:nvPicPr>
          <p:cNvPr id="465979" name="Picture 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286000"/>
            <a:ext cx="84582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738ABF09-0890-484E-BA13-AD093AECA8BA}" type="slidenum">
              <a:rPr lang="en-US"/>
              <a:pPr/>
              <a:t>6</a:t>
            </a:fld>
            <a:endParaRPr lang="en-US"/>
          </a:p>
        </p:txBody>
      </p:sp>
      <p:sp>
        <p:nvSpPr>
          <p:cNvPr id="4679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1143000"/>
          </a:xfrm>
        </p:spPr>
        <p:txBody>
          <a:bodyPr/>
          <a:lstStyle/>
          <a:p>
            <a:r>
              <a:rPr lang="en-US"/>
              <a:t>C - Case Status</a:t>
            </a:r>
          </a:p>
        </p:txBody>
      </p:sp>
      <p:sp>
        <p:nvSpPr>
          <p:cNvPr id="467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4343400"/>
            <a:ext cx="7924800" cy="1371600"/>
          </a:xfrm>
          <a:noFill/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Identifies </a:t>
            </a:r>
            <a:r>
              <a:rPr lang="en-US" dirty="0"/>
              <a:t>the status of the investigation at the time the report was </a:t>
            </a:r>
            <a:r>
              <a:rPr lang="en-US" dirty="0" smtClean="0"/>
              <a:t>filed.</a:t>
            </a:r>
            <a:endParaRPr lang="en-US" sz="2800" dirty="0"/>
          </a:p>
        </p:txBody>
      </p:sp>
      <p:pic>
        <p:nvPicPr>
          <p:cNvPr id="46797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2438400"/>
            <a:ext cx="5181600" cy="137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47B1EB1C-68C1-4681-B44D-10F7C6CA17D7}" type="slidenum">
              <a:rPr lang="en-US"/>
              <a:pPr/>
              <a:t>7</a:t>
            </a:fld>
            <a:endParaRPr lang="en-US"/>
          </a:p>
        </p:txBody>
      </p:sp>
      <p:sp>
        <p:nvSpPr>
          <p:cNvPr id="46899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1143000"/>
          </a:xfrm>
        </p:spPr>
        <p:txBody>
          <a:bodyPr/>
          <a:lstStyle/>
          <a:p>
            <a:r>
              <a:rPr lang="en-US" dirty="0"/>
              <a:t>D</a:t>
            </a:r>
            <a:r>
              <a:rPr lang="en-US" baseline="-25000" dirty="0"/>
              <a:t> </a:t>
            </a:r>
            <a:r>
              <a:rPr lang="en-US" dirty="0"/>
              <a:t>- Availability of Material First Ignited</a:t>
            </a:r>
          </a:p>
        </p:txBody>
      </p:sp>
      <p:sp>
        <p:nvSpPr>
          <p:cNvPr id="468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4495800"/>
            <a:ext cx="7162800" cy="14478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Identifies </a:t>
            </a:r>
            <a:r>
              <a:rPr lang="en-US" dirty="0"/>
              <a:t>the availability of the ignition source (including matches and lighters) to the subject.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6900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514600"/>
            <a:ext cx="3971925" cy="137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A3BF3AA8-559C-4576-85BC-E0F3E3571205}" type="slidenum">
              <a:rPr lang="en-US"/>
              <a:pPr/>
              <a:t>8</a:t>
            </a:fld>
            <a:endParaRPr lang="en-US"/>
          </a:p>
        </p:txBody>
      </p:sp>
      <p:sp>
        <p:nvSpPr>
          <p:cNvPr id="47104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153400" cy="1352550"/>
          </a:xfrm>
        </p:spPr>
        <p:txBody>
          <a:bodyPr/>
          <a:lstStyle/>
          <a:p>
            <a:r>
              <a:rPr lang="en-US"/>
              <a:t>E - Suspected Motivation Factors</a:t>
            </a:r>
          </a:p>
        </p:txBody>
      </p:sp>
      <p:sp>
        <p:nvSpPr>
          <p:cNvPr id="47104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33400" y="4114800"/>
            <a:ext cx="7696200" cy="1524000"/>
          </a:xfrm>
          <a:ln/>
        </p:spPr>
        <p:txBody>
          <a:bodyPr/>
          <a:lstStyle/>
          <a:p>
            <a:pPr>
              <a:buNone/>
            </a:pPr>
            <a:r>
              <a:rPr kumimoji="0" lang="en-US" dirty="0" smtClean="0"/>
              <a:t>	Indicates </a:t>
            </a:r>
            <a:r>
              <a:rPr kumimoji="0" lang="en-US" dirty="0"/>
              <a:t>the suspected factors that caused the subject(s) to burn, or attempt to </a:t>
            </a:r>
            <a:r>
              <a:rPr kumimoji="0" lang="en-US" dirty="0" smtClean="0"/>
              <a:t>burn.</a:t>
            </a:r>
            <a:endParaRPr kumimoji="0" lang="en-US" dirty="0"/>
          </a:p>
        </p:txBody>
      </p:sp>
      <p:pic>
        <p:nvPicPr>
          <p:cNvPr id="47104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057400"/>
            <a:ext cx="8191500" cy="182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295400" y="5562600"/>
            <a:ext cx="5410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Check up to three factors.</a:t>
            </a:r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2AA08F8E-30AD-4479-B0A8-8D4A62EB03FC}" type="slidenum">
              <a:rPr lang="en-US"/>
              <a:pPr/>
              <a:t>9</a:t>
            </a:fld>
            <a:endParaRPr lang="en-US"/>
          </a:p>
        </p:txBody>
      </p:sp>
      <p:sp>
        <p:nvSpPr>
          <p:cNvPr id="67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7772400" cy="1143000"/>
          </a:xfrm>
        </p:spPr>
        <p:txBody>
          <a:bodyPr/>
          <a:lstStyle/>
          <a:p>
            <a:r>
              <a:rPr lang="en-US"/>
              <a:t>F - Apparent Involvement</a:t>
            </a:r>
          </a:p>
        </p:txBody>
      </p:sp>
      <p:sp>
        <p:nvSpPr>
          <p:cNvPr id="67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86200" y="2209800"/>
            <a:ext cx="4648200" cy="3810000"/>
          </a:xfrm>
          <a:ln/>
        </p:spPr>
        <p:txBody>
          <a:bodyPr/>
          <a:lstStyle/>
          <a:p>
            <a:pPr>
              <a:buNone/>
            </a:pPr>
            <a:r>
              <a:rPr kumimoji="0" lang="en-US" dirty="0" smtClean="0"/>
              <a:t>	Indicates </a:t>
            </a:r>
            <a:r>
              <a:rPr kumimoji="0" lang="en-US" dirty="0"/>
              <a:t>whether the suspect(s) was motivated to commit the arson act because of involvement in a group or as a means to promote the cause of a </a:t>
            </a:r>
            <a:r>
              <a:rPr kumimoji="0" lang="en-US" dirty="0" smtClean="0"/>
              <a:t>group.</a:t>
            </a:r>
            <a:endParaRPr lang="en-US" dirty="0"/>
          </a:p>
        </p:txBody>
      </p:sp>
      <p:pic>
        <p:nvPicPr>
          <p:cNvPr id="67482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514600"/>
            <a:ext cx="3095625" cy="2743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Project Overview (Standard)">
  <a:themeElements>
    <a:clrScheme name="Project Overview (Standard)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CCFF"/>
      </a:accent1>
      <a:accent2>
        <a:srgbClr val="00FFCC"/>
      </a:accent2>
      <a:accent3>
        <a:srgbClr val="AAB8E2"/>
      </a:accent3>
      <a:accent4>
        <a:srgbClr val="DADADA"/>
      </a:accent4>
      <a:accent5>
        <a:srgbClr val="AAE2FF"/>
      </a:accent5>
      <a:accent6>
        <a:srgbClr val="00E7B9"/>
      </a:accent6>
      <a:hlink>
        <a:srgbClr val="FF3300"/>
      </a:hlink>
      <a:folHlink>
        <a:srgbClr val="FF7C80"/>
      </a:folHlink>
    </a:clrScheme>
    <a:fontScheme name="Project Overview (Standard)">
      <a:majorFont>
        <a:latin typeface="ZapfHumnst BT"/>
        <a:ea typeface=""/>
        <a:cs typeface=""/>
      </a:majorFont>
      <a:minorFont>
        <a:latin typeface="ZapfHumnst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oject Overview (Standard)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CCFF"/>
        </a:accent1>
        <a:accent2>
          <a:srgbClr val="00FFCC"/>
        </a:accent2>
        <a:accent3>
          <a:srgbClr val="AAB8E2"/>
        </a:accent3>
        <a:accent4>
          <a:srgbClr val="DADADA"/>
        </a:accent4>
        <a:accent5>
          <a:srgbClr val="AAE2FF"/>
        </a:accent5>
        <a:accent6>
          <a:srgbClr val="00E7B9"/>
        </a:accent6>
        <a:hlink>
          <a:srgbClr val="FF33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Overview (Standard)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Overview (Standard)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Office\Templates\Presentations\Project Overview (Standard).pot</Template>
  <TotalTime>2510</TotalTime>
  <Words>732</Words>
  <Application>Microsoft Office PowerPoint</Application>
  <PresentationFormat>On-screen Show (4:3)</PresentationFormat>
  <Paragraphs>205</Paragraphs>
  <Slides>27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Project Overview (Standard)</vt:lpstr>
      <vt:lpstr>NFIRS 11 - Arson &amp; Juvenile Firesetter Module</vt:lpstr>
      <vt:lpstr>NFIRS 11 – Arson Module</vt:lpstr>
      <vt:lpstr>NFIRS 11 – Arson Module</vt:lpstr>
      <vt:lpstr>A - Header Information</vt:lpstr>
      <vt:lpstr>B - Agency Referred to</vt:lpstr>
      <vt:lpstr>C - Case Status</vt:lpstr>
      <vt:lpstr>D - Availability of Material First Ignited</vt:lpstr>
      <vt:lpstr>E - Suspected Motivation Factors</vt:lpstr>
      <vt:lpstr>F - Apparent Involvement</vt:lpstr>
      <vt:lpstr>G1 - Entry Method</vt:lpstr>
      <vt:lpstr>G2 - Extent of Fire Involvement on Arrival</vt:lpstr>
      <vt:lpstr>H - Methods/Devices</vt:lpstr>
      <vt:lpstr>I - Other Investigative Information</vt:lpstr>
      <vt:lpstr>J - Property Ownership</vt:lpstr>
      <vt:lpstr>K - Initial Observations</vt:lpstr>
      <vt:lpstr>L - Laboratory Used</vt:lpstr>
      <vt:lpstr>Arson Module – Juvenile Firesetter</vt:lpstr>
      <vt:lpstr>M - Subject Information</vt:lpstr>
      <vt:lpstr>M1 - Subject Number</vt:lpstr>
      <vt:lpstr>M2 - Age or Date of Birth</vt:lpstr>
      <vt:lpstr>M3 - Gender</vt:lpstr>
      <vt:lpstr>M4 - Race</vt:lpstr>
      <vt:lpstr>M5 - Ethnicity</vt:lpstr>
      <vt:lpstr>M6 - Family Type</vt:lpstr>
      <vt:lpstr>M7 - Motivation/Risk Factors</vt:lpstr>
      <vt:lpstr>M8 - Disposition of Person Under 18</vt:lpstr>
      <vt:lpstr>Questions?</vt:lpstr>
    </vt:vector>
  </TitlesOfParts>
  <Company>Texas Fire Marshal's Office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NFIRS11-Arson Module</dc:title>
  <dc:subject>Entering Incident Reports</dc:subject>
  <dc:creator>Tammy Burch</dc:creator>
  <cp:keywords>NFIRS, NFIRS 5.0</cp:keywords>
  <dc:description>Does not include comments</dc:description>
  <cp:lastModifiedBy>vgarza</cp:lastModifiedBy>
  <cp:revision>240</cp:revision>
  <cp:lastPrinted>2000-04-07T19:45:50Z</cp:lastPrinted>
  <dcterms:created xsi:type="dcterms:W3CDTF">1997-09-26T01:52:54Z</dcterms:created>
  <dcterms:modified xsi:type="dcterms:W3CDTF">2013-05-29T18:39:15Z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2</vt:i4>
  </property>
  <property fmtid="{D5CDD505-2E9C-101B-9397-08002B2CF9AE}" pid="4" name="Compression">
    <vt:i4>100</vt:i4>
  </property>
  <property fmtid="{D5CDD505-2E9C-101B-9397-08002B2CF9AE}" pid="5" name="ScreenSize">
    <vt:i4>1</vt:i4>
  </property>
  <property fmtid="{D5CDD505-2E9C-101B-9397-08002B2CF9AE}" pid="6" name="ScreenUsage">
    <vt:i4>1</vt:i4>
  </property>
  <property fmtid="{D5CDD505-2E9C-101B-9397-08002B2CF9AE}" pid="7" name="MailAddress">
    <vt:lpwstr/>
  </property>
  <property fmtid="{D5CDD505-2E9C-101B-9397-08002B2CF9AE}" pid="8" name="HomePage">
    <vt:lpwstr/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false</vt:bool>
  </property>
  <property fmtid="{D5CDD505-2E9C-101B-9397-08002B2CF9AE}" pid="13" name="BackColor">
    <vt:i4>16777215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4</vt:i4>
  </property>
  <property fmtid="{D5CDD505-2E9C-101B-9397-08002B2CF9AE}" pid="19" name="ShowNotes">
    <vt:bool>false</vt:bool>
  </property>
  <property fmtid="{D5CDD505-2E9C-101B-9397-08002B2CF9AE}" pid="20" name="NavBtnPos">
    <vt:i4>3</vt:i4>
  </property>
  <property fmtid="{D5CDD505-2E9C-101B-9397-08002B2CF9AE}" pid="21" name="OutputDir">
    <vt:lpwstr>c:\httpd\htdocs\newnfirs</vt:lpwstr>
  </property>
</Properties>
</file>