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7"/>
  </p:notesMasterIdLst>
  <p:sldIdLst>
    <p:sldId id="403" r:id="rId2"/>
    <p:sldId id="404" r:id="rId3"/>
    <p:sldId id="405" r:id="rId4"/>
    <p:sldId id="452" r:id="rId5"/>
    <p:sldId id="465" r:id="rId6"/>
    <p:sldId id="485" r:id="rId7"/>
    <p:sldId id="277" r:id="rId8"/>
    <p:sldId id="411" r:id="rId9"/>
    <p:sldId id="412" r:id="rId10"/>
    <p:sldId id="471" r:id="rId11"/>
    <p:sldId id="430" r:id="rId12"/>
    <p:sldId id="472" r:id="rId13"/>
    <p:sldId id="473" r:id="rId14"/>
    <p:sldId id="429" r:id="rId15"/>
    <p:sldId id="416" r:id="rId16"/>
    <p:sldId id="418" r:id="rId17"/>
    <p:sldId id="423" r:id="rId18"/>
    <p:sldId id="424" r:id="rId19"/>
    <p:sldId id="425" r:id="rId20"/>
    <p:sldId id="426" r:id="rId21"/>
    <p:sldId id="422" r:id="rId22"/>
    <p:sldId id="474" r:id="rId23"/>
    <p:sldId id="356" r:id="rId24"/>
    <p:sldId id="427" r:id="rId25"/>
    <p:sldId id="399" r:id="rId26"/>
    <p:sldId id="400" r:id="rId27"/>
    <p:sldId id="401" r:id="rId28"/>
    <p:sldId id="402" r:id="rId29"/>
    <p:sldId id="484" r:id="rId30"/>
    <p:sldId id="421" r:id="rId31"/>
    <p:sldId id="478" r:id="rId32"/>
    <p:sldId id="479" r:id="rId33"/>
    <p:sldId id="417" r:id="rId34"/>
    <p:sldId id="407" r:id="rId35"/>
    <p:sldId id="406" r:id="rId36"/>
    <p:sldId id="409" r:id="rId37"/>
    <p:sldId id="410" r:id="rId38"/>
    <p:sldId id="480" r:id="rId39"/>
    <p:sldId id="466" r:id="rId40"/>
    <p:sldId id="413" r:id="rId41"/>
    <p:sldId id="415" r:id="rId42"/>
    <p:sldId id="414" r:id="rId43"/>
    <p:sldId id="451" r:id="rId44"/>
    <p:sldId id="481" r:id="rId45"/>
    <p:sldId id="482" r:id="rId46"/>
    <p:sldId id="483" r:id="rId47"/>
    <p:sldId id="454" r:id="rId48"/>
    <p:sldId id="271" r:id="rId49"/>
    <p:sldId id="470" r:id="rId50"/>
    <p:sldId id="274" r:id="rId51"/>
    <p:sldId id="273" r:id="rId52"/>
    <p:sldId id="275" r:id="rId53"/>
    <p:sldId id="260" r:id="rId54"/>
    <p:sldId id="257" r:id="rId55"/>
    <p:sldId id="258" r:id="rId56"/>
    <p:sldId id="259" r:id="rId57"/>
    <p:sldId id="261" r:id="rId58"/>
    <p:sldId id="262" r:id="rId59"/>
    <p:sldId id="264" r:id="rId60"/>
    <p:sldId id="265" r:id="rId61"/>
    <p:sldId id="266" r:id="rId62"/>
    <p:sldId id="267" r:id="rId63"/>
    <p:sldId id="263" r:id="rId64"/>
    <p:sldId id="269" r:id="rId65"/>
    <p:sldId id="270" r:id="rId66"/>
    <p:sldId id="268" r:id="rId67"/>
    <p:sldId id="467" r:id="rId68"/>
    <p:sldId id="468" r:id="rId69"/>
    <p:sldId id="469" r:id="rId70"/>
    <p:sldId id="434" r:id="rId71"/>
    <p:sldId id="462" r:id="rId72"/>
    <p:sldId id="463" r:id="rId73"/>
    <p:sldId id="272" r:id="rId74"/>
    <p:sldId id="432" r:id="rId75"/>
    <p:sldId id="433" r:id="rId76"/>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Sidora" initials="KS" lastIdx="8" clrIdx="0">
    <p:extLst>
      <p:ext uri="{19B8F6BF-5375-455C-9EA6-DF929625EA0E}">
        <p15:presenceInfo xmlns:p15="http://schemas.microsoft.com/office/powerpoint/2012/main" userId="S::Kate.Sidora@tdi.texas.gov::79261361-2719-4dbc-a003-f892f47549dc" providerId="AD"/>
      </p:ext>
    </p:extLst>
  </p:cmAuthor>
  <p:cmAuthor id="2" name="Melissa Gale" initials="MG" lastIdx="6" clrIdx="1">
    <p:extLst>
      <p:ext uri="{19B8F6BF-5375-455C-9EA6-DF929625EA0E}">
        <p15:presenceInfo xmlns:p15="http://schemas.microsoft.com/office/powerpoint/2012/main" userId="S::Melissa.Gale@tdi.texas.gov::c9a402ff-0f07-4172-81e3-3ea34d2445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FFFF"/>
    <a:srgbClr val="0768DD"/>
    <a:srgbClr val="FFC000"/>
    <a:srgbClr val="124C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23" autoAdjust="0"/>
    <p:restoredTop sz="77727" autoAdjust="0"/>
  </p:normalViewPr>
  <p:slideViewPr>
    <p:cSldViewPr snapToGrid="0">
      <p:cViewPr varScale="1">
        <p:scale>
          <a:sx n="67" d="100"/>
          <a:sy n="67" d="100"/>
        </p:scale>
        <p:origin x="1555"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43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Segoe UI" panose="020B0502040204020203" pitchFamily="34" charset="0"/>
                <a:ea typeface="+mn-ea"/>
                <a:cs typeface="Segoe UI" panose="020B0502040204020203" pitchFamily="34" charset="0"/>
              </a:defRPr>
            </a:pPr>
            <a:r>
              <a:rPr lang="en-US" sz="1600" b="0" dirty="0">
                <a:solidFill>
                  <a:schemeClr val="tx1"/>
                </a:solidFill>
              </a:rPr>
              <a:t>Monthly Payment/Processing</a:t>
            </a:r>
            <a:r>
              <a:rPr lang="en-US" sz="1600" b="0" baseline="0" dirty="0">
                <a:solidFill>
                  <a:schemeClr val="tx1"/>
                </a:solidFill>
              </a:rPr>
              <a:t> </a:t>
            </a:r>
            <a:r>
              <a:rPr lang="en-US" sz="1600" b="0" dirty="0">
                <a:solidFill>
                  <a:schemeClr val="tx1"/>
                </a:solidFill>
              </a:rPr>
              <a:t>Performance</a:t>
            </a:r>
          </a:p>
        </c:rich>
      </c:tx>
      <c:layout>
        <c:manualLayout>
          <c:xMode val="edge"/>
          <c:yMode val="edge"/>
          <c:x val="0.27121964425799472"/>
          <c:y val="6.7819074728877231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Segoe UI" panose="020B0502040204020203" pitchFamily="34" charset="0"/>
              <a:ea typeface="+mn-ea"/>
              <a:cs typeface="Segoe UI" panose="020B0502040204020203" pitchFamily="34" charset="0"/>
            </a:defRPr>
          </a:pPr>
          <a:endParaRPr lang="en-US"/>
        </a:p>
      </c:txPr>
    </c:title>
    <c:autoTitleDeleted val="0"/>
    <c:plotArea>
      <c:layout>
        <c:manualLayout>
          <c:layoutTarget val="inner"/>
          <c:xMode val="edge"/>
          <c:yMode val="edge"/>
          <c:x val="4.3713518368353771E-2"/>
          <c:y val="0.10215822190134247"/>
          <c:w val="0.93442217599759658"/>
          <c:h val="0.8080106075440977"/>
        </c:manualLayout>
      </c:layout>
      <c:lineChart>
        <c:grouping val="standard"/>
        <c:varyColors val="0"/>
        <c:ser>
          <c:idx val="1"/>
          <c:order val="0"/>
          <c:tx>
            <c:strRef>
              <c:f>Sheet1!$A$6</c:f>
              <c:strCache>
                <c:ptCount val="1"/>
                <c:pt idx="0">
                  <c:v>MB </c:v>
                </c:pt>
              </c:strCache>
            </c:strRef>
          </c:tx>
          <c:spPr>
            <a:ln w="50800" cap="rnd">
              <a:solidFill>
                <a:srgbClr val="0066FF"/>
              </a:solidFill>
              <a:round/>
            </a:ln>
            <a:effectLst/>
          </c:spPr>
          <c:marker>
            <c:symbol val="diamond"/>
            <c:size val="11"/>
            <c:spPr>
              <a:solidFill>
                <a:schemeClr val="bg1"/>
              </a:solidFill>
              <a:ln w="12700">
                <a:solidFill>
                  <a:schemeClr val="tx1">
                    <a:lumMod val="65000"/>
                    <a:lumOff val="35000"/>
                  </a:schemeClr>
                </a:solidFill>
              </a:ln>
              <a:effectLst/>
            </c:spPr>
          </c:marker>
          <c:cat>
            <c:strRef>
              <c:f>Sheet1!$B$5:$M$5</c:f>
              <c:strCache>
                <c:ptCount val="12"/>
                <c:pt idx="0">
                  <c:v>Jan ’20</c:v>
                </c:pt>
                <c:pt idx="1">
                  <c:v>Feb ’20</c:v>
                </c:pt>
                <c:pt idx="2">
                  <c:v>Mar ’20</c:v>
                </c:pt>
                <c:pt idx="3">
                  <c:v>Apr ’20</c:v>
                </c:pt>
                <c:pt idx="4">
                  <c:v>May ’20</c:v>
                </c:pt>
                <c:pt idx="5">
                  <c:v>Jun ’20</c:v>
                </c:pt>
                <c:pt idx="6">
                  <c:v>Jul ’20</c:v>
                </c:pt>
                <c:pt idx="7">
                  <c:v>Aug ’20</c:v>
                </c:pt>
                <c:pt idx="8">
                  <c:v>Sep ’20</c:v>
                </c:pt>
                <c:pt idx="9">
                  <c:v>Oct ’20</c:v>
                </c:pt>
                <c:pt idx="10">
                  <c:v>Nov ’20</c:v>
                </c:pt>
                <c:pt idx="11">
                  <c:v>Dec ’20</c:v>
                </c:pt>
              </c:strCache>
            </c:strRef>
          </c:cat>
          <c:val>
            <c:numRef>
              <c:f>Sheet1!$B$6:$M$6</c:f>
              <c:numCache>
                <c:formatCode>0.00%</c:formatCode>
                <c:ptCount val="12"/>
                <c:pt idx="0">
                  <c:v>0.98939999999999995</c:v>
                </c:pt>
                <c:pt idx="1">
                  <c:v>0.99060000000000004</c:v>
                </c:pt>
                <c:pt idx="2">
                  <c:v>0.99180000000000001</c:v>
                </c:pt>
              </c:numCache>
            </c:numRef>
          </c:val>
          <c:smooth val="0"/>
          <c:extLst>
            <c:ext xmlns:c16="http://schemas.microsoft.com/office/drawing/2014/chart" uri="{C3380CC4-5D6E-409C-BE32-E72D297353CC}">
              <c16:uniqueId val="{00000001-3747-49D7-98B2-12B13D6AF963}"/>
            </c:ext>
          </c:extLst>
        </c:ser>
        <c:ser>
          <c:idx val="2"/>
          <c:order val="1"/>
          <c:tx>
            <c:strRef>
              <c:f>Sheet1!$A$7</c:f>
              <c:strCache>
                <c:ptCount val="1"/>
                <c:pt idx="0">
                  <c:v>RECON </c:v>
                </c:pt>
              </c:strCache>
            </c:strRef>
          </c:tx>
          <c:spPr>
            <a:ln w="63500" cap="rnd">
              <a:solidFill>
                <a:srgbClr val="00FFFF"/>
              </a:solidFill>
              <a:round/>
            </a:ln>
            <a:effectLst/>
          </c:spPr>
          <c:marker>
            <c:symbol val="triangle"/>
            <c:size val="10"/>
            <c:spPr>
              <a:solidFill>
                <a:schemeClr val="bg1"/>
              </a:solidFill>
              <a:ln w="12700">
                <a:solidFill>
                  <a:schemeClr val="tx1">
                    <a:lumMod val="65000"/>
                    <a:lumOff val="35000"/>
                  </a:schemeClr>
                </a:solidFill>
              </a:ln>
              <a:effectLst/>
            </c:spPr>
          </c:marker>
          <c:cat>
            <c:strRef>
              <c:f>Sheet1!$B$5:$M$5</c:f>
              <c:strCache>
                <c:ptCount val="12"/>
                <c:pt idx="0">
                  <c:v>Jan ’20</c:v>
                </c:pt>
                <c:pt idx="1">
                  <c:v>Feb ’20</c:v>
                </c:pt>
                <c:pt idx="2">
                  <c:v>Mar ’20</c:v>
                </c:pt>
                <c:pt idx="3">
                  <c:v>Apr ’20</c:v>
                </c:pt>
                <c:pt idx="4">
                  <c:v>May ’20</c:v>
                </c:pt>
                <c:pt idx="5">
                  <c:v>Jun ’20</c:v>
                </c:pt>
                <c:pt idx="6">
                  <c:v>Jul ’20</c:v>
                </c:pt>
                <c:pt idx="7">
                  <c:v>Aug ’20</c:v>
                </c:pt>
                <c:pt idx="8">
                  <c:v>Sep ’20</c:v>
                </c:pt>
                <c:pt idx="9">
                  <c:v>Oct ’20</c:v>
                </c:pt>
                <c:pt idx="10">
                  <c:v>Nov ’20</c:v>
                </c:pt>
                <c:pt idx="11">
                  <c:v>Dec ’20</c:v>
                </c:pt>
              </c:strCache>
            </c:strRef>
          </c:cat>
          <c:val>
            <c:numRef>
              <c:f>Sheet1!$B$7:$M$7</c:f>
              <c:numCache>
                <c:formatCode>0.00%</c:formatCode>
                <c:ptCount val="12"/>
                <c:pt idx="0">
                  <c:v>0.90480000000000005</c:v>
                </c:pt>
                <c:pt idx="1">
                  <c:v>0.9627</c:v>
                </c:pt>
                <c:pt idx="2">
                  <c:v>0.96619999999999995</c:v>
                </c:pt>
              </c:numCache>
            </c:numRef>
          </c:val>
          <c:smooth val="0"/>
          <c:extLst>
            <c:ext xmlns:c16="http://schemas.microsoft.com/office/drawing/2014/chart" uri="{C3380CC4-5D6E-409C-BE32-E72D297353CC}">
              <c16:uniqueId val="{00000003-3747-49D7-98B2-12B13D6AF963}"/>
            </c:ext>
          </c:extLst>
        </c:ser>
        <c:ser>
          <c:idx val="0"/>
          <c:order val="2"/>
          <c:tx>
            <c:strRef>
              <c:f>Sheet1!$A$8</c:f>
              <c:strCache>
                <c:ptCount val="1"/>
                <c:pt idx="0">
                  <c:v>Initial TIBs  </c:v>
                </c:pt>
              </c:strCache>
            </c:strRef>
          </c:tx>
          <c:spPr>
            <a:ln w="50800" cap="rnd">
              <a:solidFill>
                <a:srgbClr val="33CCFF"/>
              </a:solidFill>
              <a:round/>
            </a:ln>
            <a:effectLst/>
          </c:spPr>
          <c:marker>
            <c:symbol val="square"/>
            <c:size val="10"/>
            <c:spPr>
              <a:solidFill>
                <a:schemeClr val="bg1"/>
              </a:solidFill>
              <a:ln w="12700">
                <a:solidFill>
                  <a:schemeClr val="tx1">
                    <a:lumMod val="65000"/>
                    <a:lumOff val="35000"/>
                  </a:schemeClr>
                </a:solidFill>
              </a:ln>
              <a:effectLst/>
            </c:spPr>
          </c:marker>
          <c:dPt>
            <c:idx val="3"/>
            <c:marker>
              <c:symbol val="square"/>
              <c:size val="10"/>
              <c:spPr>
                <a:solidFill>
                  <a:schemeClr val="bg1"/>
                </a:solidFill>
                <a:ln w="12700">
                  <a:solidFill>
                    <a:schemeClr val="tx1">
                      <a:lumMod val="65000"/>
                      <a:lumOff val="35000"/>
                    </a:schemeClr>
                  </a:solidFill>
                </a:ln>
                <a:effectLst/>
              </c:spPr>
            </c:marker>
            <c:bubble3D val="0"/>
            <c:extLst>
              <c:ext xmlns:c16="http://schemas.microsoft.com/office/drawing/2014/chart" uri="{C3380CC4-5D6E-409C-BE32-E72D297353CC}">
                <c16:uniqueId val="{00000004-3747-49D7-98B2-12B13D6AF963}"/>
              </c:ext>
            </c:extLst>
          </c:dPt>
          <c:cat>
            <c:strRef>
              <c:f>Sheet1!$B$5:$M$5</c:f>
              <c:strCache>
                <c:ptCount val="12"/>
                <c:pt idx="0">
                  <c:v>Jan ’20</c:v>
                </c:pt>
                <c:pt idx="1">
                  <c:v>Feb ’20</c:v>
                </c:pt>
                <c:pt idx="2">
                  <c:v>Mar ’20</c:v>
                </c:pt>
                <c:pt idx="3">
                  <c:v>Apr ’20</c:v>
                </c:pt>
                <c:pt idx="4">
                  <c:v>May ’20</c:v>
                </c:pt>
                <c:pt idx="5">
                  <c:v>Jun ’20</c:v>
                </c:pt>
                <c:pt idx="6">
                  <c:v>Jul ’20</c:v>
                </c:pt>
                <c:pt idx="7">
                  <c:v>Aug ’20</c:v>
                </c:pt>
                <c:pt idx="8">
                  <c:v>Sep ’20</c:v>
                </c:pt>
                <c:pt idx="9">
                  <c:v>Oct ’20</c:v>
                </c:pt>
                <c:pt idx="10">
                  <c:v>Nov ’20</c:v>
                </c:pt>
                <c:pt idx="11">
                  <c:v>Dec ’20</c:v>
                </c:pt>
              </c:strCache>
            </c:strRef>
          </c:cat>
          <c:val>
            <c:numRef>
              <c:f>Sheet1!$B$8:$M$8</c:f>
              <c:numCache>
                <c:formatCode>0.00%</c:formatCode>
                <c:ptCount val="12"/>
                <c:pt idx="0">
                  <c:v>0.79369999999999996</c:v>
                </c:pt>
                <c:pt idx="1">
                  <c:v>0.84360000000000002</c:v>
                </c:pt>
                <c:pt idx="2">
                  <c:v>0.83809999999999996</c:v>
                </c:pt>
              </c:numCache>
            </c:numRef>
          </c:val>
          <c:smooth val="0"/>
          <c:extLst>
            <c:ext xmlns:c16="http://schemas.microsoft.com/office/drawing/2014/chart" uri="{C3380CC4-5D6E-409C-BE32-E72D297353CC}">
              <c16:uniqueId val="{00000006-3747-49D7-98B2-12B13D6AF963}"/>
            </c:ext>
          </c:extLst>
        </c:ser>
        <c:dLbls>
          <c:showLegendKey val="0"/>
          <c:showVal val="0"/>
          <c:showCatName val="0"/>
          <c:showSerName val="0"/>
          <c:showPercent val="0"/>
          <c:showBubbleSize val="0"/>
        </c:dLbls>
        <c:marker val="1"/>
        <c:smooth val="0"/>
        <c:axId val="196887000"/>
        <c:axId val="195404352"/>
      </c:lineChart>
      <c:catAx>
        <c:axId val="196887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195404352"/>
        <c:crosses val="autoZero"/>
        <c:auto val="0"/>
        <c:lblAlgn val="ctr"/>
        <c:lblOffset val="50"/>
        <c:tickMarkSkip val="1"/>
        <c:noMultiLvlLbl val="0"/>
      </c:catAx>
      <c:valAx>
        <c:axId val="195404352"/>
        <c:scaling>
          <c:orientation val="minMax"/>
          <c:max val="1"/>
          <c:min val="0.7500000000000001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196887000"/>
        <c:crosses val="autoZero"/>
        <c:crossBetween val="between"/>
        <c:majorUnit val="5.000000000000001E-2"/>
      </c:valAx>
      <c:spPr>
        <a:solidFill>
          <a:schemeClr val="bg1"/>
        </a:solidFill>
        <a:ln w="6350">
          <a:solidFill>
            <a:schemeClr val="tx1">
              <a:lumMod val="50000"/>
              <a:lumOff val="50000"/>
            </a:schemeClr>
          </a:solidFill>
        </a:ln>
        <a:effectLst/>
      </c:spPr>
    </c:plotArea>
    <c:legend>
      <c:legendPos val="b"/>
      <c:layout>
        <c:manualLayout>
          <c:xMode val="edge"/>
          <c:yMode val="edge"/>
          <c:x val="0.79764230039846451"/>
          <c:y val="0.35059684790824885"/>
          <c:w val="0.17089737547443884"/>
          <c:h val="0.27363341226868421"/>
        </c:manualLayout>
      </c:layout>
      <c:overlay val="0"/>
      <c:spPr>
        <a:noFill/>
        <a:ln>
          <a:noFill/>
        </a:ln>
        <a:effectLst/>
      </c:spPr>
      <c:txPr>
        <a:bodyPr rot="0" spcFirstLastPara="1" vertOverflow="ellipsis" vert="horz" wrap="square" anchor="ctr" anchorCtr="1"/>
        <a:lstStyle/>
        <a:p>
          <a:pPr>
            <a:defRPr lang="en-US" sz="1600" b="1" i="1" u="none" strike="noStrike" kern="1200" baseline="0">
              <a:solidFill>
                <a:srgbClr val="002060"/>
              </a:solidFill>
              <a:latin typeface="Arial Narrow" panose="020B0606020202030204" pitchFamily="34" charset="0"/>
              <a:ea typeface="+mn-ea"/>
              <a:cs typeface="Segoe UI" panose="020B050204020402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bg1">
          <a:lumMod val="50000"/>
        </a:schemeClr>
      </a:solidFill>
      <a:round/>
    </a:ln>
    <a:effectLst/>
  </c:spPr>
  <c:txPr>
    <a:bodyPr/>
    <a:lstStyle/>
    <a:p>
      <a:pPr>
        <a:defRPr>
          <a:latin typeface="Segoe UI" panose="020B0502040204020203" pitchFamily="34" charset="0"/>
          <a:cs typeface="Segoe UI" panose="020B0502040204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Segoe UI" panose="020B0502040204020203" pitchFamily="34" charset="0"/>
                <a:ea typeface="+mn-ea"/>
                <a:cs typeface="Segoe UI" panose="020B0502040204020203" pitchFamily="34" charset="0"/>
              </a:defRPr>
            </a:pPr>
            <a:r>
              <a:rPr lang="en-US" sz="1600" b="0" dirty="0">
                <a:latin typeface="Segoe UI" panose="020B0502040204020203" pitchFamily="34" charset="0"/>
                <a:cs typeface="Segoe UI" panose="020B0502040204020203" pitchFamily="34" charset="0"/>
              </a:rPr>
              <a:t>Monthly EDI Performance Per Category</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title>
    <c:autoTitleDeleted val="0"/>
    <c:plotArea>
      <c:layout>
        <c:manualLayout>
          <c:layoutTarget val="inner"/>
          <c:xMode val="edge"/>
          <c:yMode val="edge"/>
          <c:x val="5.2031307534369645E-2"/>
          <c:y val="0.15584053710304002"/>
          <c:w val="0.92831481923345449"/>
          <c:h val="0.70236092203475475"/>
        </c:manualLayout>
      </c:layout>
      <c:lineChart>
        <c:grouping val="standard"/>
        <c:varyColors val="0"/>
        <c:ser>
          <c:idx val="1"/>
          <c:order val="0"/>
          <c:tx>
            <c:strRef>
              <c:f>Sheet1!$A$22</c:f>
              <c:strCache>
                <c:ptCount val="1"/>
                <c:pt idx="0">
                  <c:v>RECON EDI </c:v>
                </c:pt>
              </c:strCache>
            </c:strRef>
          </c:tx>
          <c:spPr>
            <a:ln w="28575" cap="rnd">
              <a:solidFill>
                <a:srgbClr val="00FFFF"/>
              </a:solidFill>
              <a:round/>
            </a:ln>
            <a:effectLst/>
          </c:spPr>
          <c:marker>
            <c:symbol val="triangle"/>
            <c:size val="10"/>
            <c:spPr>
              <a:solidFill>
                <a:sysClr val="window" lastClr="FFFFFF"/>
              </a:solidFill>
              <a:ln w="12700">
                <a:solidFill>
                  <a:schemeClr val="tx1">
                    <a:lumMod val="65000"/>
                    <a:lumOff val="35000"/>
                  </a:schemeClr>
                </a:solidFill>
              </a:ln>
              <a:effectLst/>
            </c:spPr>
          </c:marker>
          <c:dLbls>
            <c:delete val="1"/>
          </c:dLbls>
          <c:cat>
            <c:strRef>
              <c:f>Sheet1!$B$21:$M$21</c:f>
              <c:strCache>
                <c:ptCount val="12"/>
                <c:pt idx="0">
                  <c:v>Jan ’20</c:v>
                </c:pt>
                <c:pt idx="1">
                  <c:v>Feb ’20</c:v>
                </c:pt>
                <c:pt idx="2">
                  <c:v>Mar ’20</c:v>
                </c:pt>
                <c:pt idx="3">
                  <c:v>Apr ’20</c:v>
                </c:pt>
                <c:pt idx="4">
                  <c:v>May ’20</c:v>
                </c:pt>
                <c:pt idx="5">
                  <c:v>Jun ’20</c:v>
                </c:pt>
                <c:pt idx="6">
                  <c:v>Jul ’20</c:v>
                </c:pt>
                <c:pt idx="7">
                  <c:v>Aug ’20</c:v>
                </c:pt>
                <c:pt idx="8">
                  <c:v>Sep ’20</c:v>
                </c:pt>
                <c:pt idx="9">
                  <c:v>Oct ’20</c:v>
                </c:pt>
                <c:pt idx="10">
                  <c:v>Nov ’20</c:v>
                </c:pt>
                <c:pt idx="11">
                  <c:v>Dec ’20</c:v>
                </c:pt>
              </c:strCache>
            </c:strRef>
          </c:cat>
          <c:val>
            <c:numRef>
              <c:f>Sheet1!$B$22:$M$22</c:f>
              <c:numCache>
                <c:formatCode>0.00%</c:formatCode>
                <c:ptCount val="12"/>
                <c:pt idx="0">
                  <c:v>0.99170000000000003</c:v>
                </c:pt>
                <c:pt idx="1">
                  <c:v>0.99690000000000001</c:v>
                </c:pt>
                <c:pt idx="2">
                  <c:v>0.99570000000000003</c:v>
                </c:pt>
              </c:numCache>
            </c:numRef>
          </c:val>
          <c:smooth val="0"/>
          <c:extLst>
            <c:ext xmlns:c16="http://schemas.microsoft.com/office/drawing/2014/chart" uri="{C3380CC4-5D6E-409C-BE32-E72D297353CC}">
              <c16:uniqueId val="{00000000-A9BE-4910-95E2-D4713BCD371C}"/>
            </c:ext>
          </c:extLst>
        </c:ser>
        <c:ser>
          <c:idx val="2"/>
          <c:order val="1"/>
          <c:tx>
            <c:strRef>
              <c:f>Sheet1!$A$23</c:f>
              <c:strCache>
                <c:ptCount val="1"/>
                <c:pt idx="0">
                  <c:v>MB EDI </c:v>
                </c:pt>
              </c:strCache>
            </c:strRef>
          </c:tx>
          <c:spPr>
            <a:ln w="28575" cap="rnd">
              <a:solidFill>
                <a:srgbClr val="0066FF"/>
              </a:solidFill>
              <a:round/>
            </a:ln>
            <a:effectLst/>
          </c:spPr>
          <c:marker>
            <c:symbol val="diamond"/>
            <c:size val="10"/>
            <c:spPr>
              <a:solidFill>
                <a:sysClr val="window" lastClr="FFFFFF"/>
              </a:solidFill>
              <a:ln w="12700">
                <a:solidFill>
                  <a:schemeClr val="tx1">
                    <a:lumMod val="65000"/>
                    <a:lumOff val="35000"/>
                  </a:schemeClr>
                </a:solidFill>
              </a:ln>
              <a:effectLst/>
            </c:spPr>
          </c:marker>
          <c:dLbls>
            <c:delete val="1"/>
          </c:dLbls>
          <c:cat>
            <c:strRef>
              <c:f>Sheet1!$B$21:$M$21</c:f>
              <c:strCache>
                <c:ptCount val="12"/>
                <c:pt idx="0">
                  <c:v>Jan ’20</c:v>
                </c:pt>
                <c:pt idx="1">
                  <c:v>Feb ’20</c:v>
                </c:pt>
                <c:pt idx="2">
                  <c:v>Mar ’20</c:v>
                </c:pt>
                <c:pt idx="3">
                  <c:v>Apr ’20</c:v>
                </c:pt>
                <c:pt idx="4">
                  <c:v>May ’20</c:v>
                </c:pt>
                <c:pt idx="5">
                  <c:v>Jun ’20</c:v>
                </c:pt>
                <c:pt idx="6">
                  <c:v>Jul ’20</c:v>
                </c:pt>
                <c:pt idx="7">
                  <c:v>Aug ’20</c:v>
                </c:pt>
                <c:pt idx="8">
                  <c:v>Sep ’20</c:v>
                </c:pt>
                <c:pt idx="9">
                  <c:v>Oct ’20</c:v>
                </c:pt>
                <c:pt idx="10">
                  <c:v>Nov ’20</c:v>
                </c:pt>
                <c:pt idx="11">
                  <c:v>Dec ’20</c:v>
                </c:pt>
              </c:strCache>
            </c:strRef>
          </c:cat>
          <c:val>
            <c:numRef>
              <c:f>Sheet1!$B$23:$M$23</c:f>
              <c:numCache>
                <c:formatCode>0.00%</c:formatCode>
                <c:ptCount val="12"/>
                <c:pt idx="0">
                  <c:v>0.98599999999999999</c:v>
                </c:pt>
                <c:pt idx="1">
                  <c:v>0.98680000000000001</c:v>
                </c:pt>
                <c:pt idx="2">
                  <c:v>0.98399999999999999</c:v>
                </c:pt>
              </c:numCache>
            </c:numRef>
          </c:val>
          <c:smooth val="0"/>
          <c:extLst>
            <c:ext xmlns:c16="http://schemas.microsoft.com/office/drawing/2014/chart" uri="{C3380CC4-5D6E-409C-BE32-E72D297353CC}">
              <c16:uniqueId val="{00000001-A9BE-4910-95E2-D4713BCD371C}"/>
            </c:ext>
          </c:extLst>
        </c:ser>
        <c:ser>
          <c:idx val="0"/>
          <c:order val="2"/>
          <c:tx>
            <c:strRef>
              <c:f>Sheet1!$A$24</c:f>
              <c:strCache>
                <c:ptCount val="1"/>
                <c:pt idx="0">
                  <c:v>IP EDI </c:v>
                </c:pt>
              </c:strCache>
            </c:strRef>
          </c:tx>
          <c:spPr>
            <a:ln w="50800" cap="rnd">
              <a:solidFill>
                <a:srgbClr val="33CCFF"/>
              </a:solidFill>
              <a:round/>
            </a:ln>
            <a:effectLst/>
          </c:spPr>
          <c:marker>
            <c:symbol val="square"/>
            <c:size val="9"/>
            <c:spPr>
              <a:solidFill>
                <a:sysClr val="window" lastClr="FFFFFF"/>
              </a:solidFill>
              <a:ln w="12700">
                <a:solidFill>
                  <a:schemeClr val="tx1">
                    <a:lumMod val="65000"/>
                    <a:lumOff val="35000"/>
                  </a:schemeClr>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4-A9BE-4910-95E2-D4713BCD371C}"/>
                </c:ext>
              </c:extLst>
            </c:dLbl>
            <c:dLbl>
              <c:idx val="1"/>
              <c:delete val="1"/>
              <c:extLst>
                <c:ext xmlns:c15="http://schemas.microsoft.com/office/drawing/2012/chart" uri="{CE6537A1-D6FC-4f65-9D91-7224C49458BB}"/>
                <c:ext xmlns:c16="http://schemas.microsoft.com/office/drawing/2014/chart" uri="{C3380CC4-5D6E-409C-BE32-E72D297353CC}">
                  <c16:uniqueId val="{00000003-A9BE-4910-95E2-D4713BCD371C}"/>
                </c:ext>
              </c:extLst>
            </c:dLbl>
            <c:dLbl>
              <c:idx val="2"/>
              <c:delete val="1"/>
              <c:extLst>
                <c:ext xmlns:c15="http://schemas.microsoft.com/office/drawing/2012/chart" uri="{CE6537A1-D6FC-4f65-9D91-7224C49458BB}"/>
                <c:ext xmlns:c16="http://schemas.microsoft.com/office/drawing/2014/chart" uri="{C3380CC4-5D6E-409C-BE32-E72D297353CC}">
                  <c16:uniqueId val="{00000005-A9BE-4910-95E2-D4713BCD371C}"/>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Sheet1!$B$21:$M$21</c:f>
              <c:strCache>
                <c:ptCount val="12"/>
                <c:pt idx="0">
                  <c:v>Jan ’20</c:v>
                </c:pt>
                <c:pt idx="1">
                  <c:v>Feb ’20</c:v>
                </c:pt>
                <c:pt idx="2">
                  <c:v>Mar ’20</c:v>
                </c:pt>
                <c:pt idx="3">
                  <c:v>Apr ’20</c:v>
                </c:pt>
                <c:pt idx="4">
                  <c:v>May ’20</c:v>
                </c:pt>
                <c:pt idx="5">
                  <c:v>Jun ’20</c:v>
                </c:pt>
                <c:pt idx="6">
                  <c:v>Jul ’20</c:v>
                </c:pt>
                <c:pt idx="7">
                  <c:v>Aug ’20</c:v>
                </c:pt>
                <c:pt idx="8">
                  <c:v>Sep ’20</c:v>
                </c:pt>
                <c:pt idx="9">
                  <c:v>Oct ’20</c:v>
                </c:pt>
                <c:pt idx="10">
                  <c:v>Nov ’20</c:v>
                </c:pt>
                <c:pt idx="11">
                  <c:v>Dec ’20</c:v>
                </c:pt>
              </c:strCache>
            </c:strRef>
          </c:cat>
          <c:val>
            <c:numRef>
              <c:f>Sheet1!$B$24:$M$24</c:f>
              <c:numCache>
                <c:formatCode>0.00%</c:formatCode>
                <c:ptCount val="12"/>
                <c:pt idx="0">
                  <c:v>0.9375</c:v>
                </c:pt>
                <c:pt idx="1">
                  <c:v>0.95689999999999997</c:v>
                </c:pt>
                <c:pt idx="2">
                  <c:v>0.9647</c:v>
                </c:pt>
              </c:numCache>
            </c:numRef>
          </c:val>
          <c:smooth val="0"/>
          <c:extLst>
            <c:ext xmlns:c16="http://schemas.microsoft.com/office/drawing/2014/chart" uri="{C3380CC4-5D6E-409C-BE32-E72D297353CC}">
              <c16:uniqueId val="{00000002-A9BE-4910-95E2-D4713BCD371C}"/>
            </c:ext>
          </c:extLst>
        </c:ser>
        <c:dLbls>
          <c:dLblPos val="t"/>
          <c:showLegendKey val="0"/>
          <c:showVal val="1"/>
          <c:showCatName val="0"/>
          <c:showSerName val="0"/>
          <c:showPercent val="0"/>
          <c:showBubbleSize val="0"/>
        </c:dLbls>
        <c:marker val="1"/>
        <c:smooth val="0"/>
        <c:axId val="195938328"/>
        <c:axId val="197331768"/>
      </c:lineChart>
      <c:catAx>
        <c:axId val="195938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Segoe UI" panose="020B0502040204020203" pitchFamily="34" charset="0"/>
                <a:ea typeface="+mn-ea"/>
                <a:cs typeface="Segoe UI" panose="020B0502040204020203" pitchFamily="34" charset="0"/>
              </a:defRPr>
            </a:pPr>
            <a:endParaRPr lang="en-US"/>
          </a:p>
        </c:txPr>
        <c:crossAx val="197331768"/>
        <c:crosses val="autoZero"/>
        <c:auto val="1"/>
        <c:lblAlgn val="ctr"/>
        <c:lblOffset val="100"/>
        <c:noMultiLvlLbl val="0"/>
      </c:catAx>
      <c:valAx>
        <c:axId val="197331768"/>
        <c:scaling>
          <c:orientation val="minMax"/>
          <c:max val="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195938328"/>
        <c:crosses val="autoZero"/>
        <c:crossBetween val="between"/>
        <c:majorUnit val="2.0000000000000004E-2"/>
      </c:valAx>
      <c:spPr>
        <a:noFill/>
        <a:ln w="6350">
          <a:solidFill>
            <a:schemeClr val="tx1">
              <a:lumMod val="50000"/>
              <a:lumOff val="50000"/>
            </a:schemeClr>
          </a:solidFill>
        </a:ln>
        <a:effectLst/>
      </c:spPr>
    </c:plotArea>
    <c:legend>
      <c:legendPos val="b"/>
      <c:layout>
        <c:manualLayout>
          <c:xMode val="edge"/>
          <c:yMode val="edge"/>
          <c:x val="0.78200270420742857"/>
          <c:y val="0.34656016964908631"/>
          <c:w val="0.19130529559225973"/>
          <c:h val="0.26438507860128913"/>
        </c:manualLayout>
      </c:layout>
      <c:overlay val="0"/>
      <c:spPr>
        <a:noFill/>
        <a:ln>
          <a:noFill/>
        </a:ln>
        <a:effectLst/>
      </c:spPr>
      <c:txPr>
        <a:bodyPr rot="0" spcFirstLastPara="1" vertOverflow="ellipsis" vert="horz" wrap="square" anchor="ctr" anchorCtr="1"/>
        <a:lstStyle/>
        <a:p>
          <a:pPr>
            <a:defRPr sz="1600" b="1" i="1" u="none" strike="noStrike" kern="1200" baseline="0">
              <a:solidFill>
                <a:srgbClr val="002060"/>
              </a:solidFill>
              <a:latin typeface="Arial Narrow" panose="020B060602020203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bg1">
          <a:lumMod val="50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CY 2020 Case</a:t>
            </a:r>
            <a:r>
              <a:rPr lang="en-US" b="1" baseline="0" dirty="0"/>
              <a:t> Status</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7646544181977254E-2"/>
          <c:y val="0.13742644457304135"/>
          <c:w val="0.9246400902785703"/>
          <c:h val="0.73657190288778118"/>
        </c:manualLayout>
      </c:layout>
      <c:barChart>
        <c:barDir val="col"/>
        <c:grouping val="clustered"/>
        <c:varyColors val="0"/>
        <c:ser>
          <c:idx val="0"/>
          <c:order val="0"/>
          <c:tx>
            <c:strRef>
              <c:f>Sheet1!$B$1</c:f>
              <c:strCache>
                <c:ptCount val="1"/>
                <c:pt idx="0">
                  <c:v>Cases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Closed</c:v>
                </c:pt>
                <c:pt idx="1">
                  <c:v>Pending</c:v>
                </c:pt>
              </c:strCache>
            </c:strRef>
          </c:cat>
          <c:val>
            <c:numRef>
              <c:f>Sheet1!$B$2:$B$3</c:f>
              <c:numCache>
                <c:formatCode>General</c:formatCode>
                <c:ptCount val="2"/>
                <c:pt idx="0">
                  <c:v>193</c:v>
                </c:pt>
                <c:pt idx="1">
                  <c:v>340</c:v>
                </c:pt>
              </c:numCache>
            </c:numRef>
          </c:val>
          <c:extLst>
            <c:ext xmlns:c16="http://schemas.microsoft.com/office/drawing/2014/chart" uri="{C3380CC4-5D6E-409C-BE32-E72D297353CC}">
              <c16:uniqueId val="{00000000-2A85-4B75-B970-0D8D0EA17027}"/>
            </c:ext>
          </c:extLst>
        </c:ser>
        <c:dLbls>
          <c:dLblPos val="outEnd"/>
          <c:showLegendKey val="0"/>
          <c:showVal val="1"/>
          <c:showCatName val="0"/>
          <c:showSerName val="0"/>
          <c:showPercent val="0"/>
          <c:showBubbleSize val="0"/>
        </c:dLbls>
        <c:gapWidth val="219"/>
        <c:overlap val="-27"/>
        <c:axId val="270855608"/>
        <c:axId val="131226952"/>
      </c:barChart>
      <c:catAx>
        <c:axId val="27085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31226952"/>
        <c:crosses val="autoZero"/>
        <c:auto val="1"/>
        <c:lblAlgn val="ctr"/>
        <c:lblOffset val="100"/>
        <c:noMultiLvlLbl val="0"/>
      </c:catAx>
      <c:valAx>
        <c:axId val="13122695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855608"/>
        <c:crosses val="autoZero"/>
        <c:crossBetween val="between"/>
        <c:majorUnit val="100"/>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CY 2020 Cases Pending by Subject Type</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CY 2019 Cases Pending by Subject Type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Health Care Provider</c:v>
                </c:pt>
                <c:pt idx="1">
                  <c:v>Insurance Carrier</c:v>
                </c:pt>
                <c:pt idx="2">
                  <c:v>Other</c:v>
                </c:pt>
              </c:strCache>
            </c:strRef>
          </c:cat>
          <c:val>
            <c:numRef>
              <c:f>Sheet1!$B$2:$B$4</c:f>
              <c:numCache>
                <c:formatCode>General</c:formatCode>
                <c:ptCount val="3"/>
                <c:pt idx="0">
                  <c:v>80</c:v>
                </c:pt>
                <c:pt idx="1">
                  <c:v>215</c:v>
                </c:pt>
                <c:pt idx="2">
                  <c:v>45</c:v>
                </c:pt>
              </c:numCache>
            </c:numRef>
          </c:val>
          <c:extLst>
            <c:ext xmlns:c16="http://schemas.microsoft.com/office/drawing/2014/chart" uri="{C3380CC4-5D6E-409C-BE32-E72D297353CC}">
              <c16:uniqueId val="{00000000-F4E3-4098-AF3B-67A13883DEA9}"/>
            </c:ext>
          </c:extLst>
        </c:ser>
        <c:dLbls>
          <c:showLegendKey val="0"/>
          <c:showVal val="0"/>
          <c:showCatName val="0"/>
          <c:showSerName val="0"/>
          <c:showPercent val="0"/>
          <c:showBubbleSize val="0"/>
        </c:dLbls>
        <c:gapWidth val="219"/>
        <c:overlap val="-27"/>
        <c:axId val="270891888"/>
        <c:axId val="270892280"/>
      </c:barChart>
      <c:catAx>
        <c:axId val="27089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0892280"/>
        <c:crosses val="autoZero"/>
        <c:auto val="1"/>
        <c:lblAlgn val="ctr"/>
        <c:lblOffset val="100"/>
        <c:noMultiLvlLbl val="0"/>
      </c:catAx>
      <c:valAx>
        <c:axId val="270892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891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i="0" baseline="0" dirty="0">
                <a:effectLst/>
              </a:rPr>
              <a:t>CY 2020 Cases Closed by Disposition Type</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1205320349449072E-2"/>
          <c:y val="0.21522018638683549"/>
          <c:w val="0.93440665931251343"/>
          <c:h val="0.69412294304512123"/>
        </c:manualLayout>
      </c:layout>
      <c:barChart>
        <c:barDir val="col"/>
        <c:grouping val="clustered"/>
        <c:varyColors val="0"/>
        <c:ser>
          <c:idx val="0"/>
          <c:order val="0"/>
          <c:tx>
            <c:strRef>
              <c:f>Sheet1!$B$1</c:f>
              <c:strCache>
                <c:ptCount val="1"/>
                <c:pt idx="0">
                  <c:v>Health Care Provider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DWC Order</c:v>
                </c:pt>
                <c:pt idx="1">
                  <c:v>Warning Letter</c:v>
                </c:pt>
                <c:pt idx="2">
                  <c:v>Other</c:v>
                </c:pt>
              </c:strCache>
            </c:strRef>
          </c:cat>
          <c:val>
            <c:numRef>
              <c:f>Sheet1!$B$2:$B$4</c:f>
              <c:numCache>
                <c:formatCode>General</c:formatCode>
                <c:ptCount val="3"/>
                <c:pt idx="0">
                  <c:v>4</c:v>
                </c:pt>
                <c:pt idx="1">
                  <c:v>27</c:v>
                </c:pt>
                <c:pt idx="2">
                  <c:v>3</c:v>
                </c:pt>
              </c:numCache>
            </c:numRef>
          </c:val>
          <c:extLst>
            <c:ext xmlns:c16="http://schemas.microsoft.com/office/drawing/2014/chart" uri="{C3380CC4-5D6E-409C-BE32-E72D297353CC}">
              <c16:uniqueId val="{00000000-6D9F-4E9E-AC93-388CDB566409}"/>
            </c:ext>
          </c:extLst>
        </c:ser>
        <c:ser>
          <c:idx val="1"/>
          <c:order val="1"/>
          <c:tx>
            <c:strRef>
              <c:f>Sheet1!$C$1</c:f>
              <c:strCache>
                <c:ptCount val="1"/>
                <c:pt idx="0">
                  <c:v>Insurance Carrier</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DWC Order</c:v>
                </c:pt>
                <c:pt idx="1">
                  <c:v>Warning Letter</c:v>
                </c:pt>
                <c:pt idx="2">
                  <c:v>Other</c:v>
                </c:pt>
              </c:strCache>
            </c:strRef>
          </c:cat>
          <c:val>
            <c:numRef>
              <c:f>Sheet1!$C$2:$C$4</c:f>
              <c:numCache>
                <c:formatCode>General</c:formatCode>
                <c:ptCount val="3"/>
                <c:pt idx="0">
                  <c:v>29</c:v>
                </c:pt>
                <c:pt idx="1">
                  <c:v>100</c:v>
                </c:pt>
                <c:pt idx="2">
                  <c:v>1</c:v>
                </c:pt>
              </c:numCache>
            </c:numRef>
          </c:val>
          <c:extLst>
            <c:ext xmlns:c16="http://schemas.microsoft.com/office/drawing/2014/chart" uri="{C3380CC4-5D6E-409C-BE32-E72D297353CC}">
              <c16:uniqueId val="{00000001-6D9F-4E9E-AC93-388CDB566409}"/>
            </c:ext>
          </c:extLst>
        </c:ser>
        <c:ser>
          <c:idx val="2"/>
          <c:order val="2"/>
          <c:tx>
            <c:strRef>
              <c:f>Sheet1!$D$1</c:f>
              <c:strCache>
                <c:ptCount val="1"/>
                <c:pt idx="0">
                  <c:v>Other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DWC Order</c:v>
                </c:pt>
                <c:pt idx="1">
                  <c:v>Warning Letter</c:v>
                </c:pt>
                <c:pt idx="2">
                  <c:v>Other</c:v>
                </c:pt>
              </c:strCache>
            </c:strRef>
          </c:cat>
          <c:val>
            <c:numRef>
              <c:f>Sheet1!$D$2:$D$4</c:f>
              <c:numCache>
                <c:formatCode>General</c:formatCode>
                <c:ptCount val="3"/>
                <c:pt idx="0">
                  <c:v>1</c:v>
                </c:pt>
                <c:pt idx="1">
                  <c:v>28</c:v>
                </c:pt>
                <c:pt idx="2">
                  <c:v>0</c:v>
                </c:pt>
              </c:numCache>
            </c:numRef>
          </c:val>
          <c:extLst>
            <c:ext xmlns:c16="http://schemas.microsoft.com/office/drawing/2014/chart" uri="{C3380CC4-5D6E-409C-BE32-E72D297353CC}">
              <c16:uniqueId val="{00000002-6D9F-4E9E-AC93-388CDB566409}"/>
            </c:ext>
          </c:extLst>
        </c:ser>
        <c:dLbls>
          <c:dLblPos val="outEnd"/>
          <c:showLegendKey val="0"/>
          <c:showVal val="1"/>
          <c:showCatName val="0"/>
          <c:showSerName val="0"/>
          <c:showPercent val="0"/>
          <c:showBubbleSize val="0"/>
        </c:dLbls>
        <c:gapWidth val="219"/>
        <c:overlap val="-27"/>
        <c:axId val="270890320"/>
        <c:axId val="270893456"/>
      </c:barChart>
      <c:catAx>
        <c:axId val="27089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893456"/>
        <c:crosses val="autoZero"/>
        <c:auto val="1"/>
        <c:lblAlgn val="ctr"/>
        <c:lblOffset val="100"/>
        <c:noMultiLvlLbl val="0"/>
      </c:catAx>
      <c:valAx>
        <c:axId val="270893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890320"/>
        <c:crosses val="autoZero"/>
        <c:crossBetween val="between"/>
      </c:valAx>
      <c:spPr>
        <a:noFill/>
        <a:ln>
          <a:noFill/>
        </a:ln>
        <a:effectLst/>
      </c:spPr>
    </c:plotArea>
    <c:legend>
      <c:legendPos val="b"/>
      <c:layout>
        <c:manualLayout>
          <c:xMode val="edge"/>
          <c:yMode val="edge"/>
          <c:x val="0.25610800461536515"/>
          <c:y val="9.9564294424955943E-2"/>
          <c:w val="0.4877839907692697"/>
          <c:h val="0.112672799265292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CY 2020 Case Status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CY 2019 Case Status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Health Care Provider</c:v>
                </c:pt>
                <c:pt idx="1">
                  <c:v>Insurance Carrier</c:v>
                </c:pt>
                <c:pt idx="2">
                  <c:v>Other</c:v>
                </c:pt>
              </c:strCache>
            </c:strRef>
          </c:cat>
          <c:val>
            <c:numRef>
              <c:f>Sheet1!$B$2:$B$4</c:f>
              <c:numCache>
                <c:formatCode>General</c:formatCode>
                <c:ptCount val="3"/>
                <c:pt idx="0">
                  <c:v>34</c:v>
                </c:pt>
                <c:pt idx="1">
                  <c:v>130</c:v>
                </c:pt>
                <c:pt idx="2">
                  <c:v>29</c:v>
                </c:pt>
              </c:numCache>
            </c:numRef>
          </c:val>
          <c:extLst>
            <c:ext xmlns:c16="http://schemas.microsoft.com/office/drawing/2014/chart" uri="{C3380CC4-5D6E-409C-BE32-E72D297353CC}">
              <c16:uniqueId val="{00000000-EFA8-490E-AB10-9BEA7997A45E}"/>
            </c:ext>
          </c:extLst>
        </c:ser>
        <c:dLbls>
          <c:showLegendKey val="0"/>
          <c:showVal val="0"/>
          <c:showCatName val="0"/>
          <c:showSerName val="0"/>
          <c:showPercent val="0"/>
          <c:showBubbleSize val="0"/>
        </c:dLbls>
        <c:gapWidth val="219"/>
        <c:overlap val="-27"/>
        <c:axId val="275932416"/>
        <c:axId val="275932808"/>
      </c:barChart>
      <c:catAx>
        <c:axId val="275932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75932808"/>
        <c:crosses val="autoZero"/>
        <c:auto val="1"/>
        <c:lblAlgn val="ctr"/>
        <c:lblOffset val="100"/>
        <c:noMultiLvlLbl val="0"/>
      </c:catAx>
      <c:valAx>
        <c:axId val="275932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5932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FY 2020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Sheet1!$A$2:$A$8</c:f>
              <c:strCache>
                <c:ptCount val="7"/>
                <c:pt idx="0">
                  <c:v>Pharmacy</c:v>
                </c:pt>
                <c:pt idx="1">
                  <c:v>Division Specific</c:v>
                </c:pt>
                <c:pt idx="2">
                  <c:v>Facility</c:v>
                </c:pt>
                <c:pt idx="3">
                  <c:v>Non-MFDR</c:v>
                </c:pt>
                <c:pt idx="4">
                  <c:v>Air Amb</c:v>
                </c:pt>
                <c:pt idx="5">
                  <c:v>Professional</c:v>
                </c:pt>
                <c:pt idx="6">
                  <c:v>All Other</c:v>
                </c:pt>
              </c:strCache>
            </c:strRef>
          </c:cat>
          <c:val>
            <c:numRef>
              <c:f>Sheet1!$B$2:$B$8</c:f>
              <c:numCache>
                <c:formatCode>General</c:formatCode>
                <c:ptCount val="7"/>
                <c:pt idx="0">
                  <c:v>367</c:v>
                </c:pt>
                <c:pt idx="1">
                  <c:v>335</c:v>
                </c:pt>
                <c:pt idx="2">
                  <c:v>303</c:v>
                </c:pt>
                <c:pt idx="3">
                  <c:v>275</c:v>
                </c:pt>
                <c:pt idx="4">
                  <c:v>262</c:v>
                </c:pt>
                <c:pt idx="5">
                  <c:v>216</c:v>
                </c:pt>
                <c:pt idx="6">
                  <c:v>362</c:v>
                </c:pt>
              </c:numCache>
            </c:numRef>
          </c:val>
          <c:extLst>
            <c:ext xmlns:c16="http://schemas.microsoft.com/office/drawing/2014/chart" uri="{C3380CC4-5D6E-409C-BE32-E72D297353CC}">
              <c16:uniqueId val="{00000000-3C72-4325-BF53-13C184593C99}"/>
            </c:ext>
          </c:extLst>
        </c:ser>
        <c:dLbls>
          <c:showLegendKey val="0"/>
          <c:showVal val="0"/>
          <c:showCatName val="0"/>
          <c:showSerName val="0"/>
          <c:showPercent val="0"/>
          <c:showBubbleSize val="0"/>
        </c:dLbls>
        <c:gapWidth val="219"/>
        <c:overlap val="-27"/>
        <c:axId val="444675775"/>
        <c:axId val="737803567"/>
      </c:barChart>
      <c:catAx>
        <c:axId val="444675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7803567"/>
        <c:crosses val="autoZero"/>
        <c:auto val="1"/>
        <c:lblAlgn val="ctr"/>
        <c:lblOffset val="100"/>
        <c:noMultiLvlLbl val="0"/>
      </c:catAx>
      <c:valAx>
        <c:axId val="7378035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46757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Disputes Closed FY 2020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Disputes Closed</c:v>
                </c:pt>
              </c:strCache>
            </c:strRef>
          </c:tx>
          <c:spPr>
            <a:solidFill>
              <a:schemeClr val="accent1"/>
            </a:solidFill>
            <a:ln>
              <a:noFill/>
            </a:ln>
            <a:effectLst/>
          </c:spPr>
          <c:invertIfNegative val="0"/>
          <c:cat>
            <c:strRef>
              <c:f>Sheet1!$A$2:$A$7</c:f>
              <c:strCache>
                <c:ptCount val="6"/>
                <c:pt idx="0">
                  <c:v>Pharmacy</c:v>
                </c:pt>
                <c:pt idx="1">
                  <c:v>Dvision Specific</c:v>
                </c:pt>
                <c:pt idx="2">
                  <c:v>Facility</c:v>
                </c:pt>
                <c:pt idx="3">
                  <c:v>Non-MFDR</c:v>
                </c:pt>
                <c:pt idx="4">
                  <c:v>Professional</c:v>
                </c:pt>
                <c:pt idx="5">
                  <c:v>All Other</c:v>
                </c:pt>
              </c:strCache>
            </c:strRef>
          </c:cat>
          <c:val>
            <c:numRef>
              <c:f>Sheet1!$B$2:$B$7</c:f>
              <c:numCache>
                <c:formatCode>General</c:formatCode>
                <c:ptCount val="6"/>
                <c:pt idx="0">
                  <c:v>523</c:v>
                </c:pt>
                <c:pt idx="1">
                  <c:v>377</c:v>
                </c:pt>
                <c:pt idx="2">
                  <c:v>348</c:v>
                </c:pt>
                <c:pt idx="3">
                  <c:v>322</c:v>
                </c:pt>
                <c:pt idx="4">
                  <c:v>259</c:v>
                </c:pt>
                <c:pt idx="5">
                  <c:v>351</c:v>
                </c:pt>
              </c:numCache>
            </c:numRef>
          </c:val>
          <c:extLst>
            <c:ext xmlns:c16="http://schemas.microsoft.com/office/drawing/2014/chart" uri="{C3380CC4-5D6E-409C-BE32-E72D297353CC}">
              <c16:uniqueId val="{00000000-C3F1-4C8E-A285-D42B577E017F}"/>
            </c:ext>
          </c:extLst>
        </c:ser>
        <c:dLbls>
          <c:showLegendKey val="0"/>
          <c:showVal val="0"/>
          <c:showCatName val="0"/>
          <c:showSerName val="0"/>
          <c:showPercent val="0"/>
          <c:showBubbleSize val="0"/>
        </c:dLbls>
        <c:gapWidth val="219"/>
        <c:overlap val="-27"/>
        <c:axId val="735849615"/>
        <c:axId val="255295599"/>
      </c:barChart>
      <c:catAx>
        <c:axId val="735849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5295599"/>
        <c:crosses val="autoZero"/>
        <c:auto val="1"/>
        <c:lblAlgn val="ctr"/>
        <c:lblOffset val="100"/>
        <c:noMultiLvlLbl val="0"/>
      </c:catAx>
      <c:valAx>
        <c:axId val="255295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5849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Average Days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Sheet1!$B$2:$B$9</c:f>
              <c:numCache>
                <c:formatCode>General</c:formatCode>
                <c:ptCount val="8"/>
                <c:pt idx="0">
                  <c:v>1023</c:v>
                </c:pt>
                <c:pt idx="1">
                  <c:v>554</c:v>
                </c:pt>
                <c:pt idx="2">
                  <c:v>289</c:v>
                </c:pt>
                <c:pt idx="3">
                  <c:v>358</c:v>
                </c:pt>
                <c:pt idx="4">
                  <c:v>174</c:v>
                </c:pt>
                <c:pt idx="5">
                  <c:v>68</c:v>
                </c:pt>
                <c:pt idx="6">
                  <c:v>81</c:v>
                </c:pt>
                <c:pt idx="7">
                  <c:v>113</c:v>
                </c:pt>
              </c:numCache>
            </c:numRef>
          </c:val>
          <c:extLst>
            <c:ext xmlns:c16="http://schemas.microsoft.com/office/drawing/2014/chart" uri="{C3380CC4-5D6E-409C-BE32-E72D297353CC}">
              <c16:uniqueId val="{00000000-94E9-42F7-85A3-8E0EFFA7298E}"/>
            </c:ext>
          </c:extLst>
        </c:ser>
        <c:dLbls>
          <c:showLegendKey val="0"/>
          <c:showVal val="0"/>
          <c:showCatName val="0"/>
          <c:showSerName val="0"/>
          <c:showPercent val="0"/>
          <c:showBubbleSize val="0"/>
        </c:dLbls>
        <c:gapWidth val="219"/>
        <c:overlap val="-27"/>
        <c:axId val="485057407"/>
        <c:axId val="668349775"/>
      </c:barChart>
      <c:catAx>
        <c:axId val="485057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8349775"/>
        <c:crosses val="autoZero"/>
        <c:auto val="1"/>
        <c:lblAlgn val="ctr"/>
        <c:lblOffset val="100"/>
        <c:noMultiLvlLbl val="0"/>
      </c:catAx>
      <c:valAx>
        <c:axId val="6683497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0574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33943" cy="352374"/>
          </a:xfrm>
          <a:prstGeom prst="rect">
            <a:avLst/>
          </a:prstGeom>
        </p:spPr>
        <p:txBody>
          <a:bodyPr vert="horz" lIns="93317" tIns="46659" rIns="93317" bIns="46659" rtlCol="0"/>
          <a:lstStyle>
            <a:lvl1pPr algn="l">
              <a:defRPr sz="1300"/>
            </a:lvl1pPr>
          </a:lstStyle>
          <a:p>
            <a:endParaRPr lang="en-US"/>
          </a:p>
        </p:txBody>
      </p:sp>
      <p:sp>
        <p:nvSpPr>
          <p:cNvPr id="3" name="Date Placeholder 2"/>
          <p:cNvSpPr>
            <a:spLocks noGrp="1"/>
          </p:cNvSpPr>
          <p:nvPr>
            <p:ph type="dt" idx="1"/>
          </p:nvPr>
        </p:nvSpPr>
        <p:spPr>
          <a:xfrm>
            <a:off x="5273002" y="1"/>
            <a:ext cx="4033943" cy="352374"/>
          </a:xfrm>
          <a:prstGeom prst="rect">
            <a:avLst/>
          </a:prstGeom>
        </p:spPr>
        <p:txBody>
          <a:bodyPr vert="horz" lIns="93317" tIns="46659" rIns="93317" bIns="46659" rtlCol="0"/>
          <a:lstStyle>
            <a:lvl1pPr algn="r">
              <a:defRPr sz="1300"/>
            </a:lvl1pPr>
          </a:lstStyle>
          <a:p>
            <a:fld id="{1FF8BD94-E76D-4EE0-A54C-A0D5DFD1DF30}" type="datetimeFigureOut">
              <a:rPr lang="en-US" smtClean="0"/>
              <a:t>7/5/2021</a:t>
            </a:fld>
            <a:endParaRPr lang="en-US"/>
          </a:p>
        </p:txBody>
      </p:sp>
      <p:sp>
        <p:nvSpPr>
          <p:cNvPr id="4" name="Slide Image Placeholder 3"/>
          <p:cNvSpPr>
            <a:spLocks noGrp="1" noRot="1" noChangeAspect="1"/>
          </p:cNvSpPr>
          <p:nvPr>
            <p:ph type="sldImg" idx="2"/>
          </p:nvPr>
        </p:nvSpPr>
        <p:spPr>
          <a:xfrm>
            <a:off x="3074988" y="877888"/>
            <a:ext cx="3159125" cy="2370137"/>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930910" y="3379867"/>
            <a:ext cx="7447280" cy="2765346"/>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70727"/>
            <a:ext cx="4033943" cy="352373"/>
          </a:xfrm>
          <a:prstGeom prst="rect">
            <a:avLst/>
          </a:prstGeom>
        </p:spPr>
        <p:txBody>
          <a:bodyPr vert="horz" lIns="93317" tIns="46659" rIns="93317" bIns="46659" rtlCol="0" anchor="b"/>
          <a:lstStyle>
            <a:lvl1pPr algn="l">
              <a:defRPr sz="1300"/>
            </a:lvl1pPr>
          </a:lstStyle>
          <a:p>
            <a:endParaRPr lang="en-US"/>
          </a:p>
        </p:txBody>
      </p:sp>
      <p:sp>
        <p:nvSpPr>
          <p:cNvPr id="7" name="Slide Number Placeholder 6"/>
          <p:cNvSpPr>
            <a:spLocks noGrp="1"/>
          </p:cNvSpPr>
          <p:nvPr>
            <p:ph type="sldNum" sz="quarter" idx="5"/>
          </p:nvPr>
        </p:nvSpPr>
        <p:spPr>
          <a:xfrm>
            <a:off x="5273002" y="6670727"/>
            <a:ext cx="4033943" cy="352373"/>
          </a:xfrm>
          <a:prstGeom prst="rect">
            <a:avLst/>
          </a:prstGeom>
        </p:spPr>
        <p:txBody>
          <a:bodyPr vert="horz" lIns="93317" tIns="46659" rIns="93317" bIns="46659" rtlCol="0" anchor="b"/>
          <a:lstStyle>
            <a:lvl1pPr algn="r">
              <a:defRPr sz="1300"/>
            </a:lvl1pPr>
          </a:lstStyle>
          <a:p>
            <a:fld id="{34FE22E9-2693-423F-AF96-166B93607F87}" type="slidenum">
              <a:rPr lang="en-US" smtClean="0"/>
              <a:t>‹#›</a:t>
            </a:fld>
            <a:endParaRPr lang="en-US"/>
          </a:p>
        </p:txBody>
      </p:sp>
    </p:spTree>
    <p:extLst>
      <p:ext uri="{BB962C8B-B14F-4D97-AF65-F5344CB8AC3E}">
        <p14:creationId xmlns:p14="http://schemas.microsoft.com/office/powerpoint/2010/main" val="49813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1</a:t>
            </a:fld>
            <a:endParaRPr lang="en-US" dirty="0"/>
          </a:p>
        </p:txBody>
      </p:sp>
    </p:spTree>
    <p:extLst>
      <p:ext uri="{BB962C8B-B14F-4D97-AF65-F5344CB8AC3E}">
        <p14:creationId xmlns:p14="http://schemas.microsoft.com/office/powerpoint/2010/main" val="4239867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10</a:t>
            </a:fld>
            <a:endParaRPr lang="en-US" dirty="0"/>
          </a:p>
        </p:txBody>
      </p:sp>
    </p:spTree>
    <p:extLst>
      <p:ext uri="{BB962C8B-B14F-4D97-AF65-F5344CB8AC3E}">
        <p14:creationId xmlns:p14="http://schemas.microsoft.com/office/powerpoint/2010/main" val="2468765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E22E9-2693-423F-AF96-166B93607F87}" type="slidenum">
              <a:rPr lang="en-US" smtClean="0"/>
              <a:t>12</a:t>
            </a:fld>
            <a:endParaRPr lang="en-US"/>
          </a:p>
        </p:txBody>
      </p:sp>
    </p:spTree>
    <p:extLst>
      <p:ext uri="{BB962C8B-B14F-4D97-AF65-F5344CB8AC3E}">
        <p14:creationId xmlns:p14="http://schemas.microsoft.com/office/powerpoint/2010/main" val="3684558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13</a:t>
            </a:fld>
            <a:endParaRPr lang="en-US"/>
          </a:p>
        </p:txBody>
      </p:sp>
    </p:spTree>
    <p:extLst>
      <p:ext uri="{BB962C8B-B14F-4D97-AF65-F5344CB8AC3E}">
        <p14:creationId xmlns:p14="http://schemas.microsoft.com/office/powerpoint/2010/main" val="1222203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14</a:t>
            </a:fld>
            <a:endParaRPr lang="en-US"/>
          </a:p>
        </p:txBody>
      </p:sp>
    </p:spTree>
    <p:extLst>
      <p:ext uri="{BB962C8B-B14F-4D97-AF65-F5344CB8AC3E}">
        <p14:creationId xmlns:p14="http://schemas.microsoft.com/office/powerpoint/2010/main" val="2805715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15</a:t>
            </a:fld>
            <a:endParaRPr lang="en-US"/>
          </a:p>
        </p:txBody>
      </p:sp>
    </p:spTree>
    <p:extLst>
      <p:ext uri="{BB962C8B-B14F-4D97-AF65-F5344CB8AC3E}">
        <p14:creationId xmlns:p14="http://schemas.microsoft.com/office/powerpoint/2010/main" val="2932955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16</a:t>
            </a:fld>
            <a:endParaRPr lang="en-US" dirty="0"/>
          </a:p>
        </p:txBody>
      </p:sp>
    </p:spTree>
    <p:extLst>
      <p:ext uri="{BB962C8B-B14F-4D97-AF65-F5344CB8AC3E}">
        <p14:creationId xmlns:p14="http://schemas.microsoft.com/office/powerpoint/2010/main" val="3288840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17</a:t>
            </a:fld>
            <a:endParaRPr lang="en-US"/>
          </a:p>
        </p:txBody>
      </p:sp>
    </p:spTree>
    <p:extLst>
      <p:ext uri="{BB962C8B-B14F-4D97-AF65-F5344CB8AC3E}">
        <p14:creationId xmlns:p14="http://schemas.microsoft.com/office/powerpoint/2010/main" val="3188272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18</a:t>
            </a:fld>
            <a:endParaRPr lang="en-US"/>
          </a:p>
        </p:txBody>
      </p:sp>
    </p:spTree>
    <p:extLst>
      <p:ext uri="{BB962C8B-B14F-4D97-AF65-F5344CB8AC3E}">
        <p14:creationId xmlns:p14="http://schemas.microsoft.com/office/powerpoint/2010/main" val="3592018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19</a:t>
            </a:fld>
            <a:endParaRPr lang="en-US" dirty="0"/>
          </a:p>
        </p:txBody>
      </p:sp>
    </p:spTree>
    <p:extLst>
      <p:ext uri="{BB962C8B-B14F-4D97-AF65-F5344CB8AC3E}">
        <p14:creationId xmlns:p14="http://schemas.microsoft.com/office/powerpoint/2010/main" val="1236783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20</a:t>
            </a:fld>
            <a:endParaRPr lang="en-US" dirty="0"/>
          </a:p>
        </p:txBody>
      </p:sp>
    </p:spTree>
    <p:extLst>
      <p:ext uri="{BB962C8B-B14F-4D97-AF65-F5344CB8AC3E}">
        <p14:creationId xmlns:p14="http://schemas.microsoft.com/office/powerpoint/2010/main" val="405516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2</a:t>
            </a:fld>
            <a:endParaRPr lang="en-US" dirty="0"/>
          </a:p>
        </p:txBody>
      </p:sp>
    </p:spTree>
    <p:extLst>
      <p:ext uri="{BB962C8B-B14F-4D97-AF65-F5344CB8AC3E}">
        <p14:creationId xmlns:p14="http://schemas.microsoft.com/office/powerpoint/2010/main" val="12037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22</a:t>
            </a:fld>
            <a:endParaRPr lang="en-US" dirty="0"/>
          </a:p>
        </p:txBody>
      </p:sp>
    </p:spTree>
    <p:extLst>
      <p:ext uri="{BB962C8B-B14F-4D97-AF65-F5344CB8AC3E}">
        <p14:creationId xmlns:p14="http://schemas.microsoft.com/office/powerpoint/2010/main" val="1353153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FE22E9-2693-423F-AF96-166B93607F87}" type="slidenum">
              <a:rPr lang="en-US" smtClean="0"/>
              <a:t>23</a:t>
            </a:fld>
            <a:endParaRPr lang="en-US"/>
          </a:p>
        </p:txBody>
      </p:sp>
    </p:spTree>
    <p:extLst>
      <p:ext uri="{BB962C8B-B14F-4D97-AF65-F5344CB8AC3E}">
        <p14:creationId xmlns:p14="http://schemas.microsoft.com/office/powerpoint/2010/main" val="3290233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34FE22E9-2693-423F-AF96-166B93607F87}" type="slidenum">
              <a:rPr lang="en-US" smtClean="0"/>
              <a:t>24</a:t>
            </a:fld>
            <a:endParaRPr lang="en-US" dirty="0"/>
          </a:p>
        </p:txBody>
      </p:sp>
    </p:spTree>
    <p:extLst>
      <p:ext uri="{BB962C8B-B14F-4D97-AF65-F5344CB8AC3E}">
        <p14:creationId xmlns:p14="http://schemas.microsoft.com/office/powerpoint/2010/main" val="4067734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FE22E9-2693-423F-AF96-166B93607F87}" type="slidenum">
              <a:rPr lang="en-US" smtClean="0"/>
              <a:t>25</a:t>
            </a:fld>
            <a:endParaRPr lang="en-US"/>
          </a:p>
        </p:txBody>
      </p:sp>
    </p:spTree>
    <p:extLst>
      <p:ext uri="{BB962C8B-B14F-4D97-AF65-F5344CB8AC3E}">
        <p14:creationId xmlns:p14="http://schemas.microsoft.com/office/powerpoint/2010/main" val="16334672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FE22E9-2693-423F-AF96-166B93607F87}" type="slidenum">
              <a:rPr lang="en-US" smtClean="0"/>
              <a:t>26</a:t>
            </a:fld>
            <a:endParaRPr lang="en-US"/>
          </a:p>
        </p:txBody>
      </p:sp>
    </p:spTree>
    <p:extLst>
      <p:ext uri="{BB962C8B-B14F-4D97-AF65-F5344CB8AC3E}">
        <p14:creationId xmlns:p14="http://schemas.microsoft.com/office/powerpoint/2010/main" val="3216915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FE22E9-2693-423F-AF96-166B93607F87}" type="slidenum">
              <a:rPr lang="en-US" smtClean="0"/>
              <a:t>27</a:t>
            </a:fld>
            <a:endParaRPr lang="en-US"/>
          </a:p>
        </p:txBody>
      </p:sp>
    </p:spTree>
    <p:extLst>
      <p:ext uri="{BB962C8B-B14F-4D97-AF65-F5344CB8AC3E}">
        <p14:creationId xmlns:p14="http://schemas.microsoft.com/office/powerpoint/2010/main" val="517577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E22E9-2693-423F-AF96-166B93607F87}" type="slidenum">
              <a:rPr lang="en-US" smtClean="0"/>
              <a:t>28</a:t>
            </a:fld>
            <a:endParaRPr lang="en-US"/>
          </a:p>
        </p:txBody>
      </p:sp>
    </p:spTree>
    <p:extLst>
      <p:ext uri="{BB962C8B-B14F-4D97-AF65-F5344CB8AC3E}">
        <p14:creationId xmlns:p14="http://schemas.microsoft.com/office/powerpoint/2010/main" val="677594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67"/>
            <a:r>
              <a:rPr lang="en-US" sz="1900" b="1" dirty="0"/>
              <a:t>Mary Landrum’s Slide</a:t>
            </a:r>
          </a:p>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29</a:t>
            </a:fld>
            <a:endParaRPr lang="en-US"/>
          </a:p>
        </p:txBody>
      </p:sp>
    </p:spTree>
    <p:extLst>
      <p:ext uri="{BB962C8B-B14F-4D97-AF65-F5344CB8AC3E}">
        <p14:creationId xmlns:p14="http://schemas.microsoft.com/office/powerpoint/2010/main" val="870854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30</a:t>
            </a:fld>
            <a:endParaRPr lang="en-US" dirty="0"/>
          </a:p>
        </p:txBody>
      </p:sp>
    </p:spTree>
    <p:extLst>
      <p:ext uri="{BB962C8B-B14F-4D97-AF65-F5344CB8AC3E}">
        <p14:creationId xmlns:p14="http://schemas.microsoft.com/office/powerpoint/2010/main" val="1353153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31</a:t>
            </a:fld>
            <a:endParaRPr lang="en-US"/>
          </a:p>
        </p:txBody>
      </p:sp>
    </p:spTree>
    <p:extLst>
      <p:ext uri="{BB962C8B-B14F-4D97-AF65-F5344CB8AC3E}">
        <p14:creationId xmlns:p14="http://schemas.microsoft.com/office/powerpoint/2010/main" val="397745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a:t>
            </a:fld>
            <a:endParaRPr lang="en-US"/>
          </a:p>
        </p:txBody>
      </p:sp>
    </p:spTree>
    <p:extLst>
      <p:ext uri="{BB962C8B-B14F-4D97-AF65-F5344CB8AC3E}">
        <p14:creationId xmlns:p14="http://schemas.microsoft.com/office/powerpoint/2010/main" val="20847337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32</a:t>
            </a:fld>
            <a:endParaRPr lang="en-US"/>
          </a:p>
        </p:txBody>
      </p:sp>
    </p:spTree>
    <p:extLst>
      <p:ext uri="{BB962C8B-B14F-4D97-AF65-F5344CB8AC3E}">
        <p14:creationId xmlns:p14="http://schemas.microsoft.com/office/powerpoint/2010/main" val="337398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36</a:t>
            </a:fld>
            <a:endParaRPr lang="en-US"/>
          </a:p>
        </p:txBody>
      </p:sp>
    </p:spTree>
    <p:extLst>
      <p:ext uri="{BB962C8B-B14F-4D97-AF65-F5344CB8AC3E}">
        <p14:creationId xmlns:p14="http://schemas.microsoft.com/office/powerpoint/2010/main" val="18239084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38</a:t>
            </a:fld>
            <a:endParaRPr lang="en-US"/>
          </a:p>
        </p:txBody>
      </p:sp>
    </p:spTree>
    <p:extLst>
      <p:ext uri="{BB962C8B-B14F-4D97-AF65-F5344CB8AC3E}">
        <p14:creationId xmlns:p14="http://schemas.microsoft.com/office/powerpoint/2010/main" val="19321825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39</a:t>
            </a:fld>
            <a:endParaRPr lang="en-US" dirty="0"/>
          </a:p>
        </p:txBody>
      </p:sp>
    </p:spTree>
    <p:extLst>
      <p:ext uri="{BB962C8B-B14F-4D97-AF65-F5344CB8AC3E}">
        <p14:creationId xmlns:p14="http://schemas.microsoft.com/office/powerpoint/2010/main" val="4936825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40</a:t>
            </a:fld>
            <a:endParaRPr lang="en-US" dirty="0"/>
          </a:p>
        </p:txBody>
      </p:sp>
    </p:spTree>
    <p:extLst>
      <p:ext uri="{BB962C8B-B14F-4D97-AF65-F5344CB8AC3E}">
        <p14:creationId xmlns:p14="http://schemas.microsoft.com/office/powerpoint/2010/main" val="24687650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41</a:t>
            </a:fld>
            <a:endParaRPr lang="en-US" dirty="0"/>
          </a:p>
        </p:txBody>
      </p:sp>
    </p:spTree>
    <p:extLst>
      <p:ext uri="{BB962C8B-B14F-4D97-AF65-F5344CB8AC3E}">
        <p14:creationId xmlns:p14="http://schemas.microsoft.com/office/powerpoint/2010/main" val="1568701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42</a:t>
            </a:fld>
            <a:endParaRPr lang="en-US" dirty="0"/>
          </a:p>
        </p:txBody>
      </p:sp>
    </p:spTree>
    <p:extLst>
      <p:ext uri="{BB962C8B-B14F-4D97-AF65-F5344CB8AC3E}">
        <p14:creationId xmlns:p14="http://schemas.microsoft.com/office/powerpoint/2010/main" val="15130056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43</a:t>
            </a:fld>
            <a:endParaRPr lang="en-US" dirty="0"/>
          </a:p>
        </p:txBody>
      </p:sp>
    </p:spTree>
    <p:extLst>
      <p:ext uri="{BB962C8B-B14F-4D97-AF65-F5344CB8AC3E}">
        <p14:creationId xmlns:p14="http://schemas.microsoft.com/office/powerpoint/2010/main" val="40925939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22432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Clarify why no Zoom app=no use of video.</a:t>
            </a:r>
          </a:p>
        </p:txBody>
      </p:sp>
      <p:sp>
        <p:nvSpPr>
          <p:cNvPr id="4" name="Slide Number Placeholder 3"/>
          <p:cNvSpPr>
            <a:spLocks noGrp="1"/>
          </p:cNvSpPr>
          <p:nvPr>
            <p:ph type="sldNum" sz="quarter" idx="5"/>
          </p:nvPr>
        </p:nvSpPr>
        <p:spPr/>
        <p:txBody>
          <a:bodyPr/>
          <a:lstStyle/>
          <a:p>
            <a:fld id="{34FE22E9-2693-423F-AF96-166B93607F87}" type="slidenum">
              <a:rPr lang="en-US" smtClean="0"/>
              <a:t>49</a:t>
            </a:fld>
            <a:endParaRPr lang="en-US"/>
          </a:p>
        </p:txBody>
      </p:sp>
    </p:spTree>
    <p:extLst>
      <p:ext uri="{BB962C8B-B14F-4D97-AF65-F5344CB8AC3E}">
        <p14:creationId xmlns:p14="http://schemas.microsoft.com/office/powerpoint/2010/main" val="2913246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4</a:t>
            </a:fld>
            <a:endParaRPr lang="en-US" dirty="0"/>
          </a:p>
        </p:txBody>
      </p:sp>
    </p:spTree>
    <p:extLst>
      <p:ext uri="{BB962C8B-B14F-4D97-AF65-F5344CB8AC3E}">
        <p14:creationId xmlns:p14="http://schemas.microsoft.com/office/powerpoint/2010/main" val="16261463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previously provided. Here is an over how </a:t>
            </a:r>
            <a:r>
              <a:rPr lang="en-US" dirty="0" err="1"/>
              <a:t>participnats</a:t>
            </a:r>
            <a:r>
              <a:rPr lang="en-US" dirty="0"/>
              <a:t> join.</a:t>
            </a:r>
          </a:p>
        </p:txBody>
      </p:sp>
      <p:sp>
        <p:nvSpPr>
          <p:cNvPr id="4" name="Slide Number Placeholder 3"/>
          <p:cNvSpPr>
            <a:spLocks noGrp="1"/>
          </p:cNvSpPr>
          <p:nvPr>
            <p:ph type="sldNum" sz="quarter" idx="5"/>
          </p:nvPr>
        </p:nvSpPr>
        <p:spPr/>
        <p:txBody>
          <a:bodyPr/>
          <a:lstStyle/>
          <a:p>
            <a:fld id="{34FE22E9-2693-423F-AF96-166B93607F87}" type="slidenum">
              <a:rPr lang="en-US" smtClean="0"/>
              <a:t>53</a:t>
            </a:fld>
            <a:endParaRPr lang="en-US"/>
          </a:p>
        </p:txBody>
      </p:sp>
    </p:spTree>
    <p:extLst>
      <p:ext uri="{BB962C8B-B14F-4D97-AF65-F5344CB8AC3E}">
        <p14:creationId xmlns:p14="http://schemas.microsoft.com/office/powerpoint/2010/main" val="1858169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10887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05399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07814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34FE22E9-2693-423F-AF96-166B93607F87}" type="slidenum">
              <a:rPr lang="en-US" smtClean="0"/>
              <a:t>70</a:t>
            </a:fld>
            <a:endParaRPr lang="en-US"/>
          </a:p>
        </p:txBody>
      </p:sp>
    </p:spTree>
    <p:extLst>
      <p:ext uri="{BB962C8B-B14F-4D97-AF65-F5344CB8AC3E}">
        <p14:creationId xmlns:p14="http://schemas.microsoft.com/office/powerpoint/2010/main" val="32408071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58816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3524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5</a:t>
            </a:fld>
            <a:endParaRPr lang="en-US" dirty="0"/>
          </a:p>
        </p:txBody>
      </p:sp>
    </p:spTree>
    <p:extLst>
      <p:ext uri="{BB962C8B-B14F-4D97-AF65-F5344CB8AC3E}">
        <p14:creationId xmlns:p14="http://schemas.microsoft.com/office/powerpoint/2010/main" val="205047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6</a:t>
            </a:fld>
            <a:endParaRPr lang="en-US" dirty="0"/>
          </a:p>
        </p:txBody>
      </p:sp>
    </p:spTree>
    <p:extLst>
      <p:ext uri="{BB962C8B-B14F-4D97-AF65-F5344CB8AC3E}">
        <p14:creationId xmlns:p14="http://schemas.microsoft.com/office/powerpoint/2010/main" val="602650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7</a:t>
            </a:fld>
            <a:endParaRPr lang="en-US"/>
          </a:p>
        </p:txBody>
      </p:sp>
    </p:spTree>
    <p:extLst>
      <p:ext uri="{BB962C8B-B14F-4D97-AF65-F5344CB8AC3E}">
        <p14:creationId xmlns:p14="http://schemas.microsoft.com/office/powerpoint/2010/main" val="2359457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8</a:t>
            </a:fld>
            <a:endParaRPr lang="en-US" dirty="0"/>
          </a:p>
        </p:txBody>
      </p:sp>
    </p:spTree>
    <p:extLst>
      <p:ext uri="{BB962C8B-B14F-4D97-AF65-F5344CB8AC3E}">
        <p14:creationId xmlns:p14="http://schemas.microsoft.com/office/powerpoint/2010/main" val="2987890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9</a:t>
            </a:fld>
            <a:endParaRPr lang="en-US" dirty="0"/>
          </a:p>
        </p:txBody>
      </p:sp>
    </p:spTree>
    <p:extLst>
      <p:ext uri="{BB962C8B-B14F-4D97-AF65-F5344CB8AC3E}">
        <p14:creationId xmlns:p14="http://schemas.microsoft.com/office/powerpoint/2010/main" val="1956041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9147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BAD791F-0435-44F2-98B4-ED4C40A6DFC7}" type="datetime1">
              <a:rPr lang="en-US" smtClean="0"/>
              <a:t>7/5/2021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6541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005195F-A681-41E7-85D6-1F6FD381177E}" type="datetime1">
              <a:rPr lang="en-US" smtClean="0"/>
              <a:t>7/5/2021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270708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E237FC4-9CC3-4448-A43B-1B030AB0E9AA}" type="datetime1">
              <a:rPr lang="en-US" smtClean="0"/>
              <a:t>7/5/2021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281121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FB2F955-D7C0-4259-AD11-FD7683ECED6C}" type="datetime1">
              <a:rPr lang="en-US" smtClean="0"/>
              <a:t>7/5/2021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73977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25D80711-152B-4371-9D08-C8625F669F1B}" type="datetime1">
              <a:rPr lang="en-US" smtClean="0"/>
              <a:t>7/5/2021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383393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B33D285A-C88B-4AAE-84CB-A7122AD0F9AF}" type="datetime1">
              <a:rPr lang="en-US" smtClean="0"/>
              <a:t>7/5/2021</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5FCEB0E-C437-4F9B-BBC9-8217571EE40F}" type="slidenum">
              <a:rPr lang="en-US" smtClean="0"/>
              <a:t>‹#›</a:t>
            </a:fld>
            <a:endParaRPr lang="en-US"/>
          </a:p>
        </p:txBody>
      </p:sp>
    </p:spTree>
    <p:extLst>
      <p:ext uri="{BB962C8B-B14F-4D97-AF65-F5344CB8AC3E}">
        <p14:creationId xmlns:p14="http://schemas.microsoft.com/office/powerpoint/2010/main" val="1704884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55878B7C-BA19-46F9-B65C-CADB646B08E7}" type="datetime1">
              <a:rPr lang="en-US" smtClean="0"/>
              <a:t>7/5/2021</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4876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9DABEE9-DDE8-4178-B368-095D44971651}" type="datetime1">
              <a:rPr lang="en-US" smtClean="0"/>
              <a:t>7/5/2021</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223089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9D475801-2050-41A7-8A55-E837B8DE8A66}" type="datetime1">
              <a:rPr lang="en-US" smtClean="0"/>
              <a:t>7/5/2021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347244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D1BA505-5CB9-4A12-B845-18F52C2C37C8}" type="datetime1">
              <a:rPr lang="en-US" smtClean="0"/>
              <a:t>7/5/2021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373740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9D2F2B8D-8AF0-4684-9C0A-D6DC5DC91A78}"/>
              </a:ext>
            </a:extLst>
          </p:cNvPr>
          <p:cNvSpPr/>
          <p:nvPr userDrawn="1"/>
        </p:nvSpPr>
        <p:spPr>
          <a:xfrm>
            <a:off x="0" y="6243251"/>
            <a:ext cx="9144000" cy="614749"/>
          </a:xfrm>
          <a:prstGeom prst="rect">
            <a:avLst/>
          </a:prstGeom>
          <a:solidFill>
            <a:srgbClr val="124C9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2" name="Rectangle 11">
            <a:extLst>
              <a:ext uri="{FF2B5EF4-FFF2-40B4-BE49-F238E27FC236}">
                <a16:creationId xmlns:a16="http://schemas.microsoft.com/office/drawing/2014/main" id="{F8B0AFE6-F7F0-48C3-A66E-FA9BF83AA112}"/>
              </a:ext>
            </a:extLst>
          </p:cNvPr>
          <p:cNvSpPr/>
          <p:nvPr userDrawn="1"/>
        </p:nvSpPr>
        <p:spPr>
          <a:xfrm>
            <a:off x="0" y="6170655"/>
            <a:ext cx="9144000" cy="725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3" name="Slide Number Placeholder 7">
            <a:extLst>
              <a:ext uri="{FF2B5EF4-FFF2-40B4-BE49-F238E27FC236}">
                <a16:creationId xmlns:a16="http://schemas.microsoft.com/office/drawing/2014/main" id="{E61A1D34-5916-4FAD-AEE5-C529E954F7DB}"/>
              </a:ext>
            </a:extLst>
          </p:cNvPr>
          <p:cNvSpPr txBox="1">
            <a:spLocks/>
          </p:cNvSpPr>
          <p:nvPr userDrawn="1"/>
        </p:nvSpPr>
        <p:spPr>
          <a:xfrm>
            <a:off x="248680" y="6368062"/>
            <a:ext cx="2057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5FCEB0E-C437-4F9B-BBC9-8217571EE40F}" type="slidenum">
              <a:rPr lang="en-US" sz="1600" b="1" smtClean="0">
                <a:solidFill>
                  <a:schemeClr val="bg1"/>
                </a:solidFill>
              </a:rPr>
              <a:pPr/>
              <a:t>‹#›</a:t>
            </a:fld>
            <a:endParaRPr lang="en-US" sz="1600" b="1" dirty="0">
              <a:solidFill>
                <a:schemeClr val="bg1"/>
              </a:solidFill>
            </a:endParaRPr>
          </a:p>
        </p:txBody>
      </p:sp>
      <p:pic>
        <p:nvPicPr>
          <p:cNvPr id="14" name="Picture 13">
            <a:extLst>
              <a:ext uri="{FF2B5EF4-FFF2-40B4-BE49-F238E27FC236}">
                <a16:creationId xmlns:a16="http://schemas.microsoft.com/office/drawing/2014/main" id="{4F6E2F05-DE61-4848-946C-A833129748B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553200" y="6368062"/>
            <a:ext cx="2180968" cy="380951"/>
          </a:xfrm>
          <a:prstGeom prst="rect">
            <a:avLst/>
          </a:prstGeom>
        </p:spPr>
      </p:pic>
    </p:spTree>
    <p:extLst>
      <p:ext uri="{BB962C8B-B14F-4D97-AF65-F5344CB8AC3E}">
        <p14:creationId xmlns:p14="http://schemas.microsoft.com/office/powerpoint/2010/main" val="3109828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acfe.com/fraud-101.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www.tdi.texas.gov/wc/hcprovider/telemed.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texreg.sos.state.tx.us/public/regviewer$ext.RegPage?sl=R&amp;app=1&amp;p_dir=&amp;p_rloc=351110&amp;p_tloc=&amp;p_ploc=&amp;pg=1&amp;p_reg=351110&amp;ti=28&amp;pt=2&amp;ch=133&amp;rl=30&amp;issue=04/27/2018&amp;z_chk=" TargetMode="External"/><Relationship Id="rId4" Type="http://schemas.openxmlformats.org/officeDocument/2006/relationships/hyperlink" Target="https://www.cms.gov/Medicare/Medicare-General-Information/Telehealth/Telehealth-Codes"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tdi.texas.gov/forms/dwc/dwc109apsar.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mailto:aps@tdi.texas.gov"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OSHCON@tdi.texas.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txoshcon.com/"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hyperlink" Target="mailto:theol.jackman@tdi.texas.gov" TargetMode="Externa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hyperlink" Target="mailto:Allen.Craddock@tdi.texas.gov" TargetMode="Externa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Insurance Carrier Quarterly Meeting</a:t>
            </a:r>
          </a:p>
        </p:txBody>
      </p:sp>
      <p:sp>
        <p:nvSpPr>
          <p:cNvPr id="3" name="Subtitle 2"/>
          <p:cNvSpPr>
            <a:spLocks noGrp="1"/>
          </p:cNvSpPr>
          <p:nvPr>
            <p:ph type="subTitle" idx="1"/>
          </p:nvPr>
        </p:nvSpPr>
        <p:spPr/>
        <p:txBody>
          <a:bodyPr/>
          <a:lstStyle/>
          <a:p>
            <a:r>
              <a:rPr lang="en-US" dirty="0"/>
              <a:t>May 13, 2020</a:t>
            </a:r>
          </a:p>
          <a:p>
            <a:r>
              <a:rPr lang="en-US" dirty="0"/>
              <a:t>1:30 p.m. to 3 p.m.</a:t>
            </a:r>
          </a:p>
        </p:txBody>
      </p:sp>
    </p:spTree>
    <p:extLst>
      <p:ext uri="{BB962C8B-B14F-4D97-AF65-F5344CB8AC3E}">
        <p14:creationId xmlns:p14="http://schemas.microsoft.com/office/powerpoint/2010/main" val="3451891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3C6A44-17D3-445A-860F-03663787FD18}"/>
              </a:ext>
            </a:extLst>
          </p:cNvPr>
          <p:cNvSpPr txBox="1"/>
          <p:nvPr/>
        </p:nvSpPr>
        <p:spPr>
          <a:xfrm>
            <a:off x="4785917" y="5932322"/>
            <a:ext cx="4161786" cy="246221"/>
          </a:xfrm>
          <a:prstGeom prst="rect">
            <a:avLst/>
          </a:prstGeom>
          <a:noFill/>
        </p:spPr>
        <p:txBody>
          <a:bodyPr wrap="square" rtlCol="0">
            <a:spAutoFit/>
          </a:bodyPr>
          <a:lstStyle/>
          <a:p>
            <a:pPr algn="r"/>
            <a:r>
              <a:rPr lang="en-US" sz="1000" i="1" dirty="0">
                <a:latin typeface="Segoe UI" panose="020B0502040204020203" pitchFamily="34" charset="0"/>
                <a:ea typeface="Segoe UI" panose="020B0502040204020203" pitchFamily="34" charset="0"/>
                <a:cs typeface="Segoe UI" panose="020B0502040204020203" pitchFamily="34" charset="0"/>
              </a:rPr>
              <a:t>*Based on complaint data as of 5/5/2020</a:t>
            </a:r>
          </a:p>
        </p:txBody>
      </p:sp>
      <p:sp>
        <p:nvSpPr>
          <p:cNvPr id="3" name="Content Placeholder 2">
            <a:extLst>
              <a:ext uri="{FF2B5EF4-FFF2-40B4-BE49-F238E27FC236}">
                <a16:creationId xmlns:a16="http://schemas.microsoft.com/office/drawing/2014/main" id="{53E2AF60-7F42-4339-8117-B7854CDF1FC9}"/>
              </a:ext>
            </a:extLst>
          </p:cNvPr>
          <p:cNvSpPr>
            <a:spLocks noGrp="1"/>
          </p:cNvSpPr>
          <p:nvPr>
            <p:ph idx="1"/>
          </p:nvPr>
        </p:nvSpPr>
        <p:spPr>
          <a:xfrm>
            <a:off x="628650" y="1825625"/>
            <a:ext cx="7886700" cy="4106697"/>
          </a:xfrm>
        </p:spPr>
        <p:txBody>
          <a:bodyPr>
            <a:normAutofit lnSpcReduction="10000"/>
          </a:bodyPr>
          <a:lstStyle/>
          <a:p>
            <a:pPr marL="573088" lvl="1" indent="-180975">
              <a:buNone/>
              <a:tabLst>
                <a:tab pos="974725" algn="r"/>
                <a:tab pos="1146175" algn="l"/>
              </a:tabLst>
            </a:pPr>
            <a:r>
              <a:rPr lang="en-US" sz="2800" dirty="0"/>
              <a:t>		687	</a:t>
            </a:r>
            <a:r>
              <a:rPr lang="en-US" sz="2800" b="1" dirty="0"/>
              <a:t>	Complaints Received</a:t>
            </a:r>
          </a:p>
          <a:p>
            <a:pPr marL="1031875" lvl="4" indent="-171450">
              <a:buNone/>
              <a:tabLst>
                <a:tab pos="1606550" algn="r"/>
                <a:tab pos="2063750" algn="l"/>
                <a:tab pos="4170363" algn="r"/>
                <a:tab pos="4400550" algn="l"/>
              </a:tabLst>
            </a:pPr>
            <a:r>
              <a:rPr lang="en-US" sz="2000" dirty="0"/>
              <a:t>		70	Attendance</a:t>
            </a:r>
          </a:p>
          <a:p>
            <a:pPr marL="1031875" lvl="4" indent="-171450">
              <a:buNone/>
              <a:tabLst>
                <a:tab pos="1606550" algn="r"/>
                <a:tab pos="2063750" algn="l"/>
                <a:tab pos="4170363" algn="r"/>
                <a:tab pos="4400550" algn="l"/>
              </a:tabLst>
            </a:pPr>
            <a:r>
              <a:rPr lang="en-US" sz="2000" dirty="0"/>
              <a:t>		204	Communications</a:t>
            </a:r>
          </a:p>
          <a:p>
            <a:pPr marL="1031875" lvl="4" indent="-171450">
              <a:buNone/>
              <a:tabLst>
                <a:tab pos="1606550" algn="r"/>
                <a:tab pos="2063750" algn="l"/>
                <a:tab pos="4170363" algn="r"/>
                <a:tab pos="4400550" algn="l"/>
              </a:tabLst>
            </a:pPr>
            <a:r>
              <a:rPr lang="en-US" sz="2000" dirty="0"/>
              <a:t>		0	Fraud</a:t>
            </a:r>
          </a:p>
          <a:p>
            <a:pPr marL="1031875" lvl="4" indent="-171450">
              <a:buNone/>
              <a:tabLst>
                <a:tab pos="1606550" algn="r"/>
                <a:tab pos="2063750" algn="l"/>
                <a:tab pos="4170363" algn="r"/>
                <a:tab pos="4400550" algn="l"/>
              </a:tabLst>
            </a:pPr>
            <a:r>
              <a:rPr lang="en-US" sz="2000" dirty="0"/>
              <a:t>		150	Indemnity Benefit Delivery</a:t>
            </a:r>
          </a:p>
          <a:p>
            <a:pPr marL="1031875" lvl="4" indent="-171450">
              <a:buNone/>
              <a:tabLst>
                <a:tab pos="1606550" algn="r"/>
                <a:tab pos="2063750" algn="l"/>
                <a:tab pos="4170363" algn="r"/>
                <a:tab pos="4400550" algn="l"/>
              </a:tabLst>
            </a:pPr>
            <a:r>
              <a:rPr lang="en-US" sz="2000" dirty="0"/>
              <a:t>		171	Medical Benefit Delivery</a:t>
            </a:r>
          </a:p>
          <a:p>
            <a:pPr marL="1031875" lvl="4" indent="-171450">
              <a:buNone/>
              <a:tabLst>
                <a:tab pos="1606550" algn="r"/>
                <a:tab pos="2063750" algn="l"/>
                <a:tab pos="4170363" algn="r"/>
                <a:tab pos="4400550" algn="l"/>
              </a:tabLst>
            </a:pPr>
            <a:r>
              <a:rPr lang="en-US" sz="2000" dirty="0"/>
              <a:t>		48	Other</a:t>
            </a:r>
          </a:p>
          <a:p>
            <a:pPr marL="1031875" lvl="4" indent="-171450">
              <a:buNone/>
              <a:tabLst>
                <a:tab pos="1606550" algn="r"/>
                <a:tab pos="2063750" algn="l"/>
                <a:tab pos="4170363" algn="r"/>
                <a:tab pos="4400550" algn="l"/>
              </a:tabLst>
            </a:pPr>
            <a:r>
              <a:rPr lang="en-US" sz="2000" dirty="0"/>
              <a:t>		44	Quality of Care</a:t>
            </a:r>
          </a:p>
          <a:p>
            <a:pPr marL="573088" lvl="1" indent="-180975">
              <a:buNone/>
              <a:tabLst>
                <a:tab pos="974725" algn="r"/>
                <a:tab pos="1146175" algn="l"/>
              </a:tabLst>
            </a:pPr>
            <a:r>
              <a:rPr lang="en-US" dirty="0"/>
              <a:t>	</a:t>
            </a:r>
            <a:r>
              <a:rPr lang="en-US" sz="2800" dirty="0"/>
              <a:t>	 </a:t>
            </a:r>
            <a:r>
              <a:rPr lang="en-US" sz="2800" b="1" dirty="0"/>
              <a:t>927</a:t>
            </a:r>
            <a:r>
              <a:rPr lang="en-US" sz="2800" dirty="0"/>
              <a:t> 	</a:t>
            </a:r>
            <a:r>
              <a:rPr lang="en-US" sz="2800" b="1" dirty="0"/>
              <a:t>Complaints Closed</a:t>
            </a:r>
            <a:endParaRPr lang="en-US" b="1" dirty="0"/>
          </a:p>
          <a:p>
            <a:pPr marL="796925" lvl="4" indent="-171450">
              <a:buNone/>
              <a:tabLst>
                <a:tab pos="1606550" algn="r"/>
                <a:tab pos="2063750" algn="l"/>
                <a:tab pos="4170363" algn="r"/>
                <a:tab pos="4400550" algn="l"/>
              </a:tabLst>
            </a:pPr>
            <a:r>
              <a:rPr lang="en-US" sz="2000" dirty="0"/>
              <a:t>		225	Confirmed</a:t>
            </a:r>
          </a:p>
          <a:p>
            <a:pPr marL="796925" lvl="4" indent="-171450">
              <a:buNone/>
              <a:tabLst>
                <a:tab pos="1606550" algn="r"/>
                <a:tab pos="2063750" algn="l"/>
                <a:tab pos="4170363" algn="r"/>
                <a:tab pos="4400550" algn="l"/>
              </a:tabLst>
            </a:pPr>
            <a:r>
              <a:rPr lang="en-US" sz="2000" dirty="0"/>
              <a:t>		342		DWC Education Complaint</a:t>
            </a:r>
          </a:p>
          <a:p>
            <a:pPr marL="796925" lvl="4" indent="-171450">
              <a:buNone/>
              <a:tabLst>
                <a:tab pos="1606550" algn="r"/>
                <a:tab pos="2063750" algn="l"/>
                <a:tab pos="4170363" algn="r"/>
                <a:tab pos="4400550" algn="l"/>
              </a:tabLst>
            </a:pPr>
            <a:r>
              <a:rPr lang="en-US" sz="2000" dirty="0"/>
              <a:t>		360	Not Confirmed</a:t>
            </a:r>
          </a:p>
        </p:txBody>
      </p:sp>
      <p:sp>
        <p:nvSpPr>
          <p:cNvPr id="2" name="Title 1">
            <a:extLst>
              <a:ext uri="{FF2B5EF4-FFF2-40B4-BE49-F238E27FC236}">
                <a16:creationId xmlns:a16="http://schemas.microsoft.com/office/drawing/2014/main" id="{4A510570-5FF8-47AA-8261-741ECA707E02}"/>
              </a:ext>
            </a:extLst>
          </p:cNvPr>
          <p:cNvSpPr>
            <a:spLocks noGrp="1"/>
          </p:cNvSpPr>
          <p:nvPr>
            <p:ph type="title"/>
          </p:nvPr>
        </p:nvSpPr>
        <p:spPr/>
        <p:txBody>
          <a:bodyPr/>
          <a:lstStyle/>
          <a:p>
            <a:r>
              <a:rPr lang="en-US" sz="4800" dirty="0"/>
              <a:t>CY2020 - Complaints</a:t>
            </a:r>
            <a:endParaRPr lang="en-US" dirty="0"/>
          </a:p>
        </p:txBody>
      </p:sp>
    </p:spTree>
    <p:extLst>
      <p:ext uri="{BB962C8B-B14F-4D97-AF65-F5344CB8AC3E}">
        <p14:creationId xmlns:p14="http://schemas.microsoft.com/office/powerpoint/2010/main" val="3588289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C6F41-B66E-4572-8B4F-6421D908928B}"/>
              </a:ext>
            </a:extLst>
          </p:cNvPr>
          <p:cNvSpPr>
            <a:spLocks noGrp="1"/>
          </p:cNvSpPr>
          <p:nvPr>
            <p:ph type="title"/>
          </p:nvPr>
        </p:nvSpPr>
        <p:spPr/>
        <p:txBody>
          <a:bodyPr/>
          <a:lstStyle/>
          <a:p>
            <a:r>
              <a:rPr lang="en-US" dirty="0"/>
              <a:t>Complaint Comparison </a:t>
            </a:r>
          </a:p>
        </p:txBody>
      </p:sp>
      <p:graphicFrame>
        <p:nvGraphicFramePr>
          <p:cNvPr id="4" name="Content Placeholder 3">
            <a:extLst>
              <a:ext uri="{FF2B5EF4-FFF2-40B4-BE49-F238E27FC236}">
                <a16:creationId xmlns:a16="http://schemas.microsoft.com/office/drawing/2014/main" id="{99BFFAB4-9A82-4C32-90E0-598B6A6C359D}"/>
              </a:ext>
            </a:extLst>
          </p:cNvPr>
          <p:cNvGraphicFramePr>
            <a:graphicFrameLocks noGrp="1"/>
          </p:cNvGraphicFramePr>
          <p:nvPr>
            <p:ph idx="1"/>
            <p:extLst>
              <p:ext uri="{D42A27DB-BD31-4B8C-83A1-F6EECF244321}">
                <p14:modId xmlns:p14="http://schemas.microsoft.com/office/powerpoint/2010/main" val="3622770104"/>
              </p:ext>
            </p:extLst>
          </p:nvPr>
        </p:nvGraphicFramePr>
        <p:xfrm>
          <a:off x="926592" y="2265218"/>
          <a:ext cx="7588758" cy="2719158"/>
        </p:xfrm>
        <a:graphic>
          <a:graphicData uri="http://schemas.openxmlformats.org/drawingml/2006/table">
            <a:tbl>
              <a:tblPr firstRow="1" firstCol="1" bandRow="1"/>
              <a:tblGrid>
                <a:gridCol w="1896783">
                  <a:extLst>
                    <a:ext uri="{9D8B030D-6E8A-4147-A177-3AD203B41FA5}">
                      <a16:colId xmlns:a16="http://schemas.microsoft.com/office/drawing/2014/main" val="3470827772"/>
                    </a:ext>
                  </a:extLst>
                </a:gridCol>
                <a:gridCol w="1896783">
                  <a:extLst>
                    <a:ext uri="{9D8B030D-6E8A-4147-A177-3AD203B41FA5}">
                      <a16:colId xmlns:a16="http://schemas.microsoft.com/office/drawing/2014/main" val="1119404805"/>
                    </a:ext>
                  </a:extLst>
                </a:gridCol>
                <a:gridCol w="1897596">
                  <a:extLst>
                    <a:ext uri="{9D8B030D-6E8A-4147-A177-3AD203B41FA5}">
                      <a16:colId xmlns:a16="http://schemas.microsoft.com/office/drawing/2014/main" val="1964185997"/>
                    </a:ext>
                  </a:extLst>
                </a:gridCol>
                <a:gridCol w="1897596">
                  <a:extLst>
                    <a:ext uri="{9D8B030D-6E8A-4147-A177-3AD203B41FA5}">
                      <a16:colId xmlns:a16="http://schemas.microsoft.com/office/drawing/2014/main" val="1217719785"/>
                    </a:ext>
                  </a:extLst>
                </a:gridCol>
              </a:tblGrid>
              <a:tr h="1369377">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Feb 2020</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187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Mar 2020</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Apr 2020</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Calibri" panose="020F0502020204030204" pitchFamily="34" charset="0"/>
                          <a:ea typeface="Calibri" panose="020F0502020204030204" pitchFamily="34" charset="0"/>
                        </a:rPr>
                        <a:t>Quarter Volume</a:t>
                      </a:r>
                    </a:p>
                    <a:p>
                      <a:pPr marL="0" marR="0" algn="ctr">
                        <a:spcBef>
                          <a:spcPts val="0"/>
                        </a:spcBef>
                        <a:spcAft>
                          <a:spcPts val="0"/>
                        </a:spcAft>
                      </a:pPr>
                      <a:r>
                        <a:rPr lang="en-US" sz="2000">
                          <a:effectLst/>
                          <a:latin typeface="Calibri" panose="020F0502020204030204" pitchFamily="34" charset="0"/>
                          <a:ea typeface="Calibri" panose="020F0502020204030204" pitchFamily="34" charset="0"/>
                        </a:rPr>
                        <a:t>441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030065"/>
                  </a:ext>
                </a:extLst>
              </a:tr>
              <a:tr h="1349781">
                <a:tc>
                  <a:txBody>
                    <a:bodyPr/>
                    <a:lstStyle/>
                    <a:p>
                      <a:pPr marL="0" marR="0" algn="ctr">
                        <a:spcBef>
                          <a:spcPts val="0"/>
                        </a:spcBef>
                        <a:spcAft>
                          <a:spcPts val="0"/>
                        </a:spcAft>
                      </a:pPr>
                      <a:r>
                        <a:rPr lang="en-US" sz="2000">
                          <a:effectLst/>
                          <a:latin typeface="Calibri" panose="020F0502020204030204" pitchFamily="34" charset="0"/>
                          <a:ea typeface="Calibri" panose="020F0502020204030204" pitchFamily="34" charset="0"/>
                        </a:rPr>
                        <a:t>Nov 2019</a:t>
                      </a:r>
                    </a:p>
                    <a:p>
                      <a:pPr marL="0" marR="0" algn="ctr">
                        <a:spcBef>
                          <a:spcPts val="0"/>
                        </a:spcBef>
                        <a:spcAft>
                          <a:spcPts val="0"/>
                        </a:spcAft>
                      </a:pPr>
                      <a:r>
                        <a:rPr lang="en-US" sz="2000">
                          <a:effectLst/>
                          <a:latin typeface="Calibri" panose="020F0502020204030204" pitchFamily="34" charset="0"/>
                          <a:ea typeface="Calibri" panose="020F0502020204030204" pitchFamily="34" charset="0"/>
                        </a:rPr>
                        <a:t>174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Dec 2019</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Jan 2020</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246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Quarter Volume</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rPr>
                        <a:t>714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192950"/>
                  </a:ext>
                </a:extLst>
              </a:tr>
            </a:tbl>
          </a:graphicData>
        </a:graphic>
      </p:graphicFrame>
      <p:sp>
        <p:nvSpPr>
          <p:cNvPr id="5" name="Rectangle 1">
            <a:extLst>
              <a:ext uri="{FF2B5EF4-FFF2-40B4-BE49-F238E27FC236}">
                <a16:creationId xmlns:a16="http://schemas.microsoft.com/office/drawing/2014/main" id="{DC8DD8B8-D426-4340-BF16-4D1261BDDC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Quarter Comparison</a:t>
            </a:r>
            <a:endParaRPr kumimoji="0" lang="en-US" altLang="en-US"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0990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1500187"/>
          </a:xfrm>
        </p:spPr>
        <p:txBody>
          <a:bodyPr/>
          <a:lstStyle/>
          <a:p>
            <a:r>
              <a:rPr lang="en-US" dirty="0"/>
              <a:t>    System Performance</a:t>
            </a:r>
          </a:p>
        </p:txBody>
      </p:sp>
      <p:sp>
        <p:nvSpPr>
          <p:cNvPr id="3" name="Text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51200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descr="Table contains the detail for the CY2020 – Processing of Initial TIBs Payment, Medical Bill and Reconsideration Bills chart to date for 2020. ">
            <a:extLst>
              <a:ext uri="{FF2B5EF4-FFF2-40B4-BE49-F238E27FC236}">
                <a16:creationId xmlns:a16="http://schemas.microsoft.com/office/drawing/2014/main" id="{87AC52CF-A102-450F-8502-20B837A007F8}"/>
              </a:ext>
            </a:extLst>
          </p:cNvPr>
          <p:cNvGraphicFramePr>
            <a:graphicFrameLocks noGrp="1"/>
          </p:cNvGraphicFramePr>
          <p:nvPr/>
        </p:nvGraphicFramePr>
        <p:xfrm>
          <a:off x="331593" y="5412618"/>
          <a:ext cx="8388895" cy="713674"/>
        </p:xfrm>
        <a:graphic>
          <a:graphicData uri="http://schemas.openxmlformats.org/drawingml/2006/table">
            <a:tbl>
              <a:tblPr firstRow="1" bandRow="1">
                <a:tableStyleId>{7DF18680-E054-41AD-8BC1-D1AEF772440D}</a:tableStyleId>
              </a:tblPr>
              <a:tblGrid>
                <a:gridCol w="1891843">
                  <a:extLst>
                    <a:ext uri="{9D8B030D-6E8A-4147-A177-3AD203B41FA5}">
                      <a16:colId xmlns:a16="http://schemas.microsoft.com/office/drawing/2014/main" val="83409573"/>
                    </a:ext>
                  </a:extLst>
                </a:gridCol>
                <a:gridCol w="541421">
                  <a:extLst>
                    <a:ext uri="{9D8B030D-6E8A-4147-A177-3AD203B41FA5}">
                      <a16:colId xmlns:a16="http://schemas.microsoft.com/office/drawing/2014/main" val="714184166"/>
                    </a:ext>
                  </a:extLst>
                </a:gridCol>
                <a:gridCol w="541421">
                  <a:extLst>
                    <a:ext uri="{9D8B030D-6E8A-4147-A177-3AD203B41FA5}">
                      <a16:colId xmlns:a16="http://schemas.microsoft.com/office/drawing/2014/main" val="2988064826"/>
                    </a:ext>
                  </a:extLst>
                </a:gridCol>
                <a:gridCol w="541421">
                  <a:extLst>
                    <a:ext uri="{9D8B030D-6E8A-4147-A177-3AD203B41FA5}">
                      <a16:colId xmlns:a16="http://schemas.microsoft.com/office/drawing/2014/main" val="185340092"/>
                    </a:ext>
                  </a:extLst>
                </a:gridCol>
                <a:gridCol w="541421">
                  <a:extLst>
                    <a:ext uri="{9D8B030D-6E8A-4147-A177-3AD203B41FA5}">
                      <a16:colId xmlns:a16="http://schemas.microsoft.com/office/drawing/2014/main" val="2729389013"/>
                    </a:ext>
                  </a:extLst>
                </a:gridCol>
                <a:gridCol w="541421">
                  <a:extLst>
                    <a:ext uri="{9D8B030D-6E8A-4147-A177-3AD203B41FA5}">
                      <a16:colId xmlns:a16="http://schemas.microsoft.com/office/drawing/2014/main" val="978106721"/>
                    </a:ext>
                  </a:extLst>
                </a:gridCol>
                <a:gridCol w="541421">
                  <a:extLst>
                    <a:ext uri="{9D8B030D-6E8A-4147-A177-3AD203B41FA5}">
                      <a16:colId xmlns:a16="http://schemas.microsoft.com/office/drawing/2014/main" val="843163428"/>
                    </a:ext>
                  </a:extLst>
                </a:gridCol>
                <a:gridCol w="541421">
                  <a:extLst>
                    <a:ext uri="{9D8B030D-6E8A-4147-A177-3AD203B41FA5}">
                      <a16:colId xmlns:a16="http://schemas.microsoft.com/office/drawing/2014/main" val="2003812838"/>
                    </a:ext>
                  </a:extLst>
                </a:gridCol>
                <a:gridCol w="541421">
                  <a:extLst>
                    <a:ext uri="{9D8B030D-6E8A-4147-A177-3AD203B41FA5}">
                      <a16:colId xmlns:a16="http://schemas.microsoft.com/office/drawing/2014/main" val="2208748821"/>
                    </a:ext>
                  </a:extLst>
                </a:gridCol>
                <a:gridCol w="541421">
                  <a:extLst>
                    <a:ext uri="{9D8B030D-6E8A-4147-A177-3AD203B41FA5}">
                      <a16:colId xmlns:a16="http://schemas.microsoft.com/office/drawing/2014/main" val="1760227173"/>
                    </a:ext>
                  </a:extLst>
                </a:gridCol>
                <a:gridCol w="541421">
                  <a:extLst>
                    <a:ext uri="{9D8B030D-6E8A-4147-A177-3AD203B41FA5}">
                      <a16:colId xmlns:a16="http://schemas.microsoft.com/office/drawing/2014/main" val="2153284726"/>
                    </a:ext>
                  </a:extLst>
                </a:gridCol>
                <a:gridCol w="541421">
                  <a:extLst>
                    <a:ext uri="{9D8B030D-6E8A-4147-A177-3AD203B41FA5}">
                      <a16:colId xmlns:a16="http://schemas.microsoft.com/office/drawing/2014/main" val="803268088"/>
                    </a:ext>
                  </a:extLst>
                </a:gridCol>
                <a:gridCol w="541421">
                  <a:extLst>
                    <a:ext uri="{9D8B030D-6E8A-4147-A177-3AD203B41FA5}">
                      <a16:colId xmlns:a16="http://schemas.microsoft.com/office/drawing/2014/main" val="25439169"/>
                    </a:ext>
                  </a:extLst>
                </a:gridCol>
              </a:tblGrid>
              <a:tr h="186827">
                <a:tc>
                  <a:txBody>
                    <a:bodyPr/>
                    <a:lstStyle/>
                    <a:p>
                      <a:pPr algn="ctr" fontAlgn="b"/>
                      <a:r>
                        <a:rPr lang="en-US" sz="1100" u="none" strike="noStrike" dirty="0">
                          <a:effectLst/>
                          <a:latin typeface="+mj-lt"/>
                        </a:rPr>
                        <a:t>Category</a:t>
                      </a:r>
                      <a:endParaRPr lang="en-US" sz="1100" b="1" i="0" u="none" strike="noStrike" dirty="0">
                        <a:solidFill>
                          <a:schemeClr val="bg1"/>
                        </a:solidFill>
                        <a:effectLst/>
                        <a:latin typeface="+mj-lt"/>
                      </a:endParaRPr>
                    </a:p>
                  </a:txBody>
                  <a:tcPr marL="0" marR="0" marT="0" marB="0" anchor="ctr"/>
                </a:tc>
                <a:tc>
                  <a:txBody>
                    <a:bodyPr/>
                    <a:lstStyle/>
                    <a:p>
                      <a:pPr algn="ctr" fontAlgn="b"/>
                      <a:r>
                        <a:rPr lang="en-US" sz="1100" u="none" strike="noStrike" dirty="0">
                          <a:effectLst/>
                          <a:latin typeface="+mj-lt"/>
                        </a:rPr>
                        <a:t>Jan ’20</a:t>
                      </a:r>
                      <a:endParaRPr lang="en-US" sz="1100" b="1" i="0" u="none" strike="noStrike" dirty="0">
                        <a:solidFill>
                          <a:schemeClr val="bg1"/>
                        </a:solidFill>
                        <a:effectLst/>
                        <a:latin typeface="+mj-lt"/>
                      </a:endParaRPr>
                    </a:p>
                  </a:txBody>
                  <a:tcPr marL="0" marR="0" marT="0" marB="0" anchor="ctr"/>
                </a:tc>
                <a:tc>
                  <a:txBody>
                    <a:bodyPr/>
                    <a:lstStyle/>
                    <a:p>
                      <a:pPr algn="ctr" fontAlgn="b"/>
                      <a:r>
                        <a:rPr lang="en-US" sz="1100" u="none" strike="noStrike" dirty="0">
                          <a:effectLst/>
                          <a:latin typeface="+mj-lt"/>
                        </a:rPr>
                        <a:t>Feb ’20</a:t>
                      </a:r>
                      <a:endParaRPr lang="en-US" sz="1100" b="1" i="0" u="none" strike="noStrike" dirty="0">
                        <a:solidFill>
                          <a:schemeClr val="bg1"/>
                        </a:solidFill>
                        <a:effectLst/>
                        <a:latin typeface="+mj-lt"/>
                      </a:endParaRPr>
                    </a:p>
                  </a:txBody>
                  <a:tcPr marL="0" marR="0" marT="0" marB="0" anchor="ctr"/>
                </a:tc>
                <a:tc>
                  <a:txBody>
                    <a:bodyPr/>
                    <a:lstStyle/>
                    <a:p>
                      <a:pPr algn="ctr" fontAlgn="b"/>
                      <a:r>
                        <a:rPr lang="en-US" sz="1100" u="none" strike="noStrike" dirty="0">
                          <a:effectLst/>
                          <a:latin typeface="+mj-lt"/>
                        </a:rPr>
                        <a:t>Mar ’20</a:t>
                      </a:r>
                      <a:endParaRPr lang="en-US" sz="1100" b="1" i="0" u="none" strike="noStrike" dirty="0">
                        <a:solidFill>
                          <a:schemeClr val="bg1"/>
                        </a:solidFill>
                        <a:effectLst/>
                        <a:latin typeface="+mj-lt"/>
                      </a:endParaRPr>
                    </a:p>
                  </a:txBody>
                  <a:tcPr marL="0" marR="0" marT="0" marB="0" anchor="ctr"/>
                </a:tc>
                <a:tc>
                  <a:txBody>
                    <a:bodyPr/>
                    <a:lstStyle/>
                    <a:p>
                      <a:pPr algn="ctr" fontAlgn="b"/>
                      <a:r>
                        <a:rPr lang="en-US" sz="1100" b="1" i="0" u="none" strike="noStrike" dirty="0">
                          <a:solidFill>
                            <a:schemeClr val="bg1"/>
                          </a:solidFill>
                          <a:effectLst/>
                          <a:latin typeface="+mj-lt"/>
                        </a:rPr>
                        <a:t>Apr </a:t>
                      </a:r>
                      <a:r>
                        <a:rPr lang="en-US" sz="1100" u="none" strike="noStrike" dirty="0">
                          <a:effectLst/>
                          <a:latin typeface="+mj-lt"/>
                        </a:rPr>
                        <a:t>’20</a:t>
                      </a:r>
                      <a:endParaRPr lang="en-US" sz="1100" b="1" i="0" u="none" strike="noStrike" dirty="0">
                        <a:solidFill>
                          <a:schemeClr val="bg1"/>
                        </a:solidFill>
                        <a:effectLst/>
                        <a:latin typeface="+mj-lt"/>
                      </a:endParaRPr>
                    </a:p>
                  </a:txBody>
                  <a:tcPr marL="0" marR="0" marT="0" marB="0" anchor="ctr"/>
                </a:tc>
                <a:tc>
                  <a:txBody>
                    <a:bodyPr/>
                    <a:lstStyle/>
                    <a:p>
                      <a:pPr algn="ctr" fontAlgn="b"/>
                      <a:r>
                        <a:rPr lang="en-US" sz="1100" u="none" strike="noStrike" dirty="0">
                          <a:effectLst/>
                          <a:latin typeface="+mj-lt"/>
                        </a:rPr>
                        <a:t>May ’20</a:t>
                      </a:r>
                      <a:endParaRPr lang="en-US" sz="1100" b="1" i="0" u="none" strike="noStrike" dirty="0">
                        <a:solidFill>
                          <a:schemeClr val="bg1"/>
                        </a:solidFill>
                        <a:effectLst/>
                        <a:latin typeface="+mj-lt"/>
                      </a:endParaRPr>
                    </a:p>
                  </a:txBody>
                  <a:tcPr marL="0" marR="0" marT="0" marB="0" anchor="ctr"/>
                </a:tc>
                <a:tc>
                  <a:txBody>
                    <a:bodyPr/>
                    <a:lstStyle/>
                    <a:p>
                      <a:pPr algn="ctr" fontAlgn="b"/>
                      <a:r>
                        <a:rPr lang="en-US" sz="1100" u="none" strike="noStrike" dirty="0">
                          <a:effectLst/>
                          <a:latin typeface="+mj-lt"/>
                        </a:rPr>
                        <a:t>Jun ’20</a:t>
                      </a:r>
                      <a:endParaRPr lang="en-US" sz="1100" b="1" i="0" u="none" strike="noStrike" dirty="0">
                        <a:solidFill>
                          <a:schemeClr val="bg1"/>
                        </a:solidFill>
                        <a:effectLst/>
                        <a:latin typeface="+mj-lt"/>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u="none" strike="noStrike" kern="1200" dirty="0">
                          <a:solidFill>
                            <a:schemeClr val="lt1"/>
                          </a:solidFill>
                          <a:effectLst/>
                          <a:latin typeface="+mn-lt"/>
                          <a:ea typeface="+mn-ea"/>
                          <a:cs typeface="+mn-cs"/>
                        </a:rPr>
                        <a:t>Jul ’20</a:t>
                      </a:r>
                      <a:endParaRPr lang="en-US" sz="1100" b="1" i="0" u="none" strike="noStrike" kern="1200" dirty="0">
                        <a:solidFill>
                          <a:schemeClr val="bg1"/>
                        </a:solidFill>
                        <a:effectLst/>
                        <a:latin typeface="+mn-lt"/>
                        <a:ea typeface="+mn-ea"/>
                        <a:cs typeface="+mn-cs"/>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u="none" strike="noStrike" kern="1200" dirty="0">
                          <a:solidFill>
                            <a:schemeClr val="lt1"/>
                          </a:solidFill>
                          <a:effectLst/>
                          <a:latin typeface="+mn-lt"/>
                          <a:ea typeface="+mn-ea"/>
                          <a:cs typeface="+mn-cs"/>
                        </a:rPr>
                        <a:t>Aug ’20</a:t>
                      </a:r>
                      <a:endParaRPr lang="en-US" sz="1100" b="1" i="0" u="none" strike="noStrike" kern="1200" dirty="0">
                        <a:solidFill>
                          <a:schemeClr val="bg1"/>
                        </a:solidFill>
                        <a:effectLst/>
                        <a:latin typeface="+mn-lt"/>
                        <a:ea typeface="+mn-ea"/>
                        <a:cs typeface="+mn-cs"/>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u="none" strike="noStrike" kern="1200" dirty="0">
                          <a:solidFill>
                            <a:schemeClr val="lt1"/>
                          </a:solidFill>
                          <a:effectLst/>
                          <a:latin typeface="+mn-lt"/>
                          <a:ea typeface="+mn-ea"/>
                          <a:cs typeface="+mn-cs"/>
                        </a:rPr>
                        <a:t>Sep ’20</a:t>
                      </a:r>
                      <a:endParaRPr lang="en-US" sz="1100" b="1" i="0" u="none" strike="noStrike" kern="1200" dirty="0">
                        <a:solidFill>
                          <a:schemeClr val="bg1"/>
                        </a:solidFill>
                        <a:effectLst/>
                        <a:latin typeface="+mn-lt"/>
                        <a:ea typeface="+mn-ea"/>
                        <a:cs typeface="+mn-cs"/>
                      </a:endParaRPr>
                    </a:p>
                  </a:txBody>
                  <a:tcPr marL="0" marR="0" marT="0" marB="0" anchor="ctr"/>
                </a:tc>
                <a:tc>
                  <a:txBody>
                    <a:bodyPr/>
                    <a:lstStyle/>
                    <a:p>
                      <a:pPr algn="ctr" rtl="0" fontAlgn="b"/>
                      <a:r>
                        <a:rPr lang="en-US" sz="1100" b="1" i="0" u="none" strike="noStrike" dirty="0">
                          <a:solidFill>
                            <a:srgbClr val="FFFFFF"/>
                          </a:solidFill>
                          <a:effectLst/>
                          <a:latin typeface="Calibri" panose="020F0502020204030204" pitchFamily="34" charset="0"/>
                        </a:rPr>
                        <a:t>Oct ’20</a:t>
                      </a:r>
                    </a:p>
                  </a:txBody>
                  <a:tcPr marL="9525" marR="9525" marT="9525" marB="0" anchor="b"/>
                </a:tc>
                <a:tc>
                  <a:txBody>
                    <a:bodyPr/>
                    <a:lstStyle/>
                    <a:p>
                      <a:pPr algn="ctr" rtl="0" fontAlgn="b"/>
                      <a:r>
                        <a:rPr lang="en-US" sz="1100" b="1" i="0" u="none" strike="noStrike" dirty="0">
                          <a:solidFill>
                            <a:srgbClr val="FFFFFF"/>
                          </a:solidFill>
                          <a:effectLst/>
                          <a:latin typeface="Calibri" panose="020F0502020204030204" pitchFamily="34" charset="0"/>
                        </a:rPr>
                        <a:t>Nov ’20</a:t>
                      </a:r>
                    </a:p>
                  </a:txBody>
                  <a:tcPr marL="9525" marR="9525" marT="9525" marB="0" anchor="b"/>
                </a:tc>
                <a:tc>
                  <a:txBody>
                    <a:bodyPr/>
                    <a:lstStyle/>
                    <a:p>
                      <a:pPr algn="ctr" rtl="0" fontAlgn="b"/>
                      <a:r>
                        <a:rPr lang="en-US" sz="1100" b="1" i="0" u="none" strike="noStrike" dirty="0">
                          <a:solidFill>
                            <a:srgbClr val="FFFFFF"/>
                          </a:solidFill>
                          <a:effectLst/>
                          <a:latin typeface="Calibri" panose="020F0502020204030204" pitchFamily="34" charset="0"/>
                        </a:rPr>
                        <a:t>Dec ’20</a:t>
                      </a:r>
                    </a:p>
                  </a:txBody>
                  <a:tcPr marL="9525" marR="9525" marT="9525" marB="0" anchor="b"/>
                </a:tc>
                <a:extLst>
                  <a:ext uri="{0D108BD9-81ED-4DB2-BD59-A6C34878D82A}">
                    <a16:rowId xmlns:a16="http://schemas.microsoft.com/office/drawing/2014/main" val="3758104167"/>
                  </a:ext>
                </a:extLst>
              </a:tr>
              <a:tr h="178651">
                <a:tc>
                  <a:txBody>
                    <a:bodyPr/>
                    <a:lstStyle/>
                    <a:p>
                      <a:pPr algn="ctr" fontAlgn="b"/>
                      <a:r>
                        <a:rPr lang="en-US" sz="1050" u="none" strike="noStrike" dirty="0">
                          <a:effectLst/>
                          <a:latin typeface="+mn-lt"/>
                        </a:rPr>
                        <a:t>Medical Bill Processing</a:t>
                      </a:r>
                      <a:endParaRPr lang="en-US" sz="1050" b="0" i="0" u="none" strike="noStrike" dirty="0">
                        <a:solidFill>
                          <a:srgbClr val="000000"/>
                        </a:solidFill>
                        <a:effectLst/>
                        <a:latin typeface="+mn-lt"/>
                      </a:endParaRPr>
                    </a:p>
                  </a:txBody>
                  <a:tcPr marL="0" marR="0" marT="0" marB="0" anchor="ctr"/>
                </a:tc>
                <a:tc>
                  <a:txBody>
                    <a:bodyPr/>
                    <a:lstStyle/>
                    <a:p>
                      <a:pPr algn="ctr" fontAlgn="ctr"/>
                      <a:r>
                        <a:rPr lang="en-US" sz="1050" b="0" i="0" u="none" strike="noStrike">
                          <a:solidFill>
                            <a:srgbClr val="000000"/>
                          </a:solidFill>
                          <a:effectLst/>
                          <a:latin typeface="Calibri" panose="020F0502020204030204" pitchFamily="34" charset="0"/>
                        </a:rPr>
                        <a:t>98.94%</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99.06%</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99.18%</a:t>
                      </a:r>
                    </a:p>
                  </a:txBody>
                  <a:tcPr marL="9525" marR="9525" marT="9525"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92259842"/>
                  </a:ext>
                </a:extLst>
              </a:tr>
              <a:tr h="178651">
                <a:tc>
                  <a:txBody>
                    <a:bodyPr/>
                    <a:lstStyle/>
                    <a:p>
                      <a:pPr algn="ctr" fontAlgn="b"/>
                      <a:r>
                        <a:rPr lang="en-US" sz="1050" u="none" strike="noStrike" dirty="0">
                          <a:effectLst/>
                          <a:latin typeface="+mn-lt"/>
                        </a:rPr>
                        <a:t>Reconsideration MB Processing</a:t>
                      </a:r>
                      <a:endParaRPr lang="en-US" sz="1050" b="0" i="0" u="none" strike="noStrike" dirty="0">
                        <a:solidFill>
                          <a:srgbClr val="000000"/>
                        </a:solidFill>
                        <a:effectLst/>
                        <a:latin typeface="+mn-lt"/>
                      </a:endParaRPr>
                    </a:p>
                  </a:txBody>
                  <a:tcPr marL="0" marR="0" marT="0" marB="0" anchor="ctr"/>
                </a:tc>
                <a:tc>
                  <a:txBody>
                    <a:bodyPr/>
                    <a:lstStyle/>
                    <a:p>
                      <a:pPr algn="ctr" fontAlgn="ctr"/>
                      <a:r>
                        <a:rPr lang="en-US" sz="1050" b="0" i="0" u="none" strike="noStrike">
                          <a:solidFill>
                            <a:srgbClr val="000000"/>
                          </a:solidFill>
                          <a:effectLst/>
                          <a:latin typeface="Calibri" panose="020F0502020204030204" pitchFamily="34" charset="0"/>
                        </a:rPr>
                        <a:t>90.48%</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96.27%</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96.62%</a:t>
                      </a:r>
                    </a:p>
                  </a:txBody>
                  <a:tcPr marL="9525" marR="9525" marT="9525"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10161124"/>
                  </a:ext>
                </a:extLst>
              </a:tr>
              <a:tr h="161024">
                <a:tc>
                  <a:txBody>
                    <a:bodyPr/>
                    <a:lstStyle/>
                    <a:p>
                      <a:pPr algn="ctr" fontAlgn="b"/>
                      <a:r>
                        <a:rPr lang="en-US" sz="1050" u="none" strike="noStrike" dirty="0">
                          <a:effectLst/>
                          <a:latin typeface="+mn-lt"/>
                        </a:rPr>
                        <a:t>Initial TIBs Payment </a:t>
                      </a:r>
                      <a:endParaRPr lang="en-US" sz="1050" b="0" i="0" u="none" strike="noStrike" dirty="0">
                        <a:solidFill>
                          <a:srgbClr val="000000"/>
                        </a:solidFill>
                        <a:effectLst/>
                        <a:latin typeface="+mn-lt"/>
                      </a:endParaRPr>
                    </a:p>
                  </a:txBody>
                  <a:tcPr marL="0" marR="0" marT="0" marB="0" anchor="ctr"/>
                </a:tc>
                <a:tc>
                  <a:txBody>
                    <a:bodyPr/>
                    <a:lstStyle/>
                    <a:p>
                      <a:pPr algn="ctr" fontAlgn="ctr"/>
                      <a:r>
                        <a:rPr lang="en-US" sz="1050" b="0" i="0" u="none" strike="noStrike">
                          <a:solidFill>
                            <a:srgbClr val="000000"/>
                          </a:solidFill>
                          <a:effectLst/>
                          <a:latin typeface="Calibri" panose="020F0502020204030204" pitchFamily="34" charset="0"/>
                        </a:rPr>
                        <a:t>79.37%</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84.36%</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83.81%</a:t>
                      </a:r>
                    </a:p>
                  </a:txBody>
                  <a:tcPr marL="9525" marR="9525" marT="9525"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b"/>
                      <a:endParaRPr lang="en-US" sz="1050" b="0" i="0" u="none" strike="noStrike" dirty="0">
                        <a:solidFill>
                          <a:srgbClr val="000000"/>
                        </a:solidFill>
                        <a:effectLst/>
                        <a:latin typeface="+mn-lt"/>
                      </a:endParaRPr>
                    </a:p>
                  </a:txBody>
                  <a:tcPr marL="0" marR="0" marT="0" marB="0" anchor="ctr"/>
                </a:tc>
                <a:tc>
                  <a:txBody>
                    <a:bodyPr/>
                    <a:lstStyle/>
                    <a:p>
                      <a:pPr algn="ctr" fontAlgn="ctr"/>
                      <a:endParaRPr lang="en-US" sz="1050" b="0" i="0" u="none" strike="noStrike">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33327179"/>
                  </a:ext>
                </a:extLst>
              </a:tr>
            </a:tbl>
          </a:graphicData>
        </a:graphic>
      </p:graphicFrame>
      <p:sp>
        <p:nvSpPr>
          <p:cNvPr id="9" name="TextBox 8">
            <a:extLst>
              <a:ext uri="{FF2B5EF4-FFF2-40B4-BE49-F238E27FC236}">
                <a16:creationId xmlns:a16="http://schemas.microsoft.com/office/drawing/2014/main" id="{83285999-0795-453F-8481-21C8512984B5}"/>
              </a:ext>
            </a:extLst>
          </p:cNvPr>
          <p:cNvSpPr txBox="1"/>
          <p:nvPr/>
        </p:nvSpPr>
        <p:spPr>
          <a:xfrm>
            <a:off x="4650618" y="5234013"/>
            <a:ext cx="4161786" cy="246221"/>
          </a:xfrm>
          <a:prstGeom prst="rect">
            <a:avLst/>
          </a:prstGeom>
          <a:noFill/>
        </p:spPr>
        <p:txBody>
          <a:bodyPr wrap="square" rtlCol="0">
            <a:spAutoFit/>
          </a:bodyPr>
          <a:lstStyle/>
          <a:p>
            <a:pPr algn="r"/>
            <a:r>
              <a:rPr lang="en-US" sz="1000" i="1" dirty="0">
                <a:latin typeface="Segoe UI" panose="020B0502040204020203" pitchFamily="34" charset="0"/>
                <a:ea typeface="Segoe UI" panose="020B0502040204020203" pitchFamily="34" charset="0"/>
                <a:cs typeface="Segoe UI" panose="020B0502040204020203" pitchFamily="34" charset="0"/>
              </a:rPr>
              <a:t>* Based on data as of 4/1/2020</a:t>
            </a:r>
          </a:p>
        </p:txBody>
      </p:sp>
      <p:graphicFrame>
        <p:nvGraphicFramePr>
          <p:cNvPr id="8" name="Chart" descr="CY2020 – Processing of Initial TIBs Payment, Medical Bill and Reconsideration Bills to date for 2020. See chart below for details.">
            <a:extLst>
              <a:ext uri="{FF2B5EF4-FFF2-40B4-BE49-F238E27FC236}">
                <a16:creationId xmlns:a16="http://schemas.microsoft.com/office/drawing/2014/main" id="{00000000-0008-0000-0000-000005000000}"/>
              </a:ext>
            </a:extLst>
          </p:cNvPr>
          <p:cNvGraphicFramePr>
            <a:graphicFrameLocks noGrp="1"/>
          </p:cNvGraphicFramePr>
          <p:nvPr/>
        </p:nvGraphicFramePr>
        <p:xfrm>
          <a:off x="331595" y="1556370"/>
          <a:ext cx="8480809" cy="367764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0182154D-F970-4D87-8540-29842A97138D}"/>
              </a:ext>
            </a:extLst>
          </p:cNvPr>
          <p:cNvSpPr>
            <a:spLocks noGrp="1"/>
          </p:cNvSpPr>
          <p:nvPr>
            <p:ph type="title"/>
          </p:nvPr>
        </p:nvSpPr>
        <p:spPr>
          <a:xfrm>
            <a:off x="331593" y="365126"/>
            <a:ext cx="8611440" cy="1325563"/>
          </a:xfrm>
        </p:spPr>
        <p:txBody>
          <a:bodyPr>
            <a:noAutofit/>
          </a:bodyPr>
          <a:lstStyle/>
          <a:p>
            <a:r>
              <a:rPr lang="en-US" sz="3800" dirty="0"/>
              <a:t>CY2020 – </a:t>
            </a:r>
            <a:r>
              <a:rPr lang="en-US" sz="3600" b="1" dirty="0"/>
              <a:t>Payment</a:t>
            </a:r>
            <a:r>
              <a:rPr lang="en-US" sz="3600" dirty="0"/>
              <a:t> of Initial TIBs and </a:t>
            </a:r>
            <a:r>
              <a:rPr lang="en-US" sz="3600" b="1" dirty="0"/>
              <a:t>Processing</a:t>
            </a:r>
            <a:r>
              <a:rPr lang="en-US" sz="3600" dirty="0"/>
              <a:t> of Medical &amp; Reconsideration Bill</a:t>
            </a:r>
          </a:p>
        </p:txBody>
      </p:sp>
    </p:spTree>
    <p:extLst>
      <p:ext uri="{BB962C8B-B14F-4D97-AF65-F5344CB8AC3E}">
        <p14:creationId xmlns:p14="http://schemas.microsoft.com/office/powerpoint/2010/main" val="1562754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E071-E601-45F4-98EB-0B1CE939C641}"/>
              </a:ext>
            </a:extLst>
          </p:cNvPr>
          <p:cNvSpPr>
            <a:spLocks noGrp="1"/>
          </p:cNvSpPr>
          <p:nvPr>
            <p:ph type="title"/>
          </p:nvPr>
        </p:nvSpPr>
        <p:spPr/>
        <p:txBody>
          <a:bodyPr>
            <a:normAutofit fontScale="90000"/>
          </a:bodyPr>
          <a:lstStyle/>
          <a:p>
            <a:r>
              <a:rPr lang="en-US" b="1" dirty="0"/>
              <a:t>Payment</a:t>
            </a:r>
            <a:r>
              <a:rPr lang="en-US" dirty="0"/>
              <a:t> of Initial TIBs and </a:t>
            </a:r>
            <a:r>
              <a:rPr lang="en-US" b="1" dirty="0"/>
              <a:t>Processing</a:t>
            </a:r>
            <a:r>
              <a:rPr lang="en-US" dirty="0"/>
              <a:t> of Medical &amp; Reconsideration Bill</a:t>
            </a:r>
          </a:p>
        </p:txBody>
      </p:sp>
      <p:sp>
        <p:nvSpPr>
          <p:cNvPr id="3" name="Text Placeholder 2">
            <a:extLst>
              <a:ext uri="{FF2B5EF4-FFF2-40B4-BE49-F238E27FC236}">
                <a16:creationId xmlns:a16="http://schemas.microsoft.com/office/drawing/2014/main" id="{740BB113-4AB2-405B-A692-B75A3430AF38}"/>
              </a:ext>
            </a:extLst>
          </p:cNvPr>
          <p:cNvSpPr>
            <a:spLocks noGrp="1"/>
          </p:cNvSpPr>
          <p:nvPr>
            <p:ph type="body" idx="1"/>
          </p:nvPr>
        </p:nvSpPr>
        <p:spPr>
          <a:xfrm>
            <a:off x="629842" y="1681163"/>
            <a:ext cx="3868340" cy="421957"/>
          </a:xfrm>
        </p:spPr>
        <p:txBody>
          <a:bodyPr/>
          <a:lstStyle/>
          <a:p>
            <a:pPr algn="ctr"/>
            <a:r>
              <a:rPr lang="en-US" dirty="0"/>
              <a:t>CY2019</a:t>
            </a:r>
          </a:p>
        </p:txBody>
      </p:sp>
      <p:pic>
        <p:nvPicPr>
          <p:cNvPr id="7" name="Content Placeholder 6">
            <a:extLst>
              <a:ext uri="{FF2B5EF4-FFF2-40B4-BE49-F238E27FC236}">
                <a16:creationId xmlns:a16="http://schemas.microsoft.com/office/drawing/2014/main" id="{BBEE7B59-27AE-4A33-8810-6C2B4788EC9C}"/>
              </a:ext>
            </a:extLst>
          </p:cNvPr>
          <p:cNvPicPr>
            <a:picLocks noGrp="1" noChangeAspect="1"/>
          </p:cNvPicPr>
          <p:nvPr>
            <p:ph sz="half" idx="2"/>
          </p:nvPr>
        </p:nvPicPr>
        <p:blipFill>
          <a:blip r:embed="rId3"/>
          <a:stretch>
            <a:fillRect/>
          </a:stretch>
        </p:blipFill>
        <p:spPr>
          <a:xfrm>
            <a:off x="629841" y="2200275"/>
            <a:ext cx="3531309" cy="3684588"/>
          </a:xfrm>
          <a:prstGeom prst="rect">
            <a:avLst/>
          </a:prstGeom>
          <a:ln>
            <a:noFill/>
          </a:ln>
          <a:effectLst>
            <a:outerShdw blurRad="292100" dist="139700" dir="2700000" algn="tl" rotWithShape="0">
              <a:srgbClr val="333333">
                <a:alpha val="65000"/>
              </a:srgbClr>
            </a:outerShdw>
          </a:effectLst>
        </p:spPr>
      </p:pic>
      <p:sp>
        <p:nvSpPr>
          <p:cNvPr id="5" name="Text Placeholder 4">
            <a:extLst>
              <a:ext uri="{FF2B5EF4-FFF2-40B4-BE49-F238E27FC236}">
                <a16:creationId xmlns:a16="http://schemas.microsoft.com/office/drawing/2014/main" id="{845DD719-6B8F-498F-B0AE-8BC92536A725}"/>
              </a:ext>
            </a:extLst>
          </p:cNvPr>
          <p:cNvSpPr>
            <a:spLocks noGrp="1"/>
          </p:cNvSpPr>
          <p:nvPr>
            <p:ph type="body" sz="quarter" idx="3"/>
          </p:nvPr>
        </p:nvSpPr>
        <p:spPr>
          <a:xfrm>
            <a:off x="4629150" y="1681163"/>
            <a:ext cx="3887391" cy="421957"/>
          </a:xfrm>
        </p:spPr>
        <p:txBody>
          <a:bodyPr/>
          <a:lstStyle/>
          <a:p>
            <a:pPr algn="ctr"/>
            <a:r>
              <a:rPr lang="en-US" dirty="0"/>
              <a:t>CY2020</a:t>
            </a:r>
          </a:p>
        </p:txBody>
      </p:sp>
      <p:pic>
        <p:nvPicPr>
          <p:cNvPr id="4" name="Content Placeholder 3">
            <a:extLst>
              <a:ext uri="{FF2B5EF4-FFF2-40B4-BE49-F238E27FC236}">
                <a16:creationId xmlns:a16="http://schemas.microsoft.com/office/drawing/2014/main" id="{452D71B0-65C2-4A22-949B-9EF02AC6F42B}"/>
              </a:ext>
            </a:extLst>
          </p:cNvPr>
          <p:cNvPicPr>
            <a:picLocks noGrp="1" noChangeAspect="1"/>
          </p:cNvPicPr>
          <p:nvPr>
            <p:ph sz="quarter" idx="4"/>
          </p:nvPr>
        </p:nvPicPr>
        <p:blipFill>
          <a:blip r:embed="rId4"/>
          <a:stretch>
            <a:fillRect/>
          </a:stretch>
        </p:blipFill>
        <p:spPr>
          <a:xfrm>
            <a:off x="4833836" y="2200275"/>
            <a:ext cx="3483179" cy="36845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36007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descr="Table contains the detail for the Reporting of Initial TIBs Payment, Medical Bill and Reconsideration Bills chart to date for 2020. ">
            <a:extLst>
              <a:ext uri="{FF2B5EF4-FFF2-40B4-BE49-F238E27FC236}">
                <a16:creationId xmlns:a16="http://schemas.microsoft.com/office/drawing/2014/main" id="{BD52158E-976F-4A97-B244-E9DA91C281C0}"/>
              </a:ext>
            </a:extLst>
          </p:cNvPr>
          <p:cNvGraphicFramePr>
            <a:graphicFrameLocks noGrp="1"/>
          </p:cNvGraphicFramePr>
          <p:nvPr/>
        </p:nvGraphicFramePr>
        <p:xfrm>
          <a:off x="328612" y="5435979"/>
          <a:ext cx="8486771" cy="728358"/>
        </p:xfrm>
        <a:graphic>
          <a:graphicData uri="http://schemas.openxmlformats.org/drawingml/2006/table">
            <a:tbl>
              <a:tblPr firstRow="1" bandRow="1">
                <a:tableStyleId>{7DF18680-E054-41AD-8BC1-D1AEF772440D}</a:tableStyleId>
              </a:tblPr>
              <a:tblGrid>
                <a:gridCol w="1432811">
                  <a:extLst>
                    <a:ext uri="{9D8B030D-6E8A-4147-A177-3AD203B41FA5}">
                      <a16:colId xmlns:a16="http://schemas.microsoft.com/office/drawing/2014/main" val="83409573"/>
                    </a:ext>
                  </a:extLst>
                </a:gridCol>
                <a:gridCol w="587830">
                  <a:extLst>
                    <a:ext uri="{9D8B030D-6E8A-4147-A177-3AD203B41FA5}">
                      <a16:colId xmlns:a16="http://schemas.microsoft.com/office/drawing/2014/main" val="714184166"/>
                    </a:ext>
                  </a:extLst>
                </a:gridCol>
                <a:gridCol w="587830">
                  <a:extLst>
                    <a:ext uri="{9D8B030D-6E8A-4147-A177-3AD203B41FA5}">
                      <a16:colId xmlns:a16="http://schemas.microsoft.com/office/drawing/2014/main" val="2988064826"/>
                    </a:ext>
                  </a:extLst>
                </a:gridCol>
                <a:gridCol w="587830">
                  <a:extLst>
                    <a:ext uri="{9D8B030D-6E8A-4147-A177-3AD203B41FA5}">
                      <a16:colId xmlns:a16="http://schemas.microsoft.com/office/drawing/2014/main" val="185340092"/>
                    </a:ext>
                  </a:extLst>
                </a:gridCol>
                <a:gridCol w="587830">
                  <a:extLst>
                    <a:ext uri="{9D8B030D-6E8A-4147-A177-3AD203B41FA5}">
                      <a16:colId xmlns:a16="http://schemas.microsoft.com/office/drawing/2014/main" val="2539468252"/>
                    </a:ext>
                  </a:extLst>
                </a:gridCol>
                <a:gridCol w="587830">
                  <a:extLst>
                    <a:ext uri="{9D8B030D-6E8A-4147-A177-3AD203B41FA5}">
                      <a16:colId xmlns:a16="http://schemas.microsoft.com/office/drawing/2014/main" val="708939607"/>
                    </a:ext>
                  </a:extLst>
                </a:gridCol>
                <a:gridCol w="587830">
                  <a:extLst>
                    <a:ext uri="{9D8B030D-6E8A-4147-A177-3AD203B41FA5}">
                      <a16:colId xmlns:a16="http://schemas.microsoft.com/office/drawing/2014/main" val="662269168"/>
                    </a:ext>
                  </a:extLst>
                </a:gridCol>
                <a:gridCol w="587830">
                  <a:extLst>
                    <a:ext uri="{9D8B030D-6E8A-4147-A177-3AD203B41FA5}">
                      <a16:colId xmlns:a16="http://schemas.microsoft.com/office/drawing/2014/main" val="4127219987"/>
                    </a:ext>
                  </a:extLst>
                </a:gridCol>
                <a:gridCol w="587830">
                  <a:extLst>
                    <a:ext uri="{9D8B030D-6E8A-4147-A177-3AD203B41FA5}">
                      <a16:colId xmlns:a16="http://schemas.microsoft.com/office/drawing/2014/main" val="992592454"/>
                    </a:ext>
                  </a:extLst>
                </a:gridCol>
                <a:gridCol w="587830">
                  <a:extLst>
                    <a:ext uri="{9D8B030D-6E8A-4147-A177-3AD203B41FA5}">
                      <a16:colId xmlns:a16="http://schemas.microsoft.com/office/drawing/2014/main" val="2171051394"/>
                    </a:ext>
                  </a:extLst>
                </a:gridCol>
                <a:gridCol w="587830">
                  <a:extLst>
                    <a:ext uri="{9D8B030D-6E8A-4147-A177-3AD203B41FA5}">
                      <a16:colId xmlns:a16="http://schemas.microsoft.com/office/drawing/2014/main" val="4096034916"/>
                    </a:ext>
                  </a:extLst>
                </a:gridCol>
                <a:gridCol w="587830">
                  <a:extLst>
                    <a:ext uri="{9D8B030D-6E8A-4147-A177-3AD203B41FA5}">
                      <a16:colId xmlns:a16="http://schemas.microsoft.com/office/drawing/2014/main" val="4200236438"/>
                    </a:ext>
                  </a:extLst>
                </a:gridCol>
                <a:gridCol w="587830">
                  <a:extLst>
                    <a:ext uri="{9D8B030D-6E8A-4147-A177-3AD203B41FA5}">
                      <a16:colId xmlns:a16="http://schemas.microsoft.com/office/drawing/2014/main" val="1859891060"/>
                    </a:ext>
                  </a:extLst>
                </a:gridCol>
              </a:tblGrid>
              <a:tr h="186827">
                <a:tc>
                  <a:txBody>
                    <a:bodyPr/>
                    <a:lstStyle/>
                    <a:p>
                      <a:pPr algn="ctr" fontAlgn="b"/>
                      <a:r>
                        <a:rPr lang="en-US" sz="1200" u="none" strike="noStrike" dirty="0">
                          <a:effectLst/>
                          <a:latin typeface="+mj-lt"/>
                        </a:rPr>
                        <a:t>Category</a:t>
                      </a:r>
                      <a:endParaRPr lang="en-US" sz="1200" b="1" i="0" u="none" strike="noStrike" dirty="0">
                        <a:solidFill>
                          <a:schemeClr val="bg1"/>
                        </a:solidFill>
                        <a:effectLst/>
                        <a:latin typeface="+mj-lt"/>
                      </a:endParaRPr>
                    </a:p>
                  </a:txBody>
                  <a:tcPr marL="0" marR="0" marT="0" marB="0"/>
                </a:tc>
                <a:tc>
                  <a:txBody>
                    <a:bodyPr/>
                    <a:lstStyle/>
                    <a:p>
                      <a:pPr algn="ctr" fontAlgn="b"/>
                      <a:r>
                        <a:rPr lang="en-US" sz="1200" u="none" strike="noStrike" dirty="0">
                          <a:effectLst/>
                          <a:latin typeface="+mj-lt"/>
                        </a:rPr>
                        <a:t>Jan ’20</a:t>
                      </a:r>
                      <a:endParaRPr lang="en-US" sz="1200" b="1" i="0" u="none" strike="noStrike" dirty="0">
                        <a:solidFill>
                          <a:schemeClr val="bg1"/>
                        </a:solidFill>
                        <a:effectLst/>
                        <a:latin typeface="+mj-lt"/>
                      </a:endParaRPr>
                    </a:p>
                  </a:txBody>
                  <a:tcPr marL="0" marR="0" marT="0" marB="0"/>
                </a:tc>
                <a:tc>
                  <a:txBody>
                    <a:bodyPr/>
                    <a:lstStyle/>
                    <a:p>
                      <a:pPr algn="ctr" fontAlgn="b"/>
                      <a:r>
                        <a:rPr lang="en-US" sz="1200" u="none" strike="noStrike" dirty="0">
                          <a:effectLst/>
                          <a:latin typeface="+mj-lt"/>
                        </a:rPr>
                        <a:t>Feb ’20</a:t>
                      </a:r>
                      <a:endParaRPr lang="en-US" sz="1200" b="1" i="0" u="none" strike="noStrike" dirty="0">
                        <a:solidFill>
                          <a:schemeClr val="bg1"/>
                        </a:solidFill>
                        <a:effectLst/>
                        <a:latin typeface="+mj-lt"/>
                      </a:endParaRPr>
                    </a:p>
                  </a:txBody>
                  <a:tcPr marL="0" marR="0" marT="0" marB="0"/>
                </a:tc>
                <a:tc>
                  <a:txBody>
                    <a:bodyPr/>
                    <a:lstStyle/>
                    <a:p>
                      <a:pPr algn="ctr" fontAlgn="b"/>
                      <a:r>
                        <a:rPr lang="en-US" sz="1200" u="none" strike="noStrike" dirty="0">
                          <a:effectLst/>
                          <a:latin typeface="+mj-lt"/>
                        </a:rPr>
                        <a:t>Mar ’20</a:t>
                      </a:r>
                      <a:endParaRPr lang="en-US" sz="1200" b="1" i="0" u="none" strike="noStrike" dirty="0">
                        <a:solidFill>
                          <a:schemeClr val="bg1"/>
                        </a:solidFill>
                        <a:effectLst/>
                        <a:latin typeface="+mj-lt"/>
                      </a:endParaRPr>
                    </a:p>
                  </a:txBody>
                  <a:tcPr marL="0" marR="0" marT="0" marB="0"/>
                </a:tc>
                <a:tc>
                  <a:txBody>
                    <a:bodyPr/>
                    <a:lstStyle/>
                    <a:p>
                      <a:pPr algn="ctr" fontAlgn="b"/>
                      <a:r>
                        <a:rPr lang="en-US" sz="1200" b="1" i="0" u="none" strike="noStrike" dirty="0">
                          <a:solidFill>
                            <a:schemeClr val="bg1"/>
                          </a:solidFill>
                          <a:effectLst/>
                          <a:latin typeface="+mj-lt"/>
                        </a:rPr>
                        <a:t>Apr </a:t>
                      </a:r>
                      <a:r>
                        <a:rPr lang="en-US" sz="1200" u="none" strike="noStrike" dirty="0">
                          <a:effectLst/>
                          <a:latin typeface="+mj-lt"/>
                        </a:rPr>
                        <a:t>’20</a:t>
                      </a:r>
                      <a:endParaRPr lang="en-US" sz="1200" b="1" i="0" u="none" strike="noStrike" dirty="0">
                        <a:solidFill>
                          <a:schemeClr val="bg1"/>
                        </a:solidFill>
                        <a:effectLst/>
                        <a:latin typeface="+mj-lt"/>
                      </a:endParaRPr>
                    </a:p>
                  </a:txBody>
                  <a:tcPr marL="0" marR="0" marT="0" marB="0"/>
                </a:tc>
                <a:tc>
                  <a:txBody>
                    <a:bodyPr/>
                    <a:lstStyle/>
                    <a:p>
                      <a:pPr algn="ctr" fontAlgn="b"/>
                      <a:r>
                        <a:rPr lang="en-US" sz="1200" b="1" i="0" u="none" strike="noStrike" dirty="0">
                          <a:solidFill>
                            <a:schemeClr val="bg1"/>
                          </a:solidFill>
                          <a:effectLst/>
                          <a:latin typeface="+mj-lt"/>
                        </a:rPr>
                        <a:t>May </a:t>
                      </a:r>
                      <a:r>
                        <a:rPr lang="en-US" sz="1200" u="none" strike="noStrike" dirty="0">
                          <a:effectLst/>
                          <a:latin typeface="+mj-lt"/>
                        </a:rPr>
                        <a:t>’20</a:t>
                      </a:r>
                      <a:endParaRPr lang="en-US" sz="1200" b="1" i="0" u="none" strike="noStrike" dirty="0">
                        <a:solidFill>
                          <a:schemeClr val="bg1"/>
                        </a:solidFill>
                        <a:effectLst/>
                        <a:latin typeface="+mj-lt"/>
                      </a:endParaRPr>
                    </a:p>
                  </a:txBody>
                  <a:tcPr marL="0" marR="0" marT="0" marB="0"/>
                </a:tc>
                <a:tc>
                  <a:txBody>
                    <a:bodyPr/>
                    <a:lstStyle/>
                    <a:p>
                      <a:pPr algn="ctr" fontAlgn="b"/>
                      <a:r>
                        <a:rPr lang="en-US" sz="1200" b="1" i="0" u="none" strike="noStrike" dirty="0">
                          <a:solidFill>
                            <a:schemeClr val="bg1"/>
                          </a:solidFill>
                          <a:effectLst/>
                          <a:latin typeface="+mj-lt"/>
                        </a:rPr>
                        <a:t>Jun </a:t>
                      </a:r>
                      <a:r>
                        <a:rPr lang="en-US" sz="1200" u="none" strike="noStrike" dirty="0">
                          <a:effectLst/>
                          <a:latin typeface="+mj-lt"/>
                        </a:rPr>
                        <a:t>’20</a:t>
                      </a:r>
                      <a:endParaRPr lang="en-US" sz="1200" b="1" i="0" u="none" strike="noStrike" dirty="0">
                        <a:solidFill>
                          <a:schemeClr val="bg1"/>
                        </a:solidFill>
                        <a:effectLst/>
                        <a:latin typeface="+mj-lt"/>
                      </a:endParaRPr>
                    </a:p>
                  </a:txBody>
                  <a:tcPr marL="0" marR="0" marT="0" marB="0"/>
                </a:tc>
                <a:tc>
                  <a:txBody>
                    <a:bodyPr/>
                    <a:lstStyle/>
                    <a:p>
                      <a:pPr algn="ctr" fontAlgn="b"/>
                      <a:r>
                        <a:rPr lang="en-US" sz="1200" b="1" i="0" u="none" strike="noStrike" kern="1200" dirty="0">
                          <a:solidFill>
                            <a:schemeClr val="bg1"/>
                          </a:solidFill>
                          <a:effectLst/>
                          <a:latin typeface="+mn-lt"/>
                          <a:ea typeface="+mn-ea"/>
                          <a:cs typeface="+mn-cs"/>
                        </a:rPr>
                        <a:t>Jul </a:t>
                      </a:r>
                      <a:r>
                        <a:rPr lang="en-US" sz="1200" b="1" u="none" strike="noStrike" kern="1200" dirty="0">
                          <a:solidFill>
                            <a:schemeClr val="lt1"/>
                          </a:solidFill>
                          <a:effectLst/>
                          <a:latin typeface="+mn-lt"/>
                          <a:ea typeface="+mn-ea"/>
                          <a:cs typeface="+mn-cs"/>
                        </a:rPr>
                        <a:t>’20</a:t>
                      </a:r>
                      <a:endParaRPr lang="en-US" sz="1200" b="1" i="0" u="none" strike="noStrike" dirty="0">
                        <a:solidFill>
                          <a:schemeClr val="bg1"/>
                        </a:solidFill>
                        <a:effectLst/>
                        <a:latin typeface="+mj-lt"/>
                      </a:endParaRPr>
                    </a:p>
                  </a:txBody>
                  <a:tcPr marL="0" marR="0" marT="0" marB="0"/>
                </a:tc>
                <a:tc>
                  <a:txBody>
                    <a:bodyPr/>
                    <a:lstStyle/>
                    <a:p>
                      <a:pPr algn="ctr" fontAlgn="b"/>
                      <a:r>
                        <a:rPr lang="en-US" sz="1200" b="1" i="0" u="none" strike="noStrike" kern="1200" dirty="0">
                          <a:solidFill>
                            <a:schemeClr val="bg1"/>
                          </a:solidFill>
                          <a:effectLst/>
                          <a:latin typeface="+mn-lt"/>
                          <a:ea typeface="+mn-ea"/>
                          <a:cs typeface="+mn-cs"/>
                        </a:rPr>
                        <a:t>Aug </a:t>
                      </a:r>
                      <a:r>
                        <a:rPr lang="en-US" sz="1200" b="1" u="none" strike="noStrike" kern="1200" dirty="0">
                          <a:solidFill>
                            <a:schemeClr val="lt1"/>
                          </a:solidFill>
                          <a:effectLst/>
                          <a:latin typeface="+mn-lt"/>
                          <a:ea typeface="+mn-ea"/>
                          <a:cs typeface="+mn-cs"/>
                        </a:rPr>
                        <a:t>’20</a:t>
                      </a:r>
                      <a:endParaRPr lang="en-US" sz="1200" b="1" i="0" u="none" strike="noStrike" dirty="0">
                        <a:solidFill>
                          <a:schemeClr val="bg1"/>
                        </a:solidFill>
                        <a:effectLst/>
                        <a:latin typeface="+mj-lt"/>
                      </a:endParaRPr>
                    </a:p>
                  </a:txBody>
                  <a:tcPr marL="0" marR="0" marT="0" marB="0"/>
                </a:tc>
                <a:tc>
                  <a:txBody>
                    <a:bodyPr/>
                    <a:lstStyle/>
                    <a:p>
                      <a:pPr algn="ctr" fontAlgn="b"/>
                      <a:r>
                        <a:rPr lang="en-US" sz="1200" b="1" i="0" u="none" strike="noStrike" kern="1200" dirty="0">
                          <a:solidFill>
                            <a:schemeClr val="bg1"/>
                          </a:solidFill>
                          <a:effectLst/>
                          <a:latin typeface="+mn-lt"/>
                          <a:ea typeface="+mn-ea"/>
                          <a:cs typeface="+mn-cs"/>
                        </a:rPr>
                        <a:t>Sep </a:t>
                      </a:r>
                      <a:r>
                        <a:rPr lang="en-US" sz="1200" b="1" u="none" strike="noStrike" kern="1200" dirty="0">
                          <a:solidFill>
                            <a:schemeClr val="lt1"/>
                          </a:solidFill>
                          <a:effectLst/>
                          <a:latin typeface="+mn-lt"/>
                          <a:ea typeface="+mn-ea"/>
                          <a:cs typeface="+mn-cs"/>
                        </a:rPr>
                        <a:t>’20</a:t>
                      </a:r>
                      <a:endParaRPr lang="en-US" sz="1200" b="1" i="0" u="none" strike="noStrike" dirty="0">
                        <a:solidFill>
                          <a:schemeClr val="bg1"/>
                        </a:solidFill>
                        <a:effectLst/>
                        <a:latin typeface="+mj-lt"/>
                      </a:endParaRPr>
                    </a:p>
                  </a:txBody>
                  <a:tcPr marL="0" marR="0" marT="0" marB="0"/>
                </a:tc>
                <a:tc>
                  <a:txBody>
                    <a:bodyPr/>
                    <a:lstStyle/>
                    <a:p>
                      <a:pPr algn="ctr" fontAlgn="b"/>
                      <a:r>
                        <a:rPr lang="en-US" sz="1200" b="1" i="0" u="none" strike="noStrike" dirty="0">
                          <a:solidFill>
                            <a:schemeClr val="bg1"/>
                          </a:solidFill>
                          <a:effectLst/>
                          <a:latin typeface="+mn-lt"/>
                        </a:rPr>
                        <a:t>Oct ’20</a:t>
                      </a:r>
                    </a:p>
                  </a:txBody>
                  <a:tcPr marL="9525" marR="9525" marT="9525" marB="0"/>
                </a:tc>
                <a:tc>
                  <a:txBody>
                    <a:bodyPr/>
                    <a:lstStyle/>
                    <a:p>
                      <a:pPr algn="ctr" fontAlgn="b"/>
                      <a:r>
                        <a:rPr lang="en-US" sz="1200" b="1" i="0" u="none" strike="noStrike" dirty="0">
                          <a:solidFill>
                            <a:schemeClr val="bg1"/>
                          </a:solidFill>
                          <a:effectLst/>
                          <a:latin typeface="+mn-lt"/>
                        </a:rPr>
                        <a:t>Nov ’20</a:t>
                      </a:r>
                    </a:p>
                  </a:txBody>
                  <a:tcPr marL="9525" marR="9525" marT="9525" marB="0"/>
                </a:tc>
                <a:tc>
                  <a:txBody>
                    <a:bodyPr/>
                    <a:lstStyle/>
                    <a:p>
                      <a:pPr algn="ctr" fontAlgn="b"/>
                      <a:r>
                        <a:rPr lang="en-US" sz="1200" b="1" i="0" u="none" strike="noStrike" dirty="0">
                          <a:solidFill>
                            <a:schemeClr val="bg1"/>
                          </a:solidFill>
                          <a:effectLst/>
                          <a:latin typeface="+mn-lt"/>
                        </a:rPr>
                        <a:t>Dec ’20</a:t>
                      </a:r>
                    </a:p>
                  </a:txBody>
                  <a:tcPr marL="9525" marR="9525" marT="9525" marB="0"/>
                </a:tc>
                <a:extLst>
                  <a:ext uri="{0D108BD9-81ED-4DB2-BD59-A6C34878D82A}">
                    <a16:rowId xmlns:a16="http://schemas.microsoft.com/office/drawing/2014/main" val="3758104167"/>
                  </a:ext>
                </a:extLst>
              </a:tr>
              <a:tr h="178651">
                <a:tc>
                  <a:txBody>
                    <a:bodyPr/>
                    <a:lstStyle/>
                    <a:p>
                      <a:pPr algn="l" fontAlgn="b"/>
                      <a:r>
                        <a:rPr lang="en-US" sz="1050" b="0" i="0" u="none" strike="noStrike" dirty="0">
                          <a:solidFill>
                            <a:srgbClr val="000000"/>
                          </a:solidFill>
                          <a:effectLst/>
                          <a:latin typeface="+mn-lt"/>
                        </a:rPr>
                        <a:t>RECON EDI Reporting</a:t>
                      </a:r>
                    </a:p>
                  </a:txBody>
                  <a:tcPr marL="9525" marR="9525" marT="9525" marB="0" anchor="b"/>
                </a:tc>
                <a:tc>
                  <a:txBody>
                    <a:bodyPr/>
                    <a:lstStyle/>
                    <a:p>
                      <a:pPr algn="ctr" fontAlgn="ctr"/>
                      <a:r>
                        <a:rPr lang="en-US" sz="1050" b="0" i="0" u="none" strike="noStrike">
                          <a:solidFill>
                            <a:srgbClr val="000000"/>
                          </a:solidFill>
                          <a:effectLst/>
                          <a:latin typeface="Calibri" panose="020F0502020204030204" pitchFamily="34" charset="0"/>
                        </a:rPr>
                        <a:t>99.17%</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99.69%</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99.57%</a:t>
                      </a:r>
                    </a:p>
                  </a:txBody>
                  <a:tcPr marL="9525" marR="9525" marT="9525" marB="0" anchor="ctr"/>
                </a:tc>
                <a:tc>
                  <a:txBody>
                    <a:bodyPr/>
                    <a:lstStyle/>
                    <a:p>
                      <a:pPr algn="ctr" fontAlgn="ctr"/>
                      <a:endParaRPr lang="en-US" sz="1050" b="0" i="0" u="none" strike="noStrike">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0161124"/>
                  </a:ext>
                </a:extLst>
              </a:tr>
              <a:tr h="178651">
                <a:tc>
                  <a:txBody>
                    <a:bodyPr/>
                    <a:lstStyle/>
                    <a:p>
                      <a:pPr algn="l" fontAlgn="b"/>
                      <a:r>
                        <a:rPr lang="en-US" sz="1050" b="0" i="0" u="none" strike="noStrike" dirty="0">
                          <a:solidFill>
                            <a:srgbClr val="000000"/>
                          </a:solidFill>
                          <a:effectLst/>
                          <a:latin typeface="+mn-lt"/>
                        </a:rPr>
                        <a:t>MB EDI Reporting</a:t>
                      </a:r>
                    </a:p>
                  </a:txBody>
                  <a:tcPr marL="9525" marR="9525" marT="9525" marB="0" anchor="b"/>
                </a:tc>
                <a:tc>
                  <a:txBody>
                    <a:bodyPr/>
                    <a:lstStyle/>
                    <a:p>
                      <a:pPr algn="ctr" fontAlgn="ctr"/>
                      <a:r>
                        <a:rPr lang="en-US" sz="1050" b="0" i="0" u="none" strike="noStrike">
                          <a:solidFill>
                            <a:srgbClr val="000000"/>
                          </a:solidFill>
                          <a:effectLst/>
                          <a:latin typeface="Calibri" panose="020F0502020204030204" pitchFamily="34" charset="0"/>
                        </a:rPr>
                        <a:t>98.60%</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98.68%</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98.40%</a:t>
                      </a: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a:solidFill>
                          <a:srgbClr val="000000"/>
                        </a:solidFill>
                        <a:effectLst/>
                        <a:latin typeface="+mn-lt"/>
                      </a:endParaRPr>
                    </a:p>
                  </a:txBody>
                  <a:tcPr marL="9525" marR="9525" marT="9525" marB="0" anchor="ctr"/>
                </a:tc>
                <a:tc>
                  <a:txBody>
                    <a:bodyPr/>
                    <a:lstStyle/>
                    <a:p>
                      <a:pPr algn="ctr" fontAlgn="b"/>
                      <a:endParaRPr lang="en-US" sz="105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33342656"/>
                  </a:ext>
                </a:extLst>
              </a:tr>
              <a:tr h="178651">
                <a:tc>
                  <a:txBody>
                    <a:bodyPr/>
                    <a:lstStyle/>
                    <a:p>
                      <a:pPr algn="l" fontAlgn="b"/>
                      <a:r>
                        <a:rPr lang="en-US" sz="1050" b="0" i="0" u="none" strike="noStrike">
                          <a:solidFill>
                            <a:srgbClr val="000000"/>
                          </a:solidFill>
                          <a:effectLst/>
                          <a:latin typeface="+mn-lt"/>
                        </a:rPr>
                        <a:t>IP EDI Reporting</a:t>
                      </a:r>
                    </a:p>
                  </a:txBody>
                  <a:tcPr marL="9525" marR="9525" marT="9525" marB="0" anchor="b"/>
                </a:tc>
                <a:tc>
                  <a:txBody>
                    <a:bodyPr/>
                    <a:lstStyle/>
                    <a:p>
                      <a:pPr algn="ctr" fontAlgn="ctr"/>
                      <a:r>
                        <a:rPr lang="en-US" sz="1050" b="0" i="0" u="none" strike="noStrike">
                          <a:solidFill>
                            <a:srgbClr val="000000"/>
                          </a:solidFill>
                          <a:effectLst/>
                          <a:latin typeface="Calibri" panose="020F0502020204030204" pitchFamily="34" charset="0"/>
                        </a:rPr>
                        <a:t>93.75%</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95.69%</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96.47%</a:t>
                      </a: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ctr"/>
                      <a:endParaRPr lang="en-US" sz="1050" b="0" i="0" u="none" strike="noStrike" dirty="0">
                        <a:solidFill>
                          <a:srgbClr val="000000"/>
                        </a:solidFill>
                        <a:effectLst/>
                        <a:latin typeface="+mn-lt"/>
                      </a:endParaRPr>
                    </a:p>
                  </a:txBody>
                  <a:tcPr marL="9525" marR="9525" marT="9525" marB="0" anchor="ctr"/>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3222144"/>
                  </a:ext>
                </a:extLst>
              </a:tr>
            </a:tbl>
          </a:graphicData>
        </a:graphic>
      </p:graphicFrame>
      <p:sp>
        <p:nvSpPr>
          <p:cNvPr id="8" name="TextBox 7">
            <a:extLst>
              <a:ext uri="{FF2B5EF4-FFF2-40B4-BE49-F238E27FC236}">
                <a16:creationId xmlns:a16="http://schemas.microsoft.com/office/drawing/2014/main" id="{B63E683C-FFD9-4783-834F-D2F56EE0F134}"/>
              </a:ext>
            </a:extLst>
          </p:cNvPr>
          <p:cNvSpPr txBox="1"/>
          <p:nvPr/>
        </p:nvSpPr>
        <p:spPr>
          <a:xfrm>
            <a:off x="4761121" y="5235924"/>
            <a:ext cx="4161786" cy="400110"/>
          </a:xfrm>
          <a:prstGeom prst="rect">
            <a:avLst/>
          </a:prstGeom>
          <a:noFill/>
        </p:spPr>
        <p:txBody>
          <a:bodyPr wrap="square" rtlCol="0">
            <a:spAutoFit/>
          </a:bodyPr>
          <a:lstStyle/>
          <a:p>
            <a:pPr algn="r"/>
            <a:r>
              <a:rPr lang="en-US" sz="1000" i="1" dirty="0">
                <a:latin typeface="Segoe UI" panose="020B0502040204020203" pitchFamily="34" charset="0"/>
                <a:ea typeface="Segoe UI" panose="020B0502040204020203" pitchFamily="34" charset="0"/>
                <a:cs typeface="Segoe UI" panose="020B0502040204020203" pitchFamily="34" charset="0"/>
              </a:rPr>
              <a:t>* Based on data as of 4/1/2020</a:t>
            </a:r>
          </a:p>
          <a:p>
            <a:pPr algn="r"/>
            <a:endParaRPr lang="en-US" sz="1000" i="1" dirty="0">
              <a:highlight>
                <a:srgbClr val="FFFF00"/>
              </a:highlight>
              <a:latin typeface="Segoe UI" panose="020B0502040204020203" pitchFamily="34" charset="0"/>
              <a:ea typeface="Segoe UI" panose="020B0502040204020203" pitchFamily="34" charset="0"/>
              <a:cs typeface="Segoe UI" panose="020B0502040204020203" pitchFamily="34" charset="0"/>
            </a:endParaRPr>
          </a:p>
        </p:txBody>
      </p:sp>
      <p:sp>
        <p:nvSpPr>
          <p:cNvPr id="2" name="Title 1">
            <a:extLst>
              <a:ext uri="{FF2B5EF4-FFF2-40B4-BE49-F238E27FC236}">
                <a16:creationId xmlns:a16="http://schemas.microsoft.com/office/drawing/2014/main" id="{466667D3-0D16-478D-8C03-5156C95D20D5}"/>
              </a:ext>
            </a:extLst>
          </p:cNvPr>
          <p:cNvSpPr>
            <a:spLocks noGrp="1"/>
          </p:cNvSpPr>
          <p:nvPr>
            <p:ph type="title"/>
          </p:nvPr>
        </p:nvSpPr>
        <p:spPr>
          <a:xfrm>
            <a:off x="301451" y="365126"/>
            <a:ext cx="8621456" cy="1195875"/>
          </a:xfrm>
        </p:spPr>
        <p:txBody>
          <a:bodyPr>
            <a:noAutofit/>
          </a:bodyPr>
          <a:lstStyle/>
          <a:p>
            <a:r>
              <a:rPr lang="en-US" sz="3600" dirty="0"/>
              <a:t>CY2020 – EDI </a:t>
            </a:r>
            <a:r>
              <a:rPr lang="en-US" sz="3600" b="1" dirty="0"/>
              <a:t>Reporting</a:t>
            </a:r>
            <a:r>
              <a:rPr lang="en-US" sz="3600" dirty="0"/>
              <a:t> of Initial TIBs Payment, Medical Bill and Reconsideration</a:t>
            </a:r>
          </a:p>
        </p:txBody>
      </p:sp>
      <p:graphicFrame>
        <p:nvGraphicFramePr>
          <p:cNvPr id="9" name="Chart 8" descr="CY2020 – Reporting of Initial TIBs Payment, Medical Bill and Reconsideration Bills to date for 2020. See chart below for details.">
            <a:extLst>
              <a:ext uri="{FF2B5EF4-FFF2-40B4-BE49-F238E27FC236}">
                <a16:creationId xmlns:a16="http://schemas.microsoft.com/office/drawing/2014/main" id="{00000000-0008-0000-0000-000004000000}"/>
              </a:ext>
            </a:extLst>
          </p:cNvPr>
          <p:cNvGraphicFramePr>
            <a:graphicFrameLocks/>
          </p:cNvGraphicFramePr>
          <p:nvPr/>
        </p:nvGraphicFramePr>
        <p:xfrm>
          <a:off x="355774" y="1476805"/>
          <a:ext cx="8486775" cy="38026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3526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1719261"/>
          </a:xfrm>
        </p:spPr>
        <p:txBody>
          <a:bodyPr/>
          <a:lstStyle/>
          <a:p>
            <a:r>
              <a:rPr lang="en-US" dirty="0"/>
              <a:t>         DWC Fraud</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7812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FCEC5-87AD-4D62-9B1E-112B1CAC9BDD}"/>
              </a:ext>
            </a:extLst>
          </p:cNvPr>
          <p:cNvSpPr>
            <a:spLocks noGrp="1"/>
          </p:cNvSpPr>
          <p:nvPr>
            <p:ph type="title"/>
          </p:nvPr>
        </p:nvSpPr>
        <p:spPr/>
        <p:txBody>
          <a:bodyPr/>
          <a:lstStyle/>
          <a:p>
            <a:r>
              <a:rPr lang="en-US" dirty="0"/>
              <a:t>Fraud Definition</a:t>
            </a:r>
          </a:p>
        </p:txBody>
      </p:sp>
      <p:sp>
        <p:nvSpPr>
          <p:cNvPr id="3" name="Content Placeholder 2">
            <a:extLst>
              <a:ext uri="{FF2B5EF4-FFF2-40B4-BE49-F238E27FC236}">
                <a16:creationId xmlns:a16="http://schemas.microsoft.com/office/drawing/2014/main" id="{7970F3D5-381F-4C74-ACA5-3AA9F6382FB7}"/>
              </a:ext>
            </a:extLst>
          </p:cNvPr>
          <p:cNvSpPr>
            <a:spLocks noGrp="1"/>
          </p:cNvSpPr>
          <p:nvPr>
            <p:ph idx="1"/>
          </p:nvPr>
        </p:nvSpPr>
        <p:spPr>
          <a:xfrm>
            <a:off x="360218" y="1690689"/>
            <a:ext cx="8423564" cy="4486274"/>
          </a:xfrm>
        </p:spPr>
        <p:txBody>
          <a:bodyPr>
            <a:normAutofit/>
          </a:bodyPr>
          <a:lstStyle/>
          <a:p>
            <a:pPr marL="0" indent="0">
              <a:buNone/>
            </a:pPr>
            <a:r>
              <a:rPr lang="en-US" sz="3200" dirty="0"/>
              <a:t>Per Black’s Law Dictionary: </a:t>
            </a:r>
          </a:p>
          <a:p>
            <a:pPr marL="0" indent="0">
              <a:buNone/>
            </a:pPr>
            <a:r>
              <a:rPr lang="en-US" i="1" dirty="0"/>
              <a:t>“Fraud includes any intentional or deliberate act to deprive another of property or money by guile, deception, or other unfair means.”</a:t>
            </a:r>
          </a:p>
          <a:p>
            <a:pPr marL="0" indent="0">
              <a:buNone/>
            </a:pPr>
            <a:endParaRPr lang="en-US" i="1" dirty="0"/>
          </a:p>
          <a:p>
            <a:pPr marL="0" indent="0">
              <a:buNone/>
            </a:pPr>
            <a:r>
              <a:rPr lang="en-US" i="1" dirty="0">
                <a:hlinkClick r:id="rId3"/>
              </a:rPr>
              <a:t>https://www.acfe.com/fraud-101.aspx</a:t>
            </a:r>
            <a:endParaRPr lang="en-US" i="1" dirty="0"/>
          </a:p>
          <a:p>
            <a:pPr marL="457200" lvl="1" indent="0">
              <a:buNone/>
            </a:pPr>
            <a:endParaRPr lang="en-US" i="1" dirty="0"/>
          </a:p>
        </p:txBody>
      </p:sp>
    </p:spTree>
    <p:extLst>
      <p:ext uri="{BB962C8B-B14F-4D97-AF65-F5344CB8AC3E}">
        <p14:creationId xmlns:p14="http://schemas.microsoft.com/office/powerpoint/2010/main" val="2771421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FD671-9D7D-4D4F-A232-2F0DE4A39CEE}"/>
              </a:ext>
            </a:extLst>
          </p:cNvPr>
          <p:cNvSpPr>
            <a:spLocks noGrp="1"/>
          </p:cNvSpPr>
          <p:nvPr>
            <p:ph type="title"/>
          </p:nvPr>
        </p:nvSpPr>
        <p:spPr/>
        <p:txBody>
          <a:bodyPr/>
          <a:lstStyle/>
          <a:p>
            <a:r>
              <a:rPr lang="en-US" dirty="0"/>
              <a:t>Fraud Schemes</a:t>
            </a:r>
          </a:p>
        </p:txBody>
      </p:sp>
      <p:sp>
        <p:nvSpPr>
          <p:cNvPr id="3" name="Content Placeholder 2">
            <a:extLst>
              <a:ext uri="{FF2B5EF4-FFF2-40B4-BE49-F238E27FC236}">
                <a16:creationId xmlns:a16="http://schemas.microsoft.com/office/drawing/2014/main" id="{05B4E447-BF10-49F5-855D-F71FB881D34E}"/>
              </a:ext>
            </a:extLst>
          </p:cNvPr>
          <p:cNvSpPr>
            <a:spLocks noGrp="1"/>
          </p:cNvSpPr>
          <p:nvPr>
            <p:ph idx="1"/>
          </p:nvPr>
        </p:nvSpPr>
        <p:spPr/>
        <p:txBody>
          <a:bodyPr/>
          <a:lstStyle/>
          <a:p>
            <a:pPr marL="0" indent="0">
              <a:buNone/>
            </a:pPr>
            <a:r>
              <a:rPr lang="en-US" dirty="0"/>
              <a:t>Types of fraud the DWC Fraud and Prosecution teams investigate:</a:t>
            </a:r>
          </a:p>
          <a:p>
            <a:pPr lvl="1"/>
            <a:r>
              <a:rPr lang="en-US" dirty="0"/>
              <a:t>Billing for services not performed by attorneys and healthcare providers.</a:t>
            </a:r>
          </a:p>
          <a:p>
            <a:pPr lvl="1"/>
            <a:r>
              <a:rPr lang="en-US" dirty="0"/>
              <a:t>Under reporting employees or misclassifying high risk employees in order to obtain lower premium rates.</a:t>
            </a:r>
          </a:p>
          <a:p>
            <a:pPr lvl="1"/>
            <a:r>
              <a:rPr lang="en-US" dirty="0"/>
              <a:t>Working and drawing.</a:t>
            </a:r>
          </a:p>
          <a:p>
            <a:pPr lvl="1"/>
            <a:r>
              <a:rPr lang="en-US" dirty="0"/>
              <a:t>Falsifying documents to keep from having to pay benefits.</a:t>
            </a:r>
          </a:p>
          <a:p>
            <a:endParaRPr lang="en-US" dirty="0"/>
          </a:p>
        </p:txBody>
      </p:sp>
    </p:spTree>
    <p:extLst>
      <p:ext uri="{BB962C8B-B14F-4D97-AF65-F5344CB8AC3E}">
        <p14:creationId xmlns:p14="http://schemas.microsoft.com/office/powerpoint/2010/main" val="2960529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FCB44F-87AE-4BEB-800A-96E84FAB1D98}"/>
              </a:ext>
            </a:extLst>
          </p:cNvPr>
          <p:cNvSpPr txBox="1"/>
          <p:nvPr/>
        </p:nvSpPr>
        <p:spPr>
          <a:xfrm>
            <a:off x="4794709" y="5923065"/>
            <a:ext cx="4161786" cy="246221"/>
          </a:xfrm>
          <a:prstGeom prst="rect">
            <a:avLst/>
          </a:prstGeom>
          <a:noFill/>
        </p:spPr>
        <p:txBody>
          <a:bodyPr wrap="square" rtlCol="0">
            <a:spAutoFit/>
          </a:bodyPr>
          <a:lstStyle/>
          <a:p>
            <a:pPr algn="r"/>
            <a:r>
              <a:rPr lang="en-US" sz="1000" i="1" dirty="0">
                <a:latin typeface="Segoe UI" panose="020B0502040204020203" pitchFamily="34" charset="0"/>
                <a:ea typeface="Segoe UI" panose="020B0502040204020203" pitchFamily="34" charset="0"/>
                <a:cs typeface="Segoe UI" panose="020B0502040204020203" pitchFamily="34" charset="0"/>
              </a:rPr>
              <a:t>*Based on data received as of 4/15/2020</a:t>
            </a:r>
            <a:endParaRPr lang="en-US" sz="1000" i="1" dirty="0">
              <a:highlight>
                <a:srgbClr val="FFFF00"/>
              </a:highlight>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p:txBody>
          <a:bodyPr/>
          <a:lstStyle/>
          <a:p>
            <a:pPr marL="0" lvl="1" indent="0">
              <a:lnSpc>
                <a:spcPct val="100000"/>
              </a:lnSpc>
              <a:spcBef>
                <a:spcPts val="600"/>
              </a:spcBef>
              <a:spcAft>
                <a:spcPts val="1200"/>
              </a:spcAft>
              <a:buNone/>
              <a:tabLst>
                <a:tab pos="1314450" algn="r"/>
                <a:tab pos="1428750" algn="l"/>
              </a:tabLst>
            </a:pPr>
            <a:r>
              <a:rPr lang="en-US" dirty="0"/>
              <a:t>	</a:t>
            </a:r>
            <a:r>
              <a:rPr lang="en-US" sz="3600" b="1" dirty="0"/>
              <a:t> 487</a:t>
            </a:r>
            <a:r>
              <a:rPr lang="en-US" sz="3600" dirty="0"/>
              <a:t>	- Fraud Referrals Received</a:t>
            </a:r>
          </a:p>
          <a:p>
            <a:pPr marL="0" lvl="1" indent="0">
              <a:lnSpc>
                <a:spcPct val="100000"/>
              </a:lnSpc>
              <a:spcBef>
                <a:spcPts val="600"/>
              </a:spcBef>
              <a:spcAft>
                <a:spcPts val="1200"/>
              </a:spcAft>
              <a:buNone/>
              <a:tabLst>
                <a:tab pos="1314450" algn="r"/>
                <a:tab pos="1428750" algn="l"/>
              </a:tabLst>
            </a:pPr>
            <a:r>
              <a:rPr lang="en-US" sz="3600" dirty="0"/>
              <a:t>	</a:t>
            </a:r>
            <a:r>
              <a:rPr lang="en-US" sz="3600" b="1" dirty="0"/>
              <a:t>124</a:t>
            </a:r>
            <a:r>
              <a:rPr lang="en-US" sz="3600" dirty="0"/>
              <a:t>	- Fraud Cases Open*</a:t>
            </a:r>
          </a:p>
          <a:p>
            <a:pPr marL="0" lvl="1" indent="0">
              <a:lnSpc>
                <a:spcPct val="100000"/>
              </a:lnSpc>
              <a:spcBef>
                <a:spcPts val="600"/>
              </a:spcBef>
              <a:spcAft>
                <a:spcPts val="1200"/>
              </a:spcAft>
              <a:buNone/>
              <a:tabLst>
                <a:tab pos="1314450" algn="r"/>
                <a:tab pos="1428750" algn="l"/>
              </a:tabLst>
            </a:pPr>
            <a:r>
              <a:rPr lang="en-US" sz="3600" dirty="0"/>
              <a:t>	</a:t>
            </a:r>
            <a:r>
              <a:rPr lang="en-US" sz="3600" b="1" dirty="0"/>
              <a:t>512</a:t>
            </a:r>
            <a:r>
              <a:rPr lang="en-US" sz="3600" dirty="0"/>
              <a:t>	- Fraud Cases Closed</a:t>
            </a:r>
          </a:p>
          <a:p>
            <a:pPr marL="0" lvl="1" indent="0">
              <a:lnSpc>
                <a:spcPct val="100000"/>
              </a:lnSpc>
              <a:spcBef>
                <a:spcPts val="600"/>
              </a:spcBef>
              <a:spcAft>
                <a:spcPts val="1200"/>
              </a:spcAft>
              <a:buNone/>
              <a:tabLst>
                <a:tab pos="1314450" algn="r"/>
                <a:tab pos="1428750" algn="l"/>
              </a:tabLst>
            </a:pPr>
            <a:r>
              <a:rPr lang="en-US" sz="3600" dirty="0"/>
              <a:t>	</a:t>
            </a:r>
            <a:r>
              <a:rPr lang="en-US" sz="3600" b="1" dirty="0"/>
              <a:t>0</a:t>
            </a:r>
            <a:r>
              <a:rPr lang="en-US" sz="3600" dirty="0"/>
              <a:t>	- Fraud Referrals for Prosecution</a:t>
            </a:r>
            <a:endParaRPr lang="en-US" dirty="0"/>
          </a:p>
        </p:txBody>
      </p:sp>
      <p:sp>
        <p:nvSpPr>
          <p:cNvPr id="2" name="Title 1"/>
          <p:cNvSpPr>
            <a:spLocks noGrp="1"/>
          </p:cNvSpPr>
          <p:nvPr>
            <p:ph type="title"/>
          </p:nvPr>
        </p:nvSpPr>
        <p:spPr/>
        <p:txBody>
          <a:bodyPr/>
          <a:lstStyle/>
          <a:p>
            <a:r>
              <a:rPr lang="en-US" dirty="0"/>
              <a:t>CY2020 – DWC Fraud Stats</a:t>
            </a:r>
          </a:p>
        </p:txBody>
      </p:sp>
    </p:spTree>
    <p:extLst>
      <p:ext uri="{BB962C8B-B14F-4D97-AF65-F5344CB8AC3E}">
        <p14:creationId xmlns:p14="http://schemas.microsoft.com/office/powerpoint/2010/main" val="111477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r>
              <a:rPr lang="en-US" b="1" dirty="0"/>
              <a:t> </a:t>
            </a:r>
            <a:r>
              <a:rPr lang="en-US" dirty="0"/>
              <a:t>Items</a:t>
            </a:r>
          </a:p>
        </p:txBody>
      </p:sp>
      <p:sp>
        <p:nvSpPr>
          <p:cNvPr id="3" name="Content Placeholder 2"/>
          <p:cNvSpPr>
            <a:spLocks noGrp="1"/>
          </p:cNvSpPr>
          <p:nvPr>
            <p:ph idx="1"/>
          </p:nvPr>
        </p:nvSpPr>
        <p:spPr>
          <a:xfrm>
            <a:off x="628650" y="1586753"/>
            <a:ext cx="7886700" cy="4590210"/>
          </a:xfrm>
        </p:spPr>
        <p:txBody>
          <a:bodyPr>
            <a:normAutofit fontScale="70000" lnSpcReduction="20000"/>
          </a:bodyPr>
          <a:lstStyle/>
          <a:p>
            <a:r>
              <a:rPr lang="en-US" dirty="0"/>
              <a:t>Welcome</a:t>
            </a:r>
          </a:p>
          <a:p>
            <a:r>
              <a:rPr lang="en-US" dirty="0"/>
              <a:t>Introduction of Deputy Commissioner of Legal Services</a:t>
            </a:r>
          </a:p>
          <a:p>
            <a:r>
              <a:rPr lang="en-US" dirty="0"/>
              <a:t>Office of Medical Advisor Update</a:t>
            </a:r>
          </a:p>
          <a:p>
            <a:r>
              <a:rPr lang="en-US" dirty="0"/>
              <a:t>Compliance and Investigations</a:t>
            </a:r>
          </a:p>
          <a:p>
            <a:r>
              <a:rPr lang="en-US" dirty="0"/>
              <a:t>Telemedicine Update</a:t>
            </a:r>
          </a:p>
          <a:p>
            <a:r>
              <a:rPr lang="en-US" dirty="0"/>
              <a:t>Workplace Safety Update</a:t>
            </a:r>
          </a:p>
          <a:p>
            <a:r>
              <a:rPr lang="en-US" dirty="0"/>
              <a:t>MFDR Update</a:t>
            </a:r>
          </a:p>
          <a:p>
            <a:r>
              <a:rPr lang="en-US" dirty="0"/>
              <a:t>Hearings Update-Zoom</a:t>
            </a:r>
          </a:p>
          <a:p>
            <a:r>
              <a:rPr lang="en-US" dirty="0"/>
              <a:t>DD and Business Process Update</a:t>
            </a:r>
          </a:p>
          <a:p>
            <a:r>
              <a:rPr lang="en-US" dirty="0"/>
              <a:t>EDI Monitoring Update</a:t>
            </a:r>
          </a:p>
          <a:p>
            <a:r>
              <a:rPr lang="en-US" dirty="0"/>
              <a:t>Data Call </a:t>
            </a:r>
          </a:p>
          <a:p>
            <a:r>
              <a:rPr lang="en-US" dirty="0"/>
              <a:t>Q&amp;A </a:t>
            </a:r>
          </a:p>
          <a:p>
            <a:r>
              <a:rPr lang="en-US" dirty="0"/>
              <a:t>Closing</a:t>
            </a:r>
          </a:p>
        </p:txBody>
      </p:sp>
    </p:spTree>
    <p:extLst>
      <p:ext uri="{BB962C8B-B14F-4D97-AF65-F5344CB8AC3E}">
        <p14:creationId xmlns:p14="http://schemas.microsoft.com/office/powerpoint/2010/main" val="1314923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E8AAA0-5A15-4414-A81C-FEEE665627B7}"/>
              </a:ext>
            </a:extLst>
          </p:cNvPr>
          <p:cNvSpPr txBox="1"/>
          <p:nvPr/>
        </p:nvSpPr>
        <p:spPr>
          <a:xfrm>
            <a:off x="4794709" y="5923065"/>
            <a:ext cx="4161786" cy="246221"/>
          </a:xfrm>
          <a:prstGeom prst="rect">
            <a:avLst/>
          </a:prstGeom>
          <a:noFill/>
        </p:spPr>
        <p:txBody>
          <a:bodyPr wrap="square" rtlCol="0">
            <a:spAutoFit/>
          </a:bodyPr>
          <a:lstStyle/>
          <a:p>
            <a:pPr algn="r"/>
            <a:r>
              <a:rPr lang="en-US" sz="1000" i="1" dirty="0">
                <a:latin typeface="Segoe UI" panose="020B0502040204020203" pitchFamily="34" charset="0"/>
                <a:ea typeface="Segoe UI" panose="020B0502040204020203" pitchFamily="34" charset="0"/>
                <a:cs typeface="Segoe UI" panose="020B0502040204020203" pitchFamily="34" charset="0"/>
              </a:rPr>
              <a:t>*Based on data received as of 4/15/2020</a:t>
            </a:r>
            <a:endParaRPr lang="en-US" sz="1000" i="1" dirty="0">
              <a:highlight>
                <a:srgbClr val="FFFF00"/>
              </a:highlight>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697758" y="2023439"/>
            <a:ext cx="7817592" cy="3621223"/>
          </a:xfrm>
        </p:spPr>
        <p:txBody>
          <a:bodyPr>
            <a:normAutofit/>
          </a:bodyPr>
          <a:lstStyle/>
          <a:p>
            <a:pPr marL="0" indent="0">
              <a:buNone/>
            </a:pPr>
            <a:r>
              <a:rPr lang="en-US" sz="3600" b="1" dirty="0"/>
              <a:t>Indictments – 2</a:t>
            </a:r>
            <a:endParaRPr lang="en-US" sz="3600" dirty="0"/>
          </a:p>
          <a:p>
            <a:pPr lvl="2"/>
            <a:r>
              <a:rPr lang="en-US" sz="2400" dirty="0"/>
              <a:t>1 Healthcare Provider</a:t>
            </a:r>
          </a:p>
          <a:p>
            <a:pPr lvl="2"/>
            <a:r>
              <a:rPr lang="en-US" sz="2400" dirty="0"/>
              <a:t>1 Injured Employee</a:t>
            </a:r>
          </a:p>
          <a:p>
            <a:pPr marL="0" lvl="1" indent="0">
              <a:lnSpc>
                <a:spcPct val="100000"/>
              </a:lnSpc>
              <a:spcBef>
                <a:spcPts val="600"/>
              </a:spcBef>
              <a:spcAft>
                <a:spcPts val="1200"/>
              </a:spcAft>
              <a:buNone/>
              <a:tabLst>
                <a:tab pos="1314450" algn="r"/>
                <a:tab pos="1428750" algn="l"/>
              </a:tabLst>
            </a:pPr>
            <a:r>
              <a:rPr lang="en-US" sz="4000" dirty="0"/>
              <a:t>	</a:t>
            </a:r>
            <a:endParaRPr lang="en-US" sz="4000" b="1" dirty="0">
              <a:highlight>
                <a:srgbClr val="FFFF00"/>
              </a:highlight>
            </a:endParaRPr>
          </a:p>
        </p:txBody>
      </p:sp>
      <p:sp>
        <p:nvSpPr>
          <p:cNvPr id="2" name="Title 1"/>
          <p:cNvSpPr>
            <a:spLocks noGrp="1"/>
          </p:cNvSpPr>
          <p:nvPr>
            <p:ph type="title"/>
          </p:nvPr>
        </p:nvSpPr>
        <p:spPr/>
        <p:txBody>
          <a:bodyPr/>
          <a:lstStyle/>
          <a:p>
            <a:r>
              <a:rPr lang="en-US" dirty="0"/>
              <a:t>CY2020 – DWC Prosecution Stats</a:t>
            </a:r>
          </a:p>
        </p:txBody>
      </p:sp>
    </p:spTree>
    <p:extLst>
      <p:ext uri="{BB962C8B-B14F-4D97-AF65-F5344CB8AC3E}">
        <p14:creationId xmlns:p14="http://schemas.microsoft.com/office/powerpoint/2010/main" val="413330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05A506-39F7-4703-BE66-21244DA7AE9E}"/>
              </a:ext>
            </a:extLst>
          </p:cNvPr>
          <p:cNvSpPr>
            <a:spLocks noGrp="1"/>
          </p:cNvSpPr>
          <p:nvPr>
            <p:ph idx="1"/>
          </p:nvPr>
        </p:nvSpPr>
        <p:spPr/>
        <p:txBody>
          <a:bodyPr/>
          <a:lstStyle/>
          <a:p>
            <a:pPr marL="0" indent="0">
              <a:buNone/>
            </a:pPr>
            <a:r>
              <a:rPr lang="en-US" sz="3600" b="1" dirty="0"/>
              <a:t>Convictions – 2 </a:t>
            </a:r>
          </a:p>
          <a:p>
            <a:pPr lvl="1"/>
            <a:r>
              <a:rPr lang="en-US" b="1" dirty="0"/>
              <a:t>1</a:t>
            </a:r>
            <a:r>
              <a:rPr lang="en-US" dirty="0"/>
              <a:t> Employer</a:t>
            </a:r>
          </a:p>
          <a:p>
            <a:pPr lvl="1"/>
            <a:r>
              <a:rPr lang="en-US" b="1" dirty="0"/>
              <a:t>1</a:t>
            </a:r>
            <a:r>
              <a:rPr lang="en-US" dirty="0"/>
              <a:t> Injured Employee</a:t>
            </a:r>
          </a:p>
          <a:p>
            <a:pPr marL="0" indent="0">
              <a:buNone/>
            </a:pPr>
            <a:endParaRPr lang="en-US" dirty="0"/>
          </a:p>
        </p:txBody>
      </p:sp>
      <p:sp>
        <p:nvSpPr>
          <p:cNvPr id="4" name="Title 1">
            <a:extLst>
              <a:ext uri="{FF2B5EF4-FFF2-40B4-BE49-F238E27FC236}">
                <a16:creationId xmlns:a16="http://schemas.microsoft.com/office/drawing/2014/main" id="{1C9D85AA-BCBB-4F85-B6FF-B87D6CBBA292}"/>
              </a:ext>
            </a:extLst>
          </p:cNvPr>
          <p:cNvSpPr>
            <a:spLocks noGrp="1"/>
          </p:cNvSpPr>
          <p:nvPr>
            <p:ph type="title"/>
          </p:nvPr>
        </p:nvSpPr>
        <p:spPr>
          <a:xfrm>
            <a:off x="628650" y="365125"/>
            <a:ext cx="7886700" cy="1325563"/>
          </a:xfrm>
        </p:spPr>
        <p:txBody>
          <a:bodyPr/>
          <a:lstStyle/>
          <a:p>
            <a:r>
              <a:rPr lang="en-US" dirty="0"/>
              <a:t>CY2020 – DWC Prosecution Stats</a:t>
            </a:r>
          </a:p>
        </p:txBody>
      </p:sp>
    </p:spTree>
    <p:extLst>
      <p:ext uri="{BB962C8B-B14F-4D97-AF65-F5344CB8AC3E}">
        <p14:creationId xmlns:p14="http://schemas.microsoft.com/office/powerpoint/2010/main" val="2524911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dirty="0"/>
          </a:p>
        </p:txBody>
      </p:sp>
      <p:sp>
        <p:nvSpPr>
          <p:cNvPr id="2" name="Title 1"/>
          <p:cNvSpPr>
            <a:spLocks noGrp="1"/>
          </p:cNvSpPr>
          <p:nvPr>
            <p:ph type="title"/>
          </p:nvPr>
        </p:nvSpPr>
        <p:spPr>
          <a:xfrm>
            <a:off x="623888" y="1709739"/>
            <a:ext cx="7886700" cy="1719261"/>
          </a:xfrm>
        </p:spPr>
        <p:txBody>
          <a:bodyPr/>
          <a:lstStyle/>
          <a:p>
            <a:r>
              <a:rPr lang="en-US" dirty="0"/>
              <a:t>   Enforcement Update</a:t>
            </a:r>
          </a:p>
        </p:txBody>
      </p:sp>
    </p:spTree>
    <p:extLst>
      <p:ext uri="{BB962C8B-B14F-4D97-AF65-F5344CB8AC3E}">
        <p14:creationId xmlns:p14="http://schemas.microsoft.com/office/powerpoint/2010/main" val="752359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Enforcement Key Initiatives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Strategies DWC Enforcement uses to improve efficiencies in market compliance and case processing:</a:t>
            </a:r>
          </a:p>
          <a:p>
            <a:r>
              <a:rPr lang="en-US" dirty="0"/>
              <a:t>Using clear, express statutory authority for all enforcement cases.</a:t>
            </a:r>
          </a:p>
          <a:p>
            <a:r>
              <a:rPr lang="en-US" dirty="0"/>
              <a:t>Informing workers’ compensation stakeholders about compliance goals.</a:t>
            </a:r>
          </a:p>
          <a:p>
            <a:r>
              <a:rPr lang="en-US" dirty="0"/>
              <a:t>Partnering with DWC program areas to foster compliance.</a:t>
            </a:r>
          </a:p>
          <a:p>
            <a:r>
              <a:rPr lang="en-US" dirty="0"/>
              <a:t>Assisting the Office of the Medical Advisor.</a:t>
            </a:r>
          </a:p>
          <a:p>
            <a:r>
              <a:rPr lang="en-US" dirty="0"/>
              <a:t>Providing swift, appropriate actions for statutory and rule violations.</a:t>
            </a:r>
          </a:p>
        </p:txBody>
      </p:sp>
    </p:spTree>
    <p:extLst>
      <p:ext uri="{BB962C8B-B14F-4D97-AF65-F5344CB8AC3E}">
        <p14:creationId xmlns:p14="http://schemas.microsoft.com/office/powerpoint/2010/main" val="1160507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9503-875A-4F41-BE08-F5BC38D37FFE}"/>
              </a:ext>
            </a:extLst>
          </p:cNvPr>
          <p:cNvSpPr>
            <a:spLocks noGrp="1"/>
          </p:cNvSpPr>
          <p:nvPr>
            <p:ph type="title"/>
          </p:nvPr>
        </p:nvSpPr>
        <p:spPr/>
        <p:txBody>
          <a:bodyPr/>
          <a:lstStyle/>
          <a:p>
            <a:pPr algn="ctr"/>
            <a:r>
              <a:rPr lang="en-US" dirty="0"/>
              <a:t>Common Insurance Carrier Administrative Violations</a:t>
            </a:r>
          </a:p>
        </p:txBody>
      </p:sp>
      <p:sp>
        <p:nvSpPr>
          <p:cNvPr id="3" name="Content Placeholder 2">
            <a:extLst>
              <a:ext uri="{FF2B5EF4-FFF2-40B4-BE49-F238E27FC236}">
                <a16:creationId xmlns:a16="http://schemas.microsoft.com/office/drawing/2014/main" id="{EF81FEB5-4D31-49FA-B9F1-7B8391B9C546}"/>
              </a:ext>
            </a:extLst>
          </p:cNvPr>
          <p:cNvSpPr>
            <a:spLocks noGrp="1"/>
          </p:cNvSpPr>
          <p:nvPr>
            <p:ph idx="1"/>
          </p:nvPr>
        </p:nvSpPr>
        <p:spPr/>
        <p:txBody>
          <a:bodyPr/>
          <a:lstStyle/>
          <a:p>
            <a:r>
              <a:rPr lang="en-US" dirty="0"/>
              <a:t>Failure to pay timely indemnity benefits;</a:t>
            </a:r>
          </a:p>
          <a:p>
            <a:r>
              <a:rPr lang="en-US" dirty="0"/>
              <a:t>Failure to initiate TIBS;</a:t>
            </a:r>
          </a:p>
          <a:p>
            <a:r>
              <a:rPr lang="en-US" dirty="0"/>
              <a:t>Failure to accurately pay TIBS;</a:t>
            </a:r>
          </a:p>
          <a:p>
            <a:r>
              <a:rPr lang="en-US" dirty="0"/>
              <a:t>Pursuing a private claim against an injured employee;</a:t>
            </a:r>
          </a:p>
          <a:p>
            <a:r>
              <a:rPr lang="en-US" dirty="0"/>
              <a:t>Failure to investigate a claim;</a:t>
            </a:r>
          </a:p>
          <a:p>
            <a:r>
              <a:rPr lang="en-US" dirty="0"/>
              <a:t>Attorney fee billing violations; and</a:t>
            </a:r>
          </a:p>
          <a:p>
            <a:r>
              <a:rPr lang="en-US" dirty="0"/>
              <a:t>Failure to comply with MFDR or D&amp;O order.</a:t>
            </a:r>
          </a:p>
        </p:txBody>
      </p:sp>
    </p:spTree>
    <p:extLst>
      <p:ext uri="{BB962C8B-B14F-4D97-AF65-F5344CB8AC3E}">
        <p14:creationId xmlns:p14="http://schemas.microsoft.com/office/powerpoint/2010/main" val="2859249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 descr="Table contains the detail for the Case status for CY2020 chart above."/>
          <p:cNvGraphicFramePr>
            <a:graphicFrameLocks/>
          </p:cNvGraphicFramePr>
          <p:nvPr>
            <p:extLst>
              <p:ext uri="{D42A27DB-BD31-4B8C-83A1-F6EECF244321}">
                <p14:modId xmlns:p14="http://schemas.microsoft.com/office/powerpoint/2010/main" val="2783844720"/>
              </p:ext>
            </p:extLst>
          </p:nvPr>
        </p:nvGraphicFramePr>
        <p:xfrm>
          <a:off x="2425553" y="5525386"/>
          <a:ext cx="4732020" cy="548640"/>
        </p:xfrm>
        <a:graphic>
          <a:graphicData uri="http://schemas.openxmlformats.org/drawingml/2006/table">
            <a:tbl>
              <a:tblPr firstRow="1" bandRow="1">
                <a:tableStyleId>{7DF18680-E054-41AD-8BC1-D1AEF772440D}</a:tableStyleId>
              </a:tblPr>
              <a:tblGrid>
                <a:gridCol w="1577340">
                  <a:extLst>
                    <a:ext uri="{9D8B030D-6E8A-4147-A177-3AD203B41FA5}">
                      <a16:colId xmlns:a16="http://schemas.microsoft.com/office/drawing/2014/main" val="20000"/>
                    </a:ext>
                  </a:extLst>
                </a:gridCol>
                <a:gridCol w="1577340">
                  <a:extLst>
                    <a:ext uri="{9D8B030D-6E8A-4147-A177-3AD203B41FA5}">
                      <a16:colId xmlns:a16="http://schemas.microsoft.com/office/drawing/2014/main" val="20001"/>
                    </a:ext>
                  </a:extLst>
                </a:gridCol>
                <a:gridCol w="1577340">
                  <a:extLst>
                    <a:ext uri="{9D8B030D-6E8A-4147-A177-3AD203B41FA5}">
                      <a16:colId xmlns:a16="http://schemas.microsoft.com/office/drawing/2014/main" val="20002"/>
                    </a:ext>
                  </a:extLst>
                </a:gridCol>
              </a:tblGrid>
              <a:tr h="0">
                <a:tc>
                  <a:txBody>
                    <a:bodyPr/>
                    <a:lstStyle/>
                    <a:p>
                      <a:pPr algn="ctr"/>
                      <a:r>
                        <a:rPr lang="en-US" sz="1200" b="1" dirty="0">
                          <a:latin typeface="+mj-lt"/>
                        </a:rPr>
                        <a:t>2020</a:t>
                      </a:r>
                    </a:p>
                  </a:txBody>
                  <a:tcPr anchor="ctr"/>
                </a:tc>
                <a:tc>
                  <a:txBody>
                    <a:bodyPr/>
                    <a:lstStyle/>
                    <a:p>
                      <a:pPr algn="ctr"/>
                      <a:r>
                        <a:rPr lang="en-US" sz="1200" b="1" dirty="0">
                          <a:latin typeface="+mj-lt"/>
                        </a:rPr>
                        <a:t>Closed</a:t>
                      </a:r>
                      <a:r>
                        <a:rPr lang="en-US" sz="1200" b="1" baseline="0" dirty="0">
                          <a:latin typeface="+mj-lt"/>
                        </a:rPr>
                        <a:t> Cases</a:t>
                      </a:r>
                      <a:endParaRPr lang="en-US" sz="1200" b="1" dirty="0">
                        <a:latin typeface="+mj-lt"/>
                      </a:endParaRPr>
                    </a:p>
                  </a:txBody>
                  <a:tcPr anchor="ctr"/>
                </a:tc>
                <a:tc>
                  <a:txBody>
                    <a:bodyPr/>
                    <a:lstStyle/>
                    <a:p>
                      <a:pPr algn="ctr"/>
                      <a:r>
                        <a:rPr lang="en-US" sz="1200" b="1" dirty="0">
                          <a:latin typeface="+mj-lt"/>
                        </a:rPr>
                        <a:t>Pending Cases</a:t>
                      </a:r>
                    </a:p>
                  </a:txBody>
                  <a:tcPr anchor="ctr"/>
                </a:tc>
                <a:extLst>
                  <a:ext uri="{0D108BD9-81ED-4DB2-BD59-A6C34878D82A}">
                    <a16:rowId xmlns:a16="http://schemas.microsoft.com/office/drawing/2014/main" val="10000"/>
                  </a:ext>
                </a:extLst>
              </a:tr>
              <a:tr h="165396">
                <a:tc>
                  <a:txBody>
                    <a:bodyPr/>
                    <a:lstStyle/>
                    <a:p>
                      <a:pPr algn="ctr"/>
                      <a:r>
                        <a:rPr lang="en-US" sz="1200" b="1" dirty="0"/>
                        <a:t>Cases</a:t>
                      </a:r>
                    </a:p>
                  </a:txBody>
                  <a:tcPr marL="45720" marR="45720" anchor="ctr"/>
                </a:tc>
                <a:tc>
                  <a:txBody>
                    <a:bodyPr/>
                    <a:lstStyle/>
                    <a:p>
                      <a:pPr algn="ctr"/>
                      <a:r>
                        <a:rPr lang="en-US" sz="1200" b="1" dirty="0"/>
                        <a:t>193</a:t>
                      </a:r>
                    </a:p>
                  </a:txBody>
                  <a:tcPr marL="45720" marR="45720" anchor="ctr"/>
                </a:tc>
                <a:tc>
                  <a:txBody>
                    <a:bodyPr/>
                    <a:lstStyle/>
                    <a:p>
                      <a:pPr algn="ctr"/>
                      <a:r>
                        <a:rPr lang="en-US" sz="1200" b="1" dirty="0"/>
                        <a:t>340</a:t>
                      </a:r>
                    </a:p>
                  </a:txBody>
                  <a:tcPr marL="45720" marR="45720" anchor="ctr"/>
                </a:tc>
                <a:extLst>
                  <a:ext uri="{0D108BD9-81ED-4DB2-BD59-A6C34878D82A}">
                    <a16:rowId xmlns:a16="http://schemas.microsoft.com/office/drawing/2014/main" val="10001"/>
                  </a:ext>
                </a:extLst>
              </a:tr>
            </a:tbl>
          </a:graphicData>
        </a:graphic>
      </p:graphicFrame>
      <p:graphicFrame>
        <p:nvGraphicFramePr>
          <p:cNvPr id="8" name="Content Placeholder 7" descr="Bar chart for Enforcement Case Status for CY 2020, see table below for details."/>
          <p:cNvGraphicFramePr>
            <a:graphicFrameLocks noGrp="1"/>
          </p:cNvGraphicFramePr>
          <p:nvPr>
            <p:ph idx="1"/>
          </p:nvPr>
        </p:nvGraphicFramePr>
        <p:xfrm>
          <a:off x="628650" y="1825625"/>
          <a:ext cx="7886700" cy="369976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04261" y="374751"/>
            <a:ext cx="8335478" cy="1325563"/>
          </a:xfrm>
        </p:spPr>
        <p:txBody>
          <a:bodyPr/>
          <a:lstStyle/>
          <a:p>
            <a:r>
              <a:rPr lang="en-US" dirty="0"/>
              <a:t>Enforcement Case Status for CY2020</a:t>
            </a:r>
          </a:p>
        </p:txBody>
      </p:sp>
    </p:spTree>
    <p:extLst>
      <p:ext uri="{BB962C8B-B14F-4D97-AF65-F5344CB8AC3E}">
        <p14:creationId xmlns:p14="http://schemas.microsoft.com/office/powerpoint/2010/main" val="3918035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1" descr="Table contains the detail for the Cases pending by subject type for chart above."/>
          <p:cNvGraphicFramePr>
            <a:graphicFrameLocks/>
          </p:cNvGraphicFramePr>
          <p:nvPr/>
        </p:nvGraphicFramePr>
        <p:xfrm>
          <a:off x="2147777" y="5525386"/>
          <a:ext cx="5465135" cy="548640"/>
        </p:xfrm>
        <a:graphic>
          <a:graphicData uri="http://schemas.openxmlformats.org/drawingml/2006/table">
            <a:tbl>
              <a:tblPr firstRow="1" bandRow="1">
                <a:tableStyleId>{7DF18680-E054-41AD-8BC1-D1AEF772440D}</a:tableStyleId>
              </a:tblPr>
              <a:tblGrid>
                <a:gridCol w="1148295">
                  <a:extLst>
                    <a:ext uri="{9D8B030D-6E8A-4147-A177-3AD203B41FA5}">
                      <a16:colId xmlns:a16="http://schemas.microsoft.com/office/drawing/2014/main" val="20000"/>
                    </a:ext>
                  </a:extLst>
                </a:gridCol>
                <a:gridCol w="1584273">
                  <a:extLst>
                    <a:ext uri="{9D8B030D-6E8A-4147-A177-3AD203B41FA5}">
                      <a16:colId xmlns:a16="http://schemas.microsoft.com/office/drawing/2014/main" val="20001"/>
                    </a:ext>
                  </a:extLst>
                </a:gridCol>
                <a:gridCol w="1649793">
                  <a:extLst>
                    <a:ext uri="{9D8B030D-6E8A-4147-A177-3AD203B41FA5}">
                      <a16:colId xmlns:a16="http://schemas.microsoft.com/office/drawing/2014/main" val="20002"/>
                    </a:ext>
                  </a:extLst>
                </a:gridCol>
                <a:gridCol w="1082774">
                  <a:extLst>
                    <a:ext uri="{9D8B030D-6E8A-4147-A177-3AD203B41FA5}">
                      <a16:colId xmlns:a16="http://schemas.microsoft.com/office/drawing/2014/main" val="20003"/>
                    </a:ext>
                  </a:extLst>
                </a:gridCol>
              </a:tblGrid>
              <a:tr h="255182">
                <a:tc>
                  <a:txBody>
                    <a:bodyPr/>
                    <a:lstStyle/>
                    <a:p>
                      <a:pPr algn="ctr"/>
                      <a:r>
                        <a:rPr lang="en-US" sz="1200" b="1" dirty="0">
                          <a:latin typeface="+mj-lt"/>
                        </a:rPr>
                        <a:t>2020</a:t>
                      </a:r>
                    </a:p>
                  </a:txBody>
                  <a:tcPr anchor="ctr"/>
                </a:tc>
                <a:tc>
                  <a:txBody>
                    <a:bodyPr/>
                    <a:lstStyle/>
                    <a:p>
                      <a:pPr algn="ctr"/>
                      <a:r>
                        <a:rPr lang="en-US" sz="1200" b="1" dirty="0">
                          <a:latin typeface="+mj-lt"/>
                        </a:rPr>
                        <a:t>Health Care Provider</a:t>
                      </a:r>
                    </a:p>
                  </a:txBody>
                  <a:tcPr anchor="ctr"/>
                </a:tc>
                <a:tc>
                  <a:txBody>
                    <a:bodyPr/>
                    <a:lstStyle/>
                    <a:p>
                      <a:pPr algn="ctr"/>
                      <a:r>
                        <a:rPr lang="en-US" sz="1200" b="1" dirty="0">
                          <a:latin typeface="+mj-lt"/>
                        </a:rPr>
                        <a:t>Insurance Carrier</a:t>
                      </a:r>
                    </a:p>
                  </a:txBody>
                  <a:tcPr anchor="ctr"/>
                </a:tc>
                <a:tc>
                  <a:txBody>
                    <a:bodyPr/>
                    <a:lstStyle/>
                    <a:p>
                      <a:pPr algn="ctr"/>
                      <a:r>
                        <a:rPr lang="en-US" sz="1200" b="1" dirty="0">
                          <a:latin typeface="+mj-lt"/>
                        </a:rPr>
                        <a:t>Other</a:t>
                      </a:r>
                    </a:p>
                  </a:txBody>
                  <a:tcPr anchor="ctr"/>
                </a:tc>
                <a:extLst>
                  <a:ext uri="{0D108BD9-81ED-4DB2-BD59-A6C34878D82A}">
                    <a16:rowId xmlns:a16="http://schemas.microsoft.com/office/drawing/2014/main" val="10000"/>
                  </a:ext>
                </a:extLst>
              </a:tr>
              <a:tr h="255182">
                <a:tc>
                  <a:txBody>
                    <a:bodyPr/>
                    <a:lstStyle/>
                    <a:p>
                      <a:pPr algn="ctr"/>
                      <a:r>
                        <a:rPr lang="en-US" sz="1200" b="1" dirty="0"/>
                        <a:t>Cases</a:t>
                      </a:r>
                    </a:p>
                  </a:txBody>
                  <a:tcPr marL="45720" marR="45720" anchor="ctr"/>
                </a:tc>
                <a:tc>
                  <a:txBody>
                    <a:bodyPr/>
                    <a:lstStyle/>
                    <a:p>
                      <a:pPr algn="ctr"/>
                      <a:r>
                        <a:rPr lang="en-US" sz="1200" b="1" dirty="0"/>
                        <a:t>80</a:t>
                      </a:r>
                    </a:p>
                  </a:txBody>
                  <a:tcPr marL="45720" marR="45720" anchor="ctr"/>
                </a:tc>
                <a:tc>
                  <a:txBody>
                    <a:bodyPr/>
                    <a:lstStyle/>
                    <a:p>
                      <a:pPr algn="ctr"/>
                      <a:r>
                        <a:rPr lang="en-US" sz="1200" b="1" dirty="0"/>
                        <a:t>215</a:t>
                      </a:r>
                    </a:p>
                  </a:txBody>
                  <a:tcPr marL="45720" marR="45720" anchor="ctr"/>
                </a:tc>
                <a:tc>
                  <a:txBody>
                    <a:bodyPr/>
                    <a:lstStyle/>
                    <a:p>
                      <a:pPr algn="ctr"/>
                      <a:r>
                        <a:rPr lang="en-US" sz="1200" b="1" dirty="0"/>
                        <a:t>45</a:t>
                      </a:r>
                    </a:p>
                  </a:txBody>
                  <a:tcPr marL="45720" marR="45720" anchor="ctr"/>
                </a:tc>
                <a:extLst>
                  <a:ext uri="{0D108BD9-81ED-4DB2-BD59-A6C34878D82A}">
                    <a16:rowId xmlns:a16="http://schemas.microsoft.com/office/drawing/2014/main" val="10001"/>
                  </a:ext>
                </a:extLst>
              </a:tr>
            </a:tbl>
          </a:graphicData>
        </a:graphic>
      </p:graphicFrame>
      <p:graphicFrame>
        <p:nvGraphicFramePr>
          <p:cNvPr id="7" name="Content Placeholder 6" descr="Bar chart for Cases Pending by Subject Type, see table below for details."/>
          <p:cNvGraphicFramePr>
            <a:graphicFrameLocks noGrp="1"/>
          </p:cNvGraphicFramePr>
          <p:nvPr>
            <p:ph idx="1"/>
          </p:nvPr>
        </p:nvGraphicFramePr>
        <p:xfrm>
          <a:off x="628650" y="1825624"/>
          <a:ext cx="7886700" cy="35210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a:t>Cases Pending by Subject Type </a:t>
            </a:r>
            <a:br>
              <a:rPr lang="en-US" dirty="0"/>
            </a:br>
            <a:r>
              <a:rPr lang="en-US" dirty="0"/>
              <a:t>as of March 31, 2020</a:t>
            </a:r>
          </a:p>
        </p:txBody>
      </p:sp>
    </p:spTree>
    <p:extLst>
      <p:ext uri="{BB962C8B-B14F-4D97-AF65-F5344CB8AC3E}">
        <p14:creationId xmlns:p14="http://schemas.microsoft.com/office/powerpoint/2010/main" val="767544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 Closed by Disposition Type for CY2020</a:t>
            </a:r>
          </a:p>
        </p:txBody>
      </p:sp>
      <p:graphicFrame>
        <p:nvGraphicFramePr>
          <p:cNvPr id="7" name="Content Placeholder 6" descr="Bar chart of Cases Closed by Disposition Type, see table below for details."/>
          <p:cNvGraphicFramePr>
            <a:graphicFrameLocks noGrp="1"/>
          </p:cNvGraphicFramePr>
          <p:nvPr>
            <p:ph idx="1"/>
          </p:nvPr>
        </p:nvGraphicFramePr>
        <p:xfrm>
          <a:off x="628650" y="1825625"/>
          <a:ext cx="7886700" cy="3321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1" descr="Table contains the detail for the Cases closed by disposition type for chart above."/>
          <p:cNvGraphicFramePr>
            <a:graphicFrameLocks/>
          </p:cNvGraphicFramePr>
          <p:nvPr/>
        </p:nvGraphicFramePr>
        <p:xfrm>
          <a:off x="1179005" y="5146675"/>
          <a:ext cx="6785989" cy="913550"/>
        </p:xfrm>
        <a:graphic>
          <a:graphicData uri="http://schemas.openxmlformats.org/drawingml/2006/table">
            <a:tbl>
              <a:tblPr firstRow="1" bandRow="1">
                <a:tableStyleId>{7DF18680-E054-41AD-8BC1-D1AEF772440D}</a:tableStyleId>
              </a:tblPr>
              <a:tblGrid>
                <a:gridCol w="1957146">
                  <a:extLst>
                    <a:ext uri="{9D8B030D-6E8A-4147-A177-3AD203B41FA5}">
                      <a16:colId xmlns:a16="http://schemas.microsoft.com/office/drawing/2014/main" val="20000"/>
                    </a:ext>
                  </a:extLst>
                </a:gridCol>
                <a:gridCol w="1531089">
                  <a:extLst>
                    <a:ext uri="{9D8B030D-6E8A-4147-A177-3AD203B41FA5}">
                      <a16:colId xmlns:a16="http://schemas.microsoft.com/office/drawing/2014/main" val="20001"/>
                    </a:ext>
                  </a:extLst>
                </a:gridCol>
                <a:gridCol w="1865349">
                  <a:extLst>
                    <a:ext uri="{9D8B030D-6E8A-4147-A177-3AD203B41FA5}">
                      <a16:colId xmlns:a16="http://schemas.microsoft.com/office/drawing/2014/main" val="20002"/>
                    </a:ext>
                  </a:extLst>
                </a:gridCol>
                <a:gridCol w="1432405">
                  <a:extLst>
                    <a:ext uri="{9D8B030D-6E8A-4147-A177-3AD203B41FA5}">
                      <a16:colId xmlns:a16="http://schemas.microsoft.com/office/drawing/2014/main" val="20003"/>
                    </a:ext>
                  </a:extLst>
                </a:gridCol>
              </a:tblGrid>
              <a:tr h="255182">
                <a:tc>
                  <a:txBody>
                    <a:bodyPr/>
                    <a:lstStyle/>
                    <a:p>
                      <a:pPr algn="ctr"/>
                      <a:r>
                        <a:rPr lang="en-US" sz="1200" b="1" dirty="0">
                          <a:latin typeface="+mj-lt"/>
                        </a:rPr>
                        <a:t>2020</a:t>
                      </a:r>
                    </a:p>
                  </a:txBody>
                  <a:tcPr marL="27432" marR="27432" marT="18288" marB="18288" anchor="ctr"/>
                </a:tc>
                <a:tc>
                  <a:txBody>
                    <a:bodyPr/>
                    <a:lstStyle/>
                    <a:p>
                      <a:pPr algn="ctr"/>
                      <a:r>
                        <a:rPr lang="en-US" sz="1200" b="1" dirty="0">
                          <a:latin typeface="+mj-lt"/>
                        </a:rPr>
                        <a:t>Health Care Provider</a:t>
                      </a:r>
                    </a:p>
                  </a:txBody>
                  <a:tcPr marL="27432" marR="27432" marT="18288" marB="18288" anchor="ctr"/>
                </a:tc>
                <a:tc>
                  <a:txBody>
                    <a:bodyPr/>
                    <a:lstStyle/>
                    <a:p>
                      <a:pPr algn="ctr"/>
                      <a:r>
                        <a:rPr lang="en-US" sz="1200" b="1" dirty="0">
                          <a:latin typeface="+mj-lt"/>
                        </a:rPr>
                        <a:t>Insurance Carrier</a:t>
                      </a:r>
                    </a:p>
                  </a:txBody>
                  <a:tcPr marL="27432" marR="27432" marT="18288" marB="18288" anchor="ctr"/>
                </a:tc>
                <a:tc>
                  <a:txBody>
                    <a:bodyPr/>
                    <a:lstStyle/>
                    <a:p>
                      <a:pPr algn="ctr"/>
                      <a:r>
                        <a:rPr lang="en-US" sz="1200" b="1" dirty="0">
                          <a:latin typeface="+mj-lt"/>
                        </a:rPr>
                        <a:t>Other</a:t>
                      </a:r>
                    </a:p>
                  </a:txBody>
                  <a:tcPr marL="27432" marR="27432" marT="18288" marB="18288" anchor="ctr"/>
                </a:tc>
                <a:extLst>
                  <a:ext uri="{0D108BD9-81ED-4DB2-BD59-A6C34878D82A}">
                    <a16:rowId xmlns:a16="http://schemas.microsoft.com/office/drawing/2014/main" val="10000"/>
                  </a:ext>
                </a:extLst>
              </a:tr>
              <a:tr h="0">
                <a:tc>
                  <a:txBody>
                    <a:bodyPr/>
                    <a:lstStyle/>
                    <a:p>
                      <a:pPr algn="ctr"/>
                      <a:r>
                        <a:rPr lang="en-US" sz="1200" b="1" dirty="0"/>
                        <a:t>DWC Order</a:t>
                      </a:r>
                    </a:p>
                  </a:txBody>
                  <a:tcPr marL="27432" marR="27432" marT="18288" marB="18288"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4</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29</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1</a:t>
                      </a:r>
                    </a:p>
                  </a:txBody>
                  <a:tcPr marL="36830" marR="36830" marT="0" marB="0"/>
                </a:tc>
                <a:extLst>
                  <a:ext uri="{0D108BD9-81ED-4DB2-BD59-A6C34878D82A}">
                    <a16:rowId xmlns:a16="http://schemas.microsoft.com/office/drawing/2014/main" val="10001"/>
                  </a:ext>
                </a:extLst>
              </a:tr>
              <a:tr h="0">
                <a:tc>
                  <a:txBody>
                    <a:bodyPr/>
                    <a:lstStyle/>
                    <a:p>
                      <a:pPr algn="ctr"/>
                      <a:r>
                        <a:rPr lang="en-US" sz="1200" b="1" dirty="0"/>
                        <a:t>Warning Letter</a:t>
                      </a:r>
                    </a:p>
                  </a:txBody>
                  <a:tcPr marL="27432" marR="27432" marT="18288" marB="18288"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27</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100</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28</a:t>
                      </a:r>
                    </a:p>
                  </a:txBody>
                  <a:tcPr marL="36830" marR="36830" marT="0" marB="0"/>
                </a:tc>
                <a:extLst>
                  <a:ext uri="{0D108BD9-81ED-4DB2-BD59-A6C34878D82A}">
                    <a16:rowId xmlns:a16="http://schemas.microsoft.com/office/drawing/2014/main" val="10002"/>
                  </a:ext>
                </a:extLst>
              </a:tr>
              <a:tr h="122497">
                <a:tc>
                  <a:txBody>
                    <a:bodyPr/>
                    <a:lstStyle/>
                    <a:p>
                      <a:pPr algn="ctr"/>
                      <a:r>
                        <a:rPr lang="en-US" sz="1200" b="1" dirty="0"/>
                        <a:t>Other</a:t>
                      </a:r>
                    </a:p>
                  </a:txBody>
                  <a:tcPr marL="27432" marR="27432" marT="18288" marB="18288"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3</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1</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0</a:t>
                      </a:r>
                    </a:p>
                  </a:txBody>
                  <a:tcPr marL="36830" marR="3683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50519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hidden="1">
            <a:extLst>
              <a:ext uri="{C183D7F6-B498-43B3-948B-1728B52AA6E4}">
                <adec:decorative xmlns:adec="http://schemas.microsoft.com/office/drawing/2017/decorative" val="1"/>
              </a:ext>
            </a:extLst>
          </p:cNvPr>
          <p:cNvSpPr/>
          <p:nvPr/>
        </p:nvSpPr>
        <p:spPr>
          <a:xfrm>
            <a:off x="0" y="6170655"/>
            <a:ext cx="9144000" cy="725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aphicFrame>
        <p:nvGraphicFramePr>
          <p:cNvPr id="8" name="Content Placeholder 7" descr="Bar chart of Cases Closed by Subject Type, see table below for details."/>
          <p:cNvGraphicFramePr>
            <a:graphicFrameLocks noGrp="1"/>
          </p:cNvGraphicFramePr>
          <p:nvPr>
            <p:ph idx="1"/>
          </p:nvPr>
        </p:nvGraphicFramePr>
        <p:xfrm>
          <a:off x="628650" y="1825625"/>
          <a:ext cx="7886700" cy="3608388"/>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p:txBody>
          <a:bodyPr/>
          <a:lstStyle/>
          <a:p>
            <a:r>
              <a:rPr lang="en-US" dirty="0"/>
              <a:t>Cases Closed by Subject Type for CY2020</a:t>
            </a:r>
          </a:p>
        </p:txBody>
      </p:sp>
      <p:graphicFrame>
        <p:nvGraphicFramePr>
          <p:cNvPr id="7" name="Content Placeholder 1" descr="Table contains the detail for the Cases closed by subject type for chart above."/>
          <p:cNvGraphicFramePr>
            <a:graphicFrameLocks/>
          </p:cNvGraphicFramePr>
          <p:nvPr/>
        </p:nvGraphicFramePr>
        <p:xfrm>
          <a:off x="2147777" y="5525386"/>
          <a:ext cx="5465135" cy="548640"/>
        </p:xfrm>
        <a:graphic>
          <a:graphicData uri="http://schemas.openxmlformats.org/drawingml/2006/table">
            <a:tbl>
              <a:tblPr firstRow="1" bandRow="1">
                <a:tableStyleId>{7DF18680-E054-41AD-8BC1-D1AEF772440D}</a:tableStyleId>
              </a:tblPr>
              <a:tblGrid>
                <a:gridCol w="1148295">
                  <a:extLst>
                    <a:ext uri="{9D8B030D-6E8A-4147-A177-3AD203B41FA5}">
                      <a16:colId xmlns:a16="http://schemas.microsoft.com/office/drawing/2014/main" val="20000"/>
                    </a:ext>
                  </a:extLst>
                </a:gridCol>
                <a:gridCol w="1584273">
                  <a:extLst>
                    <a:ext uri="{9D8B030D-6E8A-4147-A177-3AD203B41FA5}">
                      <a16:colId xmlns:a16="http://schemas.microsoft.com/office/drawing/2014/main" val="20001"/>
                    </a:ext>
                  </a:extLst>
                </a:gridCol>
                <a:gridCol w="1649793">
                  <a:extLst>
                    <a:ext uri="{9D8B030D-6E8A-4147-A177-3AD203B41FA5}">
                      <a16:colId xmlns:a16="http://schemas.microsoft.com/office/drawing/2014/main" val="20002"/>
                    </a:ext>
                  </a:extLst>
                </a:gridCol>
                <a:gridCol w="1082774">
                  <a:extLst>
                    <a:ext uri="{9D8B030D-6E8A-4147-A177-3AD203B41FA5}">
                      <a16:colId xmlns:a16="http://schemas.microsoft.com/office/drawing/2014/main" val="20003"/>
                    </a:ext>
                  </a:extLst>
                </a:gridCol>
              </a:tblGrid>
              <a:tr h="255182">
                <a:tc>
                  <a:txBody>
                    <a:bodyPr/>
                    <a:lstStyle/>
                    <a:p>
                      <a:pPr algn="ctr"/>
                      <a:r>
                        <a:rPr lang="en-US" sz="1200" b="1" dirty="0">
                          <a:latin typeface="+mj-lt"/>
                        </a:rPr>
                        <a:t>2020</a:t>
                      </a:r>
                    </a:p>
                  </a:txBody>
                  <a:tcPr anchor="ctr"/>
                </a:tc>
                <a:tc>
                  <a:txBody>
                    <a:bodyPr/>
                    <a:lstStyle/>
                    <a:p>
                      <a:pPr algn="ctr"/>
                      <a:r>
                        <a:rPr lang="en-US" sz="1200" b="1" dirty="0">
                          <a:latin typeface="+mj-lt"/>
                        </a:rPr>
                        <a:t>Health Care Provider</a:t>
                      </a:r>
                    </a:p>
                  </a:txBody>
                  <a:tcPr anchor="ctr"/>
                </a:tc>
                <a:tc>
                  <a:txBody>
                    <a:bodyPr/>
                    <a:lstStyle/>
                    <a:p>
                      <a:pPr algn="ctr"/>
                      <a:r>
                        <a:rPr lang="en-US" sz="1200" b="1" dirty="0">
                          <a:latin typeface="+mj-lt"/>
                        </a:rPr>
                        <a:t>Insurance Carrier</a:t>
                      </a:r>
                    </a:p>
                  </a:txBody>
                  <a:tcPr anchor="ctr"/>
                </a:tc>
                <a:tc>
                  <a:txBody>
                    <a:bodyPr/>
                    <a:lstStyle/>
                    <a:p>
                      <a:pPr algn="ctr"/>
                      <a:r>
                        <a:rPr lang="en-US" sz="1200" b="1" dirty="0">
                          <a:latin typeface="+mj-lt"/>
                        </a:rPr>
                        <a:t>Other</a:t>
                      </a:r>
                    </a:p>
                  </a:txBody>
                  <a:tcPr anchor="ctr"/>
                </a:tc>
                <a:extLst>
                  <a:ext uri="{0D108BD9-81ED-4DB2-BD59-A6C34878D82A}">
                    <a16:rowId xmlns:a16="http://schemas.microsoft.com/office/drawing/2014/main" val="10000"/>
                  </a:ext>
                </a:extLst>
              </a:tr>
              <a:tr h="255182">
                <a:tc>
                  <a:txBody>
                    <a:bodyPr/>
                    <a:lstStyle/>
                    <a:p>
                      <a:pPr algn="ctr"/>
                      <a:r>
                        <a:rPr lang="en-US" sz="1200" b="1" dirty="0"/>
                        <a:t>Cases</a:t>
                      </a:r>
                    </a:p>
                  </a:txBody>
                  <a:tcPr marL="45720" marR="45720" anchor="ctr"/>
                </a:tc>
                <a:tc>
                  <a:txBody>
                    <a:bodyPr/>
                    <a:lstStyle/>
                    <a:p>
                      <a:pPr algn="ctr"/>
                      <a:r>
                        <a:rPr lang="en-US" sz="1200" b="1" dirty="0"/>
                        <a:t>34</a:t>
                      </a:r>
                    </a:p>
                  </a:txBody>
                  <a:tcPr marL="45720" marR="45720" anchor="ctr"/>
                </a:tc>
                <a:tc>
                  <a:txBody>
                    <a:bodyPr/>
                    <a:lstStyle/>
                    <a:p>
                      <a:pPr algn="ctr"/>
                      <a:r>
                        <a:rPr lang="en-US" sz="1200" b="1" dirty="0"/>
                        <a:t>130</a:t>
                      </a:r>
                    </a:p>
                  </a:txBody>
                  <a:tcPr marL="45720" marR="45720" anchor="ctr"/>
                </a:tc>
                <a:tc>
                  <a:txBody>
                    <a:bodyPr/>
                    <a:lstStyle/>
                    <a:p>
                      <a:pPr algn="ctr"/>
                      <a:r>
                        <a:rPr lang="en-US" sz="1200" b="1" dirty="0"/>
                        <a:t>29</a:t>
                      </a:r>
                    </a:p>
                  </a:txBody>
                  <a:tcPr marL="45720" marR="4572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71415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OMA Enforcement Cases</a:t>
            </a:r>
          </a:p>
        </p:txBody>
      </p:sp>
      <p:sp>
        <p:nvSpPr>
          <p:cNvPr id="3" name="Content Placeholder 2"/>
          <p:cNvSpPr>
            <a:spLocks noGrp="1"/>
          </p:cNvSpPr>
          <p:nvPr>
            <p:ph idx="1"/>
          </p:nvPr>
        </p:nvSpPr>
        <p:spPr>
          <a:xfrm>
            <a:off x="628650" y="1690689"/>
            <a:ext cx="7886700" cy="4351338"/>
          </a:xfrm>
        </p:spPr>
        <p:txBody>
          <a:bodyPr>
            <a:normAutofit fontScale="92500" lnSpcReduction="10000"/>
          </a:bodyPr>
          <a:lstStyle/>
          <a:p>
            <a:pPr>
              <a:buNone/>
            </a:pPr>
            <a:r>
              <a:rPr lang="en-US" sz="3800" dirty="0"/>
              <a:t>CY 2020</a:t>
            </a:r>
          </a:p>
          <a:p>
            <a:pPr lvl="1"/>
            <a:r>
              <a:rPr lang="en-US" sz="3300" dirty="0"/>
              <a:t> 2 OMA referrals received in Enforcement</a:t>
            </a:r>
          </a:p>
          <a:p>
            <a:pPr lvl="2">
              <a:buNone/>
            </a:pPr>
            <a:r>
              <a:rPr lang="en-US" sz="1600" dirty="0"/>
              <a:t>	</a:t>
            </a:r>
          </a:p>
          <a:p>
            <a:pPr lvl="1"/>
            <a:r>
              <a:rPr lang="en-US" sz="3300" dirty="0"/>
              <a:t> 1 OMA case concluded by Enforcement</a:t>
            </a:r>
          </a:p>
          <a:p>
            <a:pPr lvl="2"/>
            <a:r>
              <a:rPr lang="en-US" dirty="0"/>
              <a:t>    1 consent order</a:t>
            </a:r>
            <a:r>
              <a:rPr lang="en-US" strike="sngStrike" dirty="0"/>
              <a:t>s</a:t>
            </a:r>
            <a:r>
              <a:rPr lang="en-US" dirty="0"/>
              <a:t>/final order</a:t>
            </a:r>
            <a:r>
              <a:rPr lang="en-US" strike="sngStrike" dirty="0"/>
              <a:t>s</a:t>
            </a:r>
            <a:r>
              <a:rPr lang="en-US" dirty="0"/>
              <a:t> </a:t>
            </a:r>
          </a:p>
          <a:p>
            <a:pPr lvl="2"/>
            <a:r>
              <a:rPr lang="en-US" dirty="0"/>
              <a:t>    0 warning letters</a:t>
            </a:r>
          </a:p>
          <a:p>
            <a:pPr lvl="2"/>
            <a:r>
              <a:rPr lang="en-US" dirty="0"/>
              <a:t>    0 other action</a:t>
            </a:r>
          </a:p>
          <a:p>
            <a:pPr marL="457200" lvl="1" indent="0">
              <a:buNone/>
            </a:pPr>
            <a:r>
              <a:rPr lang="en-US" sz="1600" dirty="0"/>
              <a:t> </a:t>
            </a:r>
          </a:p>
          <a:p>
            <a:pPr lvl="1"/>
            <a:r>
              <a:rPr lang="en-US" sz="3300" dirty="0"/>
              <a:t>31  OMA cases pending in Enforcement</a:t>
            </a:r>
          </a:p>
          <a:p>
            <a:pPr lvl="1"/>
            <a:endParaRPr lang="en-US" sz="1600" dirty="0"/>
          </a:p>
          <a:p>
            <a:pPr lvl="1"/>
            <a:r>
              <a:rPr lang="en-US" sz="3300" dirty="0"/>
              <a:t>1 OMA case pending at SOAH</a:t>
            </a:r>
            <a:endParaRPr lang="en-US" sz="900" dirty="0"/>
          </a:p>
          <a:p>
            <a:pPr lvl="1">
              <a:buNone/>
            </a:pPr>
            <a:endParaRPr lang="en-US" sz="900" dirty="0"/>
          </a:p>
          <a:p>
            <a:pPr lvl="1">
              <a:buNone/>
            </a:pPr>
            <a:r>
              <a:rPr lang="en-US" sz="1100" i="1" dirty="0"/>
              <a:t>Source:  Texas Department of Insurance, Division of Workers’ Compensation, data as of 04/20/20</a:t>
            </a:r>
            <a:endParaRPr lang="en-US" sz="1100" dirty="0"/>
          </a:p>
        </p:txBody>
      </p:sp>
    </p:spTree>
    <p:extLst>
      <p:ext uri="{BB962C8B-B14F-4D97-AF65-F5344CB8AC3E}">
        <p14:creationId xmlns:p14="http://schemas.microsoft.com/office/powerpoint/2010/main" val="50251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Welcome</a:t>
            </a:r>
          </a:p>
        </p:txBody>
      </p:sp>
      <p:sp>
        <p:nvSpPr>
          <p:cNvPr id="3" name="Text Placeholder 2"/>
          <p:cNvSpPr>
            <a:spLocks noGrp="1"/>
          </p:cNvSpPr>
          <p:nvPr>
            <p:ph type="subTitle" idx="1"/>
          </p:nvPr>
        </p:nvSpPr>
        <p:spPr/>
        <p:txBody>
          <a:bodyPr/>
          <a:lstStyle/>
          <a:p>
            <a:r>
              <a:rPr lang="en-US" dirty="0"/>
              <a:t>Cassie Brown, Commissioner </a:t>
            </a:r>
            <a:br>
              <a:rPr lang="en-US" dirty="0"/>
            </a:br>
            <a:r>
              <a:rPr lang="en-US" dirty="0"/>
              <a:t>Division of Workers’ Compensation</a:t>
            </a:r>
          </a:p>
        </p:txBody>
      </p:sp>
    </p:spTree>
    <p:extLst>
      <p:ext uri="{BB962C8B-B14F-4D97-AF65-F5344CB8AC3E}">
        <p14:creationId xmlns:p14="http://schemas.microsoft.com/office/powerpoint/2010/main" val="567856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3429000"/>
            <a:ext cx="7886700" cy="1500187"/>
          </a:xfrm>
        </p:spPr>
        <p:txBody>
          <a:bodyPr/>
          <a:lstStyle/>
          <a:p>
            <a:pPr algn="ctr"/>
            <a:r>
              <a:rPr lang="en-US" dirty="0"/>
              <a:t>Matt Zurek, Deputy Commissioner</a:t>
            </a:r>
          </a:p>
          <a:p>
            <a:pPr algn="ctr"/>
            <a:r>
              <a:rPr lang="en-US" dirty="0"/>
              <a:t>Health and Safety</a:t>
            </a:r>
          </a:p>
          <a:p>
            <a:endParaRPr lang="en-US" dirty="0"/>
          </a:p>
        </p:txBody>
      </p:sp>
      <p:sp>
        <p:nvSpPr>
          <p:cNvPr id="2" name="Title 1"/>
          <p:cNvSpPr>
            <a:spLocks noGrp="1"/>
          </p:cNvSpPr>
          <p:nvPr>
            <p:ph type="title"/>
          </p:nvPr>
        </p:nvSpPr>
        <p:spPr>
          <a:xfrm>
            <a:off x="733616" y="0"/>
            <a:ext cx="7886700" cy="2852737"/>
          </a:xfrm>
        </p:spPr>
        <p:txBody>
          <a:bodyPr/>
          <a:lstStyle/>
          <a:p>
            <a:pPr algn="ctr"/>
            <a:r>
              <a:rPr lang="en-US" dirty="0"/>
              <a:t>Telemedicine Update</a:t>
            </a:r>
          </a:p>
        </p:txBody>
      </p:sp>
    </p:spTree>
    <p:extLst>
      <p:ext uri="{BB962C8B-B14F-4D97-AF65-F5344CB8AC3E}">
        <p14:creationId xmlns:p14="http://schemas.microsoft.com/office/powerpoint/2010/main" val="2799197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510F1-B51B-4123-87DA-03CE26E7CE77}"/>
              </a:ext>
            </a:extLst>
          </p:cNvPr>
          <p:cNvSpPr>
            <a:spLocks noGrp="1"/>
          </p:cNvSpPr>
          <p:nvPr>
            <p:ph type="title"/>
          </p:nvPr>
        </p:nvSpPr>
        <p:spPr>
          <a:xfrm>
            <a:off x="759279" y="500062"/>
            <a:ext cx="7886700" cy="1325563"/>
          </a:xfrm>
        </p:spPr>
        <p:txBody>
          <a:bodyPr>
            <a:normAutofit fontScale="90000"/>
          </a:bodyPr>
          <a:lstStyle/>
          <a:p>
            <a:pPr algn="ctr"/>
            <a:br>
              <a:rPr lang="en-US" dirty="0"/>
            </a:br>
            <a:r>
              <a:rPr lang="en-US" sz="4900" dirty="0"/>
              <a:t>Telemedicine</a:t>
            </a:r>
            <a:br>
              <a:rPr lang="en-US" sz="4900" dirty="0"/>
            </a:br>
            <a:r>
              <a:rPr lang="en-US" sz="4900" dirty="0"/>
              <a:t>28 TAC §133.30</a:t>
            </a:r>
            <a:br>
              <a:rPr lang="en-US" dirty="0"/>
            </a:br>
            <a:endParaRPr lang="en-US" dirty="0"/>
          </a:p>
        </p:txBody>
      </p:sp>
      <p:sp>
        <p:nvSpPr>
          <p:cNvPr id="3" name="Content Placeholder 2">
            <a:extLst>
              <a:ext uri="{FF2B5EF4-FFF2-40B4-BE49-F238E27FC236}">
                <a16:creationId xmlns:a16="http://schemas.microsoft.com/office/drawing/2014/main" id="{A1C4B831-19D8-4F66-A325-CCC613690AE0}"/>
              </a:ext>
            </a:extLst>
          </p:cNvPr>
          <p:cNvSpPr>
            <a:spLocks noGrp="1"/>
          </p:cNvSpPr>
          <p:nvPr>
            <p:ph idx="1"/>
          </p:nvPr>
        </p:nvSpPr>
        <p:spPr>
          <a:xfrm>
            <a:off x="759279" y="2140857"/>
            <a:ext cx="7886700" cy="3722914"/>
          </a:xfrm>
        </p:spPr>
        <p:txBody>
          <a:bodyPr>
            <a:normAutofit/>
          </a:bodyPr>
          <a:lstStyle/>
          <a:p>
            <a:r>
              <a:rPr lang="en-US" dirty="0"/>
              <a:t>Rule applies to medical billing and reimbursement for telemedicine and telehealth services provided on or after September 1, 2018</a:t>
            </a:r>
            <a:r>
              <a:rPr lang="en-US" dirty="0">
                <a:solidFill>
                  <a:srgbClr val="FF0000"/>
                </a:solidFill>
              </a:rPr>
              <a:t>.</a:t>
            </a:r>
            <a:endParaRPr lang="en-US" dirty="0"/>
          </a:p>
          <a:p>
            <a:r>
              <a:rPr lang="en-US" dirty="0"/>
              <a:t>A health care provider must bill for telemedicine and telehealth services according to applicable: </a:t>
            </a:r>
          </a:p>
          <a:p>
            <a:pPr lvl="1"/>
            <a:r>
              <a:rPr lang="en-US" dirty="0"/>
              <a:t>Medicare payment policies, as defined in §134.203 of this title; and </a:t>
            </a:r>
          </a:p>
          <a:p>
            <a:pPr lvl="1"/>
            <a:r>
              <a:rPr lang="en-US" dirty="0"/>
              <a:t>provisions of Chapter 133 of this title.</a:t>
            </a:r>
          </a:p>
        </p:txBody>
      </p:sp>
    </p:spTree>
    <p:extLst>
      <p:ext uri="{BB962C8B-B14F-4D97-AF65-F5344CB8AC3E}">
        <p14:creationId xmlns:p14="http://schemas.microsoft.com/office/powerpoint/2010/main" val="231320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772C8-5002-4BE1-ADCF-A677F2D895BA}"/>
              </a:ext>
            </a:extLst>
          </p:cNvPr>
          <p:cNvSpPr>
            <a:spLocks noGrp="1"/>
          </p:cNvSpPr>
          <p:nvPr>
            <p:ph type="title"/>
          </p:nvPr>
        </p:nvSpPr>
        <p:spPr/>
        <p:txBody>
          <a:bodyPr/>
          <a:lstStyle/>
          <a:p>
            <a:pPr algn="ctr"/>
            <a:r>
              <a:rPr lang="en-US" dirty="0"/>
              <a:t>Emergency Rule</a:t>
            </a:r>
          </a:p>
        </p:txBody>
      </p:sp>
      <p:sp>
        <p:nvSpPr>
          <p:cNvPr id="3" name="Content Placeholder 2">
            <a:extLst>
              <a:ext uri="{FF2B5EF4-FFF2-40B4-BE49-F238E27FC236}">
                <a16:creationId xmlns:a16="http://schemas.microsoft.com/office/drawing/2014/main" id="{DF185309-155F-497B-A592-25BB6A3E6347}"/>
              </a:ext>
            </a:extLst>
          </p:cNvPr>
          <p:cNvSpPr>
            <a:spLocks noGrp="1"/>
          </p:cNvSpPr>
          <p:nvPr>
            <p:ph idx="1"/>
          </p:nvPr>
        </p:nvSpPr>
        <p:spPr>
          <a:xfrm>
            <a:off x="628650" y="1483981"/>
            <a:ext cx="7886700" cy="4351338"/>
          </a:xfrm>
        </p:spPr>
        <p:txBody>
          <a:bodyPr>
            <a:normAutofit fontScale="92500" lnSpcReduction="10000"/>
          </a:bodyPr>
          <a:lstStyle/>
          <a:p>
            <a:r>
              <a:rPr lang="en-US" dirty="0"/>
              <a:t>DWC adopted new 28 Texas Administrative Code §167.1 on an emergency basis. The rule relates to telemedicine and telehealth and went into effect for physical medicine and rehab services provided on or after April 13, 2020. </a:t>
            </a:r>
          </a:p>
          <a:p>
            <a:endParaRPr lang="en-US" dirty="0"/>
          </a:p>
          <a:p>
            <a:r>
              <a:rPr lang="en-US" dirty="0"/>
              <a:t>Rule allows HCP’s licensed to perform physical medicine and rehabilitation services, and physical therapists, occupational therapists, and speech pathologists to bill and be reimbursed for services currently allowed under CMS telemedicine and telehealth billing codes. </a:t>
            </a:r>
          </a:p>
        </p:txBody>
      </p:sp>
    </p:spTree>
    <p:extLst>
      <p:ext uri="{BB962C8B-B14F-4D97-AF65-F5344CB8AC3E}">
        <p14:creationId xmlns:p14="http://schemas.microsoft.com/office/powerpoint/2010/main" val="3582850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47F05-34FC-46BA-935C-F236A8A95D4D}"/>
              </a:ext>
            </a:extLst>
          </p:cNvPr>
          <p:cNvSpPr>
            <a:spLocks noGrp="1"/>
          </p:cNvSpPr>
          <p:nvPr>
            <p:ph type="title"/>
          </p:nvPr>
        </p:nvSpPr>
        <p:spPr/>
        <p:txBody>
          <a:bodyPr/>
          <a:lstStyle/>
          <a:p>
            <a:pPr algn="ctr"/>
            <a:r>
              <a:rPr lang="en-US" dirty="0"/>
              <a:t>Emergency Rule</a:t>
            </a:r>
          </a:p>
        </p:txBody>
      </p:sp>
      <p:sp>
        <p:nvSpPr>
          <p:cNvPr id="3" name="Content Placeholder 2">
            <a:extLst>
              <a:ext uri="{FF2B5EF4-FFF2-40B4-BE49-F238E27FC236}">
                <a16:creationId xmlns:a16="http://schemas.microsoft.com/office/drawing/2014/main" id="{C0021F44-02FE-40EC-9855-A60A8AEEE9FB}"/>
              </a:ext>
            </a:extLst>
          </p:cNvPr>
          <p:cNvSpPr>
            <a:spLocks noGrp="1"/>
          </p:cNvSpPr>
          <p:nvPr>
            <p:ph idx="1"/>
          </p:nvPr>
        </p:nvSpPr>
        <p:spPr/>
        <p:txBody>
          <a:bodyPr/>
          <a:lstStyle/>
          <a:p>
            <a:r>
              <a:rPr lang="en-US" dirty="0"/>
              <a:t>Under Government Code §2001.034, this emergency rule may not be in effect for more than 120 days but may be extended 60 days. </a:t>
            </a:r>
          </a:p>
        </p:txBody>
      </p:sp>
    </p:spTree>
    <p:extLst>
      <p:ext uri="{BB962C8B-B14F-4D97-AF65-F5344CB8AC3E}">
        <p14:creationId xmlns:p14="http://schemas.microsoft.com/office/powerpoint/2010/main" val="2033707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501B0F-8F65-4C55-9F8D-DAFE63BAA549}"/>
              </a:ext>
            </a:extLst>
          </p:cNvPr>
          <p:cNvPicPr>
            <a:picLocks noChangeAspect="1"/>
          </p:cNvPicPr>
          <p:nvPr/>
        </p:nvPicPr>
        <p:blipFill>
          <a:blip r:embed="rId2"/>
          <a:stretch>
            <a:fillRect/>
          </a:stretch>
        </p:blipFill>
        <p:spPr>
          <a:xfrm>
            <a:off x="0" y="-136224"/>
            <a:ext cx="9144000" cy="6145710"/>
          </a:xfrm>
          <a:prstGeom prst="rect">
            <a:avLst/>
          </a:prstGeom>
        </p:spPr>
      </p:pic>
    </p:spTree>
    <p:extLst>
      <p:ext uri="{BB962C8B-B14F-4D97-AF65-F5344CB8AC3E}">
        <p14:creationId xmlns:p14="http://schemas.microsoft.com/office/powerpoint/2010/main" val="2377623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EDAEA7-1564-4C9A-9A69-7E885BD65A88}"/>
              </a:ext>
            </a:extLst>
          </p:cNvPr>
          <p:cNvPicPr>
            <a:picLocks noChangeAspect="1"/>
          </p:cNvPicPr>
          <p:nvPr/>
        </p:nvPicPr>
        <p:blipFill>
          <a:blip r:embed="rId2"/>
          <a:stretch>
            <a:fillRect/>
          </a:stretch>
        </p:blipFill>
        <p:spPr>
          <a:xfrm>
            <a:off x="0" y="0"/>
            <a:ext cx="9144000" cy="6114220"/>
          </a:xfrm>
          <a:prstGeom prst="rect">
            <a:avLst/>
          </a:prstGeom>
        </p:spPr>
      </p:pic>
      <p:sp>
        <p:nvSpPr>
          <p:cNvPr id="4" name="Rectangle 3">
            <a:extLst>
              <a:ext uri="{FF2B5EF4-FFF2-40B4-BE49-F238E27FC236}">
                <a16:creationId xmlns:a16="http://schemas.microsoft.com/office/drawing/2014/main" id="{A1982466-3B38-4287-AB8C-4DF94DE621D6}"/>
              </a:ext>
            </a:extLst>
          </p:cNvPr>
          <p:cNvSpPr/>
          <p:nvPr/>
        </p:nvSpPr>
        <p:spPr>
          <a:xfrm>
            <a:off x="3460830" y="2233914"/>
            <a:ext cx="798654" cy="3009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5729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D0142B9-66D5-4AA0-85DD-6DEDFA92144F}"/>
              </a:ext>
            </a:extLst>
          </p:cNvPr>
          <p:cNvPicPr>
            <a:picLocks noChangeAspect="1"/>
          </p:cNvPicPr>
          <p:nvPr/>
        </p:nvPicPr>
        <p:blipFill>
          <a:blip r:embed="rId3"/>
          <a:stretch>
            <a:fillRect/>
          </a:stretch>
        </p:blipFill>
        <p:spPr>
          <a:xfrm>
            <a:off x="0" y="-92053"/>
            <a:ext cx="9144000" cy="6137753"/>
          </a:xfrm>
          <a:prstGeom prst="rect">
            <a:avLst/>
          </a:prstGeom>
        </p:spPr>
      </p:pic>
    </p:spTree>
    <p:extLst>
      <p:ext uri="{BB962C8B-B14F-4D97-AF65-F5344CB8AC3E}">
        <p14:creationId xmlns:p14="http://schemas.microsoft.com/office/powerpoint/2010/main" val="2458820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9867FF-D41A-4B53-9193-D3E486B9C1F7}"/>
              </a:ext>
            </a:extLst>
          </p:cNvPr>
          <p:cNvPicPr>
            <a:picLocks noChangeAspect="1"/>
          </p:cNvPicPr>
          <p:nvPr/>
        </p:nvPicPr>
        <p:blipFill>
          <a:blip r:embed="rId2"/>
          <a:stretch>
            <a:fillRect/>
          </a:stretch>
        </p:blipFill>
        <p:spPr>
          <a:xfrm>
            <a:off x="0" y="-79924"/>
            <a:ext cx="9144000" cy="6093399"/>
          </a:xfrm>
          <a:prstGeom prst="rect">
            <a:avLst/>
          </a:prstGeom>
        </p:spPr>
      </p:pic>
    </p:spTree>
    <p:extLst>
      <p:ext uri="{BB962C8B-B14F-4D97-AF65-F5344CB8AC3E}">
        <p14:creationId xmlns:p14="http://schemas.microsoft.com/office/powerpoint/2010/main" val="1292829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1CDBB-7012-48B8-BE36-58B70C06D471}"/>
              </a:ext>
            </a:extLst>
          </p:cNvPr>
          <p:cNvSpPr>
            <a:spLocks noGrp="1"/>
          </p:cNvSpPr>
          <p:nvPr>
            <p:ph type="title"/>
          </p:nvPr>
        </p:nvSpPr>
        <p:spPr/>
        <p:txBody>
          <a:bodyPr/>
          <a:lstStyle/>
          <a:p>
            <a:pPr algn="ctr"/>
            <a:r>
              <a:rPr lang="en-US" dirty="0"/>
              <a:t>Telemedicine Resources</a:t>
            </a:r>
          </a:p>
        </p:txBody>
      </p:sp>
      <p:sp>
        <p:nvSpPr>
          <p:cNvPr id="3" name="Content Placeholder 2">
            <a:extLst>
              <a:ext uri="{FF2B5EF4-FFF2-40B4-BE49-F238E27FC236}">
                <a16:creationId xmlns:a16="http://schemas.microsoft.com/office/drawing/2014/main" id="{9C582EE3-2834-4C9D-BEAC-0A482FE66C53}"/>
              </a:ext>
            </a:extLst>
          </p:cNvPr>
          <p:cNvSpPr>
            <a:spLocks noGrp="1"/>
          </p:cNvSpPr>
          <p:nvPr>
            <p:ph idx="1"/>
          </p:nvPr>
        </p:nvSpPr>
        <p:spPr>
          <a:xfrm>
            <a:off x="351693" y="1825625"/>
            <a:ext cx="8410470" cy="4351338"/>
          </a:xfrm>
        </p:spPr>
        <p:txBody>
          <a:bodyPr>
            <a:normAutofit lnSpcReduction="10000"/>
          </a:bodyPr>
          <a:lstStyle/>
          <a:p>
            <a:r>
              <a:rPr lang="en-US" dirty="0"/>
              <a:t>DWC Telemedicine page: </a:t>
            </a:r>
          </a:p>
          <a:p>
            <a:r>
              <a:rPr lang="en-US" dirty="0">
                <a:hlinkClick r:id="rId3"/>
              </a:rPr>
              <a:t>http://www.tdi.texas.gov/wc/hcprovider/telemed.html</a:t>
            </a:r>
            <a:r>
              <a:rPr lang="en-US" dirty="0"/>
              <a:t>  </a:t>
            </a:r>
          </a:p>
          <a:p>
            <a:r>
              <a:rPr lang="en-US" dirty="0"/>
              <a:t>List of covered services:</a:t>
            </a:r>
          </a:p>
          <a:p>
            <a:r>
              <a:rPr lang="en-US" dirty="0">
                <a:hlinkClick r:id="rId4"/>
              </a:rPr>
              <a:t>https://www.cms.gov/Medicare/Medicare-General-Information/Telehealth/Telehealth-Codes</a:t>
            </a:r>
            <a:r>
              <a:rPr lang="en-US" dirty="0"/>
              <a:t> </a:t>
            </a:r>
          </a:p>
          <a:p>
            <a:r>
              <a:rPr lang="en-US" dirty="0"/>
              <a:t>Adopted Rule:  (Texas Register)</a:t>
            </a:r>
          </a:p>
          <a:p>
            <a:r>
              <a:rPr lang="en-US" dirty="0">
                <a:hlinkClick r:id="rId5"/>
              </a:rPr>
              <a:t>https://texreg.sos.state.tx.us/public/regviewer$ext.RegPage?sl=R&amp;app=1&amp;p_dir=&amp;p_rloc=351110&amp;p_tloc=&amp;p_ploc=&amp;pg=1&amp;p_reg=351110&amp;ti=28&amp;pt=2&amp;ch=133&amp;rl=30&amp;issue=04/27/2018&amp;z_chk=</a:t>
            </a:r>
            <a:r>
              <a:rPr lang="en-US" dirty="0"/>
              <a:t> </a:t>
            </a:r>
          </a:p>
          <a:p>
            <a:endParaRPr lang="en-US" dirty="0"/>
          </a:p>
        </p:txBody>
      </p:sp>
    </p:spTree>
    <p:extLst>
      <p:ext uri="{BB962C8B-B14F-4D97-AF65-F5344CB8AC3E}">
        <p14:creationId xmlns:p14="http://schemas.microsoft.com/office/powerpoint/2010/main" val="311702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Workplace Safety Update</a:t>
            </a:r>
          </a:p>
        </p:txBody>
      </p:sp>
      <p:sp>
        <p:nvSpPr>
          <p:cNvPr id="3" name="Text Placeholder 2"/>
          <p:cNvSpPr>
            <a:spLocks noGrp="1"/>
          </p:cNvSpPr>
          <p:nvPr>
            <p:ph type="subTitle" idx="1"/>
          </p:nvPr>
        </p:nvSpPr>
        <p:spPr/>
        <p:txBody>
          <a:bodyPr/>
          <a:lstStyle/>
          <a:p>
            <a:r>
              <a:rPr lang="en-US" dirty="0"/>
              <a:t>Chris </a:t>
            </a:r>
            <a:r>
              <a:rPr lang="en-US" dirty="0" err="1"/>
              <a:t>D’Amura</a:t>
            </a:r>
            <a:r>
              <a:rPr lang="en-US" dirty="0"/>
              <a:t>, Director</a:t>
            </a:r>
          </a:p>
          <a:p>
            <a:r>
              <a:rPr lang="en-US" dirty="0"/>
              <a:t>Workplace Safety</a:t>
            </a:r>
          </a:p>
        </p:txBody>
      </p:sp>
    </p:spTree>
    <p:extLst>
      <p:ext uri="{BB962C8B-B14F-4D97-AF65-F5344CB8AC3E}">
        <p14:creationId xmlns:p14="http://schemas.microsoft.com/office/powerpoint/2010/main" val="420350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of Deputy Commissioner of Legal Services</a:t>
            </a:r>
          </a:p>
        </p:txBody>
      </p:sp>
      <p:sp>
        <p:nvSpPr>
          <p:cNvPr id="3" name="Text Placeholder 2"/>
          <p:cNvSpPr>
            <a:spLocks noGrp="1"/>
          </p:cNvSpPr>
          <p:nvPr>
            <p:ph type="subTitle" idx="1"/>
          </p:nvPr>
        </p:nvSpPr>
        <p:spPr/>
        <p:txBody>
          <a:bodyPr>
            <a:normAutofit/>
          </a:bodyPr>
          <a:lstStyle/>
          <a:p>
            <a:pPr>
              <a:lnSpc>
                <a:spcPct val="100000"/>
              </a:lnSpc>
              <a:spcBef>
                <a:spcPts val="0"/>
              </a:spcBef>
            </a:pPr>
            <a:endParaRPr lang="en-US" i="1" dirty="0"/>
          </a:p>
          <a:p>
            <a:pPr>
              <a:lnSpc>
                <a:spcPct val="100000"/>
              </a:lnSpc>
              <a:spcBef>
                <a:spcPts val="0"/>
              </a:spcBef>
            </a:pPr>
            <a:r>
              <a:rPr lang="en-US" dirty="0"/>
              <a:t>Kara Mace, Deputy Commissioner </a:t>
            </a:r>
          </a:p>
          <a:p>
            <a:pPr>
              <a:lnSpc>
                <a:spcPct val="100000"/>
              </a:lnSpc>
              <a:spcBef>
                <a:spcPts val="0"/>
              </a:spcBef>
            </a:pPr>
            <a:r>
              <a:rPr lang="en-US" dirty="0"/>
              <a:t>Legal Services</a:t>
            </a:r>
          </a:p>
          <a:p>
            <a:pPr>
              <a:lnSpc>
                <a:spcPct val="100000"/>
              </a:lnSpc>
              <a:spcBef>
                <a:spcPts val="0"/>
              </a:spcBef>
            </a:pPr>
            <a:endParaRPr lang="en-US" i="1" dirty="0"/>
          </a:p>
        </p:txBody>
      </p:sp>
    </p:spTree>
    <p:extLst>
      <p:ext uri="{BB962C8B-B14F-4D97-AF65-F5344CB8AC3E}">
        <p14:creationId xmlns:p14="http://schemas.microsoft.com/office/powerpoint/2010/main" val="3700524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2AF60-7F42-4339-8117-B7854CDF1FC9}"/>
              </a:ext>
            </a:extLst>
          </p:cNvPr>
          <p:cNvSpPr>
            <a:spLocks noGrp="1"/>
          </p:cNvSpPr>
          <p:nvPr>
            <p:ph idx="1"/>
          </p:nvPr>
        </p:nvSpPr>
        <p:spPr>
          <a:xfrm>
            <a:off x="628650" y="1825625"/>
            <a:ext cx="7886700" cy="4106697"/>
          </a:xfrm>
        </p:spPr>
        <p:txBody>
          <a:bodyPr>
            <a:normAutofit/>
          </a:bodyPr>
          <a:lstStyle/>
          <a:p>
            <a:pPr marL="573088" lvl="1" indent="-180975">
              <a:buNone/>
              <a:tabLst>
                <a:tab pos="974725" algn="r"/>
                <a:tab pos="1146175" algn="l"/>
              </a:tabLst>
            </a:pPr>
            <a:r>
              <a:rPr lang="en-US" dirty="0"/>
              <a:t>18     Accident Prevention Services Inspections</a:t>
            </a:r>
          </a:p>
          <a:p>
            <a:pPr marL="392113" lvl="1" indent="0">
              <a:buNone/>
              <a:tabLst>
                <a:tab pos="974725" algn="r"/>
                <a:tab pos="1146175" algn="l"/>
              </a:tabLst>
            </a:pPr>
            <a:r>
              <a:rPr lang="en-US" dirty="0"/>
              <a:t>	57     Insurance Companies Inspected</a:t>
            </a:r>
          </a:p>
          <a:p>
            <a:pPr marL="392113" lvl="1" indent="0">
              <a:buNone/>
              <a:tabLst>
                <a:tab pos="974725" algn="r"/>
                <a:tab pos="1146175" algn="l"/>
              </a:tabLst>
            </a:pPr>
            <a:r>
              <a:rPr lang="en-US" dirty="0"/>
              <a:t>139   Policyholder Visits Conducted</a:t>
            </a:r>
          </a:p>
          <a:p>
            <a:pPr marL="1031875" lvl="4" indent="-171450">
              <a:buNone/>
              <a:tabLst>
                <a:tab pos="1606550" algn="r"/>
                <a:tab pos="2063750" algn="l"/>
                <a:tab pos="4170363" algn="r"/>
                <a:tab pos="4400550" algn="l"/>
              </a:tabLst>
            </a:pPr>
            <a:r>
              <a:rPr lang="en-US" sz="2400" dirty="0"/>
              <a:t>		</a:t>
            </a:r>
          </a:p>
          <a:p>
            <a:pPr marL="573088" lvl="1" indent="-180975">
              <a:buNone/>
              <a:tabLst>
                <a:tab pos="974725" algn="r"/>
                <a:tab pos="1146175" algn="l"/>
              </a:tabLst>
            </a:pPr>
            <a:r>
              <a:rPr lang="en-US" dirty="0"/>
              <a:t>		Primary deficiencies identified:</a:t>
            </a:r>
          </a:p>
          <a:p>
            <a:pPr marL="1306513" lvl="2" indent="-457200">
              <a:tabLst>
                <a:tab pos="974725" algn="r"/>
                <a:tab pos="1146175" algn="l"/>
              </a:tabLst>
            </a:pPr>
            <a:r>
              <a:rPr lang="en-US" sz="2400" dirty="0"/>
              <a:t>Incomplete inspection documentation</a:t>
            </a:r>
          </a:p>
          <a:p>
            <a:pPr marL="1306513" lvl="2" indent="-457200">
              <a:tabLst>
                <a:tab pos="974725" algn="r"/>
                <a:tab pos="1146175" algn="l"/>
              </a:tabLst>
            </a:pPr>
            <a:r>
              <a:rPr lang="en-US" sz="2400" dirty="0"/>
              <a:t>Insufficient loss control procedures</a:t>
            </a:r>
          </a:p>
          <a:p>
            <a:pPr marL="849313" lvl="2" indent="0">
              <a:buNone/>
              <a:tabLst>
                <a:tab pos="974725" algn="r"/>
                <a:tab pos="1146175" algn="l"/>
              </a:tabLst>
            </a:pPr>
            <a:br>
              <a:rPr lang="en-US" sz="2400" dirty="0"/>
            </a:br>
            <a:r>
              <a:rPr lang="en-US" sz="2400" dirty="0"/>
              <a:t> </a:t>
            </a:r>
            <a:endParaRPr lang="en-US" sz="1600" dirty="0"/>
          </a:p>
        </p:txBody>
      </p:sp>
      <p:sp>
        <p:nvSpPr>
          <p:cNvPr id="2" name="Title 1">
            <a:extLst>
              <a:ext uri="{FF2B5EF4-FFF2-40B4-BE49-F238E27FC236}">
                <a16:creationId xmlns:a16="http://schemas.microsoft.com/office/drawing/2014/main" id="{4A510570-5FF8-47AA-8261-741ECA707E02}"/>
              </a:ext>
            </a:extLst>
          </p:cNvPr>
          <p:cNvSpPr>
            <a:spLocks noGrp="1"/>
          </p:cNvSpPr>
          <p:nvPr>
            <p:ph type="title"/>
          </p:nvPr>
        </p:nvSpPr>
        <p:spPr/>
        <p:txBody>
          <a:bodyPr/>
          <a:lstStyle/>
          <a:p>
            <a:r>
              <a:rPr lang="en-US" dirty="0"/>
              <a:t>Accident Prevention Services</a:t>
            </a:r>
            <a:r>
              <a:rPr lang="en-US" sz="4800" dirty="0"/>
              <a:t>	</a:t>
            </a:r>
            <a:endParaRPr lang="en-US" dirty="0"/>
          </a:p>
        </p:txBody>
      </p:sp>
    </p:spTree>
    <p:extLst>
      <p:ext uri="{BB962C8B-B14F-4D97-AF65-F5344CB8AC3E}">
        <p14:creationId xmlns:p14="http://schemas.microsoft.com/office/powerpoint/2010/main" val="23197403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2AF60-7F42-4339-8117-B7854CDF1FC9}"/>
              </a:ext>
            </a:extLst>
          </p:cNvPr>
          <p:cNvSpPr>
            <a:spLocks noGrp="1"/>
          </p:cNvSpPr>
          <p:nvPr>
            <p:ph idx="1"/>
          </p:nvPr>
        </p:nvSpPr>
        <p:spPr>
          <a:xfrm>
            <a:off x="628650" y="1690689"/>
            <a:ext cx="7886700" cy="4106697"/>
          </a:xfrm>
        </p:spPr>
        <p:txBody>
          <a:bodyPr>
            <a:normAutofit fontScale="92500" lnSpcReduction="10000"/>
          </a:bodyPr>
          <a:lstStyle/>
          <a:p>
            <a:pPr marL="0" indent="0">
              <a:buNone/>
            </a:pPr>
            <a:r>
              <a:rPr lang="en-US" sz="2800" dirty="0"/>
              <a:t>	</a:t>
            </a:r>
            <a:r>
              <a:rPr lang="en-US" b="1" dirty="0"/>
              <a:t>Annual Reporting Requirements Reminder</a:t>
            </a:r>
          </a:p>
          <a:p>
            <a:r>
              <a:rPr lang="en-US" dirty="0"/>
              <a:t>Insurance companies that write workers' compensation in Texas must file an initial </a:t>
            </a:r>
            <a:r>
              <a:rPr lang="en-US" dirty="0">
                <a:hlinkClick r:id="rId3" tooltip="DWC Form-109"/>
              </a:rPr>
              <a:t>DWC Form-109</a:t>
            </a:r>
            <a:r>
              <a:rPr lang="en-US" dirty="0"/>
              <a:t>, Accident Prevention Services Annual Report, with DWC no later than the effective date of their first workers' compensation insurance policy. </a:t>
            </a:r>
          </a:p>
          <a:p>
            <a:r>
              <a:rPr lang="en-US" dirty="0"/>
              <a:t>They must file a subsequent annual report by April 1 of each year if active policies were in effect for the preceding calendar year.</a:t>
            </a:r>
          </a:p>
          <a:p>
            <a:r>
              <a:rPr lang="en-US" dirty="0"/>
              <a:t>The DWC Form-109 must be submitted to DWC by email to </a:t>
            </a:r>
            <a:r>
              <a:rPr lang="en-US" dirty="0">
                <a:hlinkClick r:id="rId4" tooltip="e-mail APS staff"/>
              </a:rPr>
              <a:t>aps@tdi.texas.gov</a:t>
            </a:r>
            <a:r>
              <a:rPr lang="en-US" dirty="0"/>
              <a:t>.</a:t>
            </a:r>
            <a:r>
              <a:rPr lang="en-US" sz="2400" dirty="0"/>
              <a:t> </a:t>
            </a:r>
            <a:endParaRPr lang="en-US" sz="1600" dirty="0"/>
          </a:p>
        </p:txBody>
      </p:sp>
      <p:sp>
        <p:nvSpPr>
          <p:cNvPr id="2" name="Title 1">
            <a:extLst>
              <a:ext uri="{FF2B5EF4-FFF2-40B4-BE49-F238E27FC236}">
                <a16:creationId xmlns:a16="http://schemas.microsoft.com/office/drawing/2014/main" id="{4A510570-5FF8-47AA-8261-741ECA707E02}"/>
              </a:ext>
            </a:extLst>
          </p:cNvPr>
          <p:cNvSpPr>
            <a:spLocks noGrp="1"/>
          </p:cNvSpPr>
          <p:nvPr>
            <p:ph type="title"/>
          </p:nvPr>
        </p:nvSpPr>
        <p:spPr/>
        <p:txBody>
          <a:bodyPr>
            <a:normAutofit/>
          </a:bodyPr>
          <a:lstStyle/>
          <a:p>
            <a:r>
              <a:rPr lang="en-US" dirty="0"/>
              <a:t>Accident Prevention Services	</a:t>
            </a:r>
          </a:p>
        </p:txBody>
      </p:sp>
    </p:spTree>
    <p:extLst>
      <p:ext uri="{BB962C8B-B14F-4D97-AF65-F5344CB8AC3E}">
        <p14:creationId xmlns:p14="http://schemas.microsoft.com/office/powerpoint/2010/main" val="300605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2AF60-7F42-4339-8117-B7854CDF1FC9}"/>
              </a:ext>
            </a:extLst>
          </p:cNvPr>
          <p:cNvSpPr>
            <a:spLocks noGrp="1"/>
          </p:cNvSpPr>
          <p:nvPr>
            <p:ph idx="1"/>
          </p:nvPr>
        </p:nvSpPr>
        <p:spPr>
          <a:xfrm>
            <a:off x="628650" y="1416190"/>
            <a:ext cx="7886700" cy="4609899"/>
          </a:xfrm>
        </p:spPr>
        <p:txBody>
          <a:bodyPr>
            <a:normAutofit fontScale="92500"/>
          </a:bodyPr>
          <a:lstStyle/>
          <a:p>
            <a:pPr marL="392113" lvl="1" indent="0">
              <a:buNone/>
              <a:tabLst>
                <a:tab pos="974725" algn="r"/>
                <a:tab pos="1146175" algn="l"/>
              </a:tabLst>
            </a:pPr>
            <a:r>
              <a:rPr lang="en-US" sz="2800" dirty="0"/>
              <a:t>Consultation Activity Totals 9/1/2019 – 3/1/2020</a:t>
            </a:r>
          </a:p>
          <a:p>
            <a:pPr marL="1192213" lvl="2" indent="-342900">
              <a:tabLst>
                <a:tab pos="974725" algn="r"/>
                <a:tab pos="1146175" algn="l"/>
              </a:tabLst>
            </a:pPr>
            <a:r>
              <a:rPr lang="en-US" sz="2100" dirty="0"/>
              <a:t>1134 	Employer Consultation Visits</a:t>
            </a:r>
          </a:p>
          <a:p>
            <a:pPr marL="1192213" lvl="2" indent="-342900">
              <a:tabLst>
                <a:tab pos="974725" algn="r"/>
                <a:tab pos="1146175" algn="l"/>
              </a:tabLst>
            </a:pPr>
            <a:r>
              <a:rPr lang="en-US" sz="2100" dirty="0"/>
              <a:t>339	Employer Compliance Assistance (Non-Visit activities)</a:t>
            </a:r>
          </a:p>
          <a:p>
            <a:pPr marL="735013" lvl="1" indent="-342900">
              <a:tabLst>
                <a:tab pos="974725" algn="r"/>
                <a:tab pos="1146175" algn="l"/>
              </a:tabLst>
            </a:pPr>
            <a:endParaRPr lang="en-US" sz="2000" dirty="0"/>
          </a:p>
          <a:p>
            <a:pPr marL="392113" lvl="1" indent="0">
              <a:buNone/>
              <a:tabLst>
                <a:tab pos="974725" algn="r"/>
                <a:tab pos="1146175" algn="l"/>
              </a:tabLst>
            </a:pPr>
            <a:r>
              <a:rPr lang="en-US" sz="2800" dirty="0"/>
              <a:t>Consultation Activity Totals April 2020</a:t>
            </a:r>
          </a:p>
          <a:p>
            <a:pPr marL="1192213" lvl="2" indent="-342900">
              <a:tabLst>
                <a:tab pos="974725" algn="r"/>
                <a:tab pos="1146175" algn="l"/>
              </a:tabLst>
            </a:pPr>
            <a:r>
              <a:rPr lang="en-US" sz="2100" dirty="0"/>
              <a:t>18	Virtual Consultation Visits</a:t>
            </a:r>
          </a:p>
          <a:p>
            <a:pPr marL="1192213" lvl="2" indent="-342900">
              <a:tabLst>
                <a:tab pos="974725" algn="r"/>
                <a:tab pos="1146175" algn="l"/>
              </a:tabLst>
            </a:pPr>
            <a:r>
              <a:rPr lang="en-US" sz="2100" dirty="0"/>
              <a:t>264	Employer Compliance Assistance</a:t>
            </a:r>
          </a:p>
          <a:p>
            <a:pPr marL="392113" lvl="1" indent="0">
              <a:buNone/>
              <a:tabLst>
                <a:tab pos="974725" algn="r"/>
                <a:tab pos="1146175" algn="l"/>
              </a:tabLst>
            </a:pPr>
            <a:r>
              <a:rPr lang="en-US" sz="2000" dirty="0"/>
              <a:t>		</a:t>
            </a:r>
          </a:p>
          <a:p>
            <a:pPr marL="392113" lvl="1" indent="0">
              <a:buNone/>
              <a:tabLst>
                <a:tab pos="974725" algn="r"/>
                <a:tab pos="1146175" algn="l"/>
              </a:tabLst>
            </a:pPr>
            <a:r>
              <a:rPr lang="en-US" sz="2800" dirty="0"/>
              <a:t>New virtual visit option available to Texas employers.</a:t>
            </a:r>
          </a:p>
          <a:p>
            <a:pPr marL="573088" lvl="1" indent="-180975">
              <a:buNone/>
              <a:tabLst>
                <a:tab pos="974725" algn="r"/>
                <a:tab pos="1146175" algn="l"/>
              </a:tabLst>
            </a:pPr>
            <a:endParaRPr lang="fr-FR" sz="2800" b="1" dirty="0"/>
          </a:p>
          <a:p>
            <a:pPr marL="573088" lvl="1" indent="-180975">
              <a:buNone/>
              <a:tabLst>
                <a:tab pos="974725" algn="r"/>
                <a:tab pos="1146175" algn="l"/>
              </a:tabLst>
            </a:pPr>
            <a:r>
              <a:rPr lang="fr-FR" sz="2800" b="1" dirty="0"/>
              <a:t>1-800-252-7031, Option 2 | </a:t>
            </a:r>
            <a:r>
              <a:rPr lang="fr-FR" sz="2800" b="1" dirty="0">
                <a:hlinkClick r:id="rId3"/>
              </a:rPr>
              <a:t>OSHCON@tdi.texas.gov</a:t>
            </a:r>
            <a:endParaRPr lang="en-US" sz="2800" dirty="0"/>
          </a:p>
          <a:p>
            <a:pPr marL="573088" lvl="1" indent="-180975" algn="ctr">
              <a:buNone/>
              <a:tabLst>
                <a:tab pos="974725" algn="r"/>
                <a:tab pos="1146175" algn="l"/>
              </a:tabLst>
            </a:pPr>
            <a:r>
              <a:rPr lang="en-US" sz="3500" dirty="0">
                <a:hlinkClick r:id="rId4"/>
              </a:rPr>
              <a:t>www.txoshcon.com</a:t>
            </a:r>
            <a:endParaRPr lang="en-US" sz="2800" dirty="0"/>
          </a:p>
          <a:p>
            <a:pPr marL="573088" lvl="1" indent="-180975">
              <a:buNone/>
              <a:tabLst>
                <a:tab pos="974725" algn="r"/>
                <a:tab pos="1146175" algn="l"/>
              </a:tabLst>
            </a:pPr>
            <a:endParaRPr lang="en-US" sz="2800" dirty="0">
              <a:hlinkClick r:id="rId4"/>
            </a:endParaRPr>
          </a:p>
          <a:p>
            <a:pPr marL="573088" lvl="1" indent="-180975">
              <a:buNone/>
              <a:tabLst>
                <a:tab pos="974725" algn="r"/>
                <a:tab pos="1146175" algn="l"/>
              </a:tabLst>
            </a:pPr>
            <a:endParaRPr lang="en-US" sz="2800" dirty="0"/>
          </a:p>
        </p:txBody>
      </p:sp>
      <p:sp>
        <p:nvSpPr>
          <p:cNvPr id="2" name="Title 1">
            <a:extLst>
              <a:ext uri="{FF2B5EF4-FFF2-40B4-BE49-F238E27FC236}">
                <a16:creationId xmlns:a16="http://schemas.microsoft.com/office/drawing/2014/main" id="{4A510570-5FF8-47AA-8261-741ECA707E02}"/>
              </a:ext>
            </a:extLst>
          </p:cNvPr>
          <p:cNvSpPr>
            <a:spLocks noGrp="1"/>
          </p:cNvSpPr>
          <p:nvPr>
            <p:ph type="title"/>
          </p:nvPr>
        </p:nvSpPr>
        <p:spPr>
          <a:xfrm>
            <a:off x="628650" y="208345"/>
            <a:ext cx="7886700" cy="717334"/>
          </a:xfrm>
        </p:spPr>
        <p:txBody>
          <a:bodyPr>
            <a:normAutofit fontScale="90000"/>
          </a:bodyPr>
          <a:lstStyle/>
          <a:p>
            <a:pPr algn="ctr"/>
            <a:br>
              <a:rPr lang="en-US" dirty="0"/>
            </a:br>
            <a:r>
              <a:rPr lang="en-US" dirty="0"/>
              <a:t>Texas OSHA Consultation</a:t>
            </a:r>
          </a:p>
        </p:txBody>
      </p:sp>
    </p:spTree>
    <p:extLst>
      <p:ext uri="{BB962C8B-B14F-4D97-AF65-F5344CB8AC3E}">
        <p14:creationId xmlns:p14="http://schemas.microsoft.com/office/powerpoint/2010/main" val="2110562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3307"/>
            <a:ext cx="7772400" cy="2387600"/>
          </a:xfrm>
        </p:spPr>
        <p:txBody>
          <a:bodyPr/>
          <a:lstStyle/>
          <a:p>
            <a:r>
              <a:rPr lang="en-US" dirty="0"/>
              <a:t>MFDR Update</a:t>
            </a:r>
          </a:p>
        </p:txBody>
      </p:sp>
      <p:sp>
        <p:nvSpPr>
          <p:cNvPr id="3" name="Text Placeholder 2"/>
          <p:cNvSpPr>
            <a:spLocks noGrp="1"/>
          </p:cNvSpPr>
          <p:nvPr>
            <p:ph type="subTitle" idx="1"/>
          </p:nvPr>
        </p:nvSpPr>
        <p:spPr>
          <a:xfrm>
            <a:off x="1143000" y="3114358"/>
            <a:ext cx="6858000" cy="1655762"/>
          </a:xfrm>
        </p:spPr>
        <p:txBody>
          <a:bodyPr/>
          <a:lstStyle/>
          <a:p>
            <a:r>
              <a:rPr lang="en-US" dirty="0"/>
              <a:t>Greg Arendt, Director</a:t>
            </a:r>
          </a:p>
          <a:p>
            <a:r>
              <a:rPr lang="en-US" dirty="0"/>
              <a:t>Medical Fee Dispute</a:t>
            </a:r>
          </a:p>
        </p:txBody>
      </p:sp>
    </p:spTree>
    <p:extLst>
      <p:ext uri="{BB962C8B-B14F-4D97-AF65-F5344CB8AC3E}">
        <p14:creationId xmlns:p14="http://schemas.microsoft.com/office/powerpoint/2010/main" val="34028930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A06E-9B80-4E86-A0ED-A97930DDEBBD}"/>
              </a:ext>
            </a:extLst>
          </p:cNvPr>
          <p:cNvSpPr>
            <a:spLocks noGrp="1"/>
          </p:cNvSpPr>
          <p:nvPr>
            <p:ph type="title"/>
          </p:nvPr>
        </p:nvSpPr>
        <p:spPr/>
        <p:txBody>
          <a:bodyPr>
            <a:normAutofit/>
          </a:bodyPr>
          <a:lstStyle/>
          <a:p>
            <a:r>
              <a:rPr lang="en-US" dirty="0"/>
              <a:t>2,120 Disputes Received FY 2020</a:t>
            </a:r>
          </a:p>
        </p:txBody>
      </p:sp>
      <p:graphicFrame>
        <p:nvGraphicFramePr>
          <p:cNvPr id="4" name="Content Placeholder 3">
            <a:extLst>
              <a:ext uri="{FF2B5EF4-FFF2-40B4-BE49-F238E27FC236}">
                <a16:creationId xmlns:a16="http://schemas.microsoft.com/office/drawing/2014/main" id="{7FCDA93A-8C9A-4CBA-8245-08D140F863E5}"/>
              </a:ext>
            </a:extLst>
          </p:cNvPr>
          <p:cNvGraphicFramePr>
            <a:graphicFrameLocks noGrp="1"/>
          </p:cNvGraphicFramePr>
          <p:nvPr>
            <p:ph idx="1"/>
          </p:nvPr>
        </p:nvGraphicFramePr>
        <p:xfrm>
          <a:off x="628650" y="1605587"/>
          <a:ext cx="7886700" cy="34546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5">
            <a:extLst>
              <a:ext uri="{FF2B5EF4-FFF2-40B4-BE49-F238E27FC236}">
                <a16:creationId xmlns:a16="http://schemas.microsoft.com/office/drawing/2014/main" id="{7C01EC23-726D-4BA3-BC90-67F0D15B15FA}"/>
              </a:ext>
            </a:extLst>
          </p:cNvPr>
          <p:cNvGraphicFramePr>
            <a:graphicFrameLocks noGrp="1"/>
          </p:cNvGraphicFramePr>
          <p:nvPr/>
        </p:nvGraphicFramePr>
        <p:xfrm>
          <a:off x="861390" y="5252413"/>
          <a:ext cx="7381464" cy="797560"/>
        </p:xfrm>
        <a:graphic>
          <a:graphicData uri="http://schemas.openxmlformats.org/drawingml/2006/table">
            <a:tbl>
              <a:tblPr firstRow="1" bandRow="1">
                <a:tableStyleId>{5C22544A-7EE6-4342-B048-85BDC9FD1C3A}</a:tableStyleId>
              </a:tblPr>
              <a:tblGrid>
                <a:gridCol w="922683">
                  <a:extLst>
                    <a:ext uri="{9D8B030D-6E8A-4147-A177-3AD203B41FA5}">
                      <a16:colId xmlns:a16="http://schemas.microsoft.com/office/drawing/2014/main" val="4091341981"/>
                    </a:ext>
                  </a:extLst>
                </a:gridCol>
                <a:gridCol w="922683">
                  <a:extLst>
                    <a:ext uri="{9D8B030D-6E8A-4147-A177-3AD203B41FA5}">
                      <a16:colId xmlns:a16="http://schemas.microsoft.com/office/drawing/2014/main" val="2498893847"/>
                    </a:ext>
                  </a:extLst>
                </a:gridCol>
                <a:gridCol w="922683">
                  <a:extLst>
                    <a:ext uri="{9D8B030D-6E8A-4147-A177-3AD203B41FA5}">
                      <a16:colId xmlns:a16="http://schemas.microsoft.com/office/drawing/2014/main" val="4043518766"/>
                    </a:ext>
                  </a:extLst>
                </a:gridCol>
                <a:gridCol w="922683">
                  <a:extLst>
                    <a:ext uri="{9D8B030D-6E8A-4147-A177-3AD203B41FA5}">
                      <a16:colId xmlns:a16="http://schemas.microsoft.com/office/drawing/2014/main" val="469276627"/>
                    </a:ext>
                  </a:extLst>
                </a:gridCol>
                <a:gridCol w="922683">
                  <a:extLst>
                    <a:ext uri="{9D8B030D-6E8A-4147-A177-3AD203B41FA5}">
                      <a16:colId xmlns:a16="http://schemas.microsoft.com/office/drawing/2014/main" val="2862513525"/>
                    </a:ext>
                  </a:extLst>
                </a:gridCol>
                <a:gridCol w="922683">
                  <a:extLst>
                    <a:ext uri="{9D8B030D-6E8A-4147-A177-3AD203B41FA5}">
                      <a16:colId xmlns:a16="http://schemas.microsoft.com/office/drawing/2014/main" val="1445716360"/>
                    </a:ext>
                  </a:extLst>
                </a:gridCol>
                <a:gridCol w="922683">
                  <a:extLst>
                    <a:ext uri="{9D8B030D-6E8A-4147-A177-3AD203B41FA5}">
                      <a16:colId xmlns:a16="http://schemas.microsoft.com/office/drawing/2014/main" val="127389979"/>
                    </a:ext>
                  </a:extLst>
                </a:gridCol>
                <a:gridCol w="922683">
                  <a:extLst>
                    <a:ext uri="{9D8B030D-6E8A-4147-A177-3AD203B41FA5}">
                      <a16:colId xmlns:a16="http://schemas.microsoft.com/office/drawing/2014/main" val="4035872539"/>
                    </a:ext>
                  </a:extLst>
                </a:gridCol>
              </a:tblGrid>
              <a:tr h="370840">
                <a:tc>
                  <a:txBody>
                    <a:bodyPr/>
                    <a:lstStyle/>
                    <a:p>
                      <a:r>
                        <a:rPr lang="en-US" sz="1100" dirty="0"/>
                        <a:t>Pharmacy</a:t>
                      </a:r>
                    </a:p>
                  </a:txBody>
                  <a:tcPr/>
                </a:tc>
                <a:tc>
                  <a:txBody>
                    <a:bodyPr/>
                    <a:lstStyle/>
                    <a:p>
                      <a:r>
                        <a:rPr lang="en-US" sz="1100" dirty="0"/>
                        <a:t>Division Specific</a:t>
                      </a:r>
                    </a:p>
                  </a:txBody>
                  <a:tcPr/>
                </a:tc>
                <a:tc>
                  <a:txBody>
                    <a:bodyPr/>
                    <a:lstStyle/>
                    <a:p>
                      <a:r>
                        <a:rPr lang="en-US" sz="1100" dirty="0"/>
                        <a:t>Facility</a:t>
                      </a:r>
                    </a:p>
                  </a:txBody>
                  <a:tcPr/>
                </a:tc>
                <a:tc>
                  <a:txBody>
                    <a:bodyPr/>
                    <a:lstStyle/>
                    <a:p>
                      <a:r>
                        <a:rPr lang="en-US" sz="1100" dirty="0"/>
                        <a:t>Non-MFDR Issues</a:t>
                      </a:r>
                    </a:p>
                  </a:txBody>
                  <a:tcPr/>
                </a:tc>
                <a:tc>
                  <a:txBody>
                    <a:bodyPr/>
                    <a:lstStyle/>
                    <a:p>
                      <a:r>
                        <a:rPr lang="en-US" sz="1100" dirty="0"/>
                        <a:t>Air Ambulance</a:t>
                      </a:r>
                    </a:p>
                  </a:txBody>
                  <a:tcPr/>
                </a:tc>
                <a:tc>
                  <a:txBody>
                    <a:bodyPr/>
                    <a:lstStyle/>
                    <a:p>
                      <a:r>
                        <a:rPr lang="en-US" sz="1100" dirty="0"/>
                        <a:t>Professional Services</a:t>
                      </a:r>
                    </a:p>
                  </a:txBody>
                  <a:tcPr/>
                </a:tc>
                <a:tc>
                  <a:txBody>
                    <a:bodyPr/>
                    <a:lstStyle/>
                    <a:p>
                      <a:r>
                        <a:rPr lang="en-US" sz="1100" dirty="0"/>
                        <a:t>All Other</a:t>
                      </a:r>
                    </a:p>
                  </a:txBody>
                  <a:tcPr/>
                </a:tc>
                <a:tc>
                  <a:txBody>
                    <a:bodyPr/>
                    <a:lstStyle/>
                    <a:p>
                      <a:r>
                        <a:rPr lang="en-US" sz="1100" dirty="0"/>
                        <a:t>Total</a:t>
                      </a:r>
                    </a:p>
                  </a:txBody>
                  <a:tcPr/>
                </a:tc>
                <a:extLst>
                  <a:ext uri="{0D108BD9-81ED-4DB2-BD59-A6C34878D82A}">
                    <a16:rowId xmlns:a16="http://schemas.microsoft.com/office/drawing/2014/main" val="2171337874"/>
                  </a:ext>
                </a:extLst>
              </a:tr>
              <a:tr h="370840">
                <a:tc>
                  <a:txBody>
                    <a:bodyPr/>
                    <a:lstStyle/>
                    <a:p>
                      <a:r>
                        <a:rPr lang="en-US" dirty="0"/>
                        <a:t>367</a:t>
                      </a:r>
                    </a:p>
                  </a:txBody>
                  <a:tcPr/>
                </a:tc>
                <a:tc>
                  <a:txBody>
                    <a:bodyPr/>
                    <a:lstStyle/>
                    <a:p>
                      <a:r>
                        <a:rPr lang="en-US" dirty="0"/>
                        <a:t>335</a:t>
                      </a:r>
                    </a:p>
                  </a:txBody>
                  <a:tcPr/>
                </a:tc>
                <a:tc>
                  <a:txBody>
                    <a:bodyPr/>
                    <a:lstStyle/>
                    <a:p>
                      <a:r>
                        <a:rPr lang="en-US" dirty="0"/>
                        <a:t>303</a:t>
                      </a:r>
                    </a:p>
                  </a:txBody>
                  <a:tcPr/>
                </a:tc>
                <a:tc>
                  <a:txBody>
                    <a:bodyPr/>
                    <a:lstStyle/>
                    <a:p>
                      <a:r>
                        <a:rPr lang="en-US" dirty="0"/>
                        <a:t>275</a:t>
                      </a:r>
                    </a:p>
                  </a:txBody>
                  <a:tcPr/>
                </a:tc>
                <a:tc>
                  <a:txBody>
                    <a:bodyPr/>
                    <a:lstStyle/>
                    <a:p>
                      <a:r>
                        <a:rPr lang="en-US" dirty="0"/>
                        <a:t>262</a:t>
                      </a:r>
                    </a:p>
                  </a:txBody>
                  <a:tcPr/>
                </a:tc>
                <a:tc>
                  <a:txBody>
                    <a:bodyPr/>
                    <a:lstStyle/>
                    <a:p>
                      <a:r>
                        <a:rPr lang="en-US" dirty="0"/>
                        <a:t>216</a:t>
                      </a:r>
                    </a:p>
                  </a:txBody>
                  <a:tcPr/>
                </a:tc>
                <a:tc>
                  <a:txBody>
                    <a:bodyPr/>
                    <a:lstStyle/>
                    <a:p>
                      <a:r>
                        <a:rPr lang="en-US" dirty="0"/>
                        <a:t>362</a:t>
                      </a:r>
                    </a:p>
                  </a:txBody>
                  <a:tcPr/>
                </a:tc>
                <a:tc>
                  <a:txBody>
                    <a:bodyPr/>
                    <a:lstStyle/>
                    <a:p>
                      <a:r>
                        <a:rPr lang="en-US" dirty="0"/>
                        <a:t>2120</a:t>
                      </a:r>
                    </a:p>
                  </a:txBody>
                  <a:tcPr/>
                </a:tc>
                <a:extLst>
                  <a:ext uri="{0D108BD9-81ED-4DB2-BD59-A6C34878D82A}">
                    <a16:rowId xmlns:a16="http://schemas.microsoft.com/office/drawing/2014/main" val="1767652084"/>
                  </a:ext>
                </a:extLst>
              </a:tr>
            </a:tbl>
          </a:graphicData>
        </a:graphic>
      </p:graphicFrame>
    </p:spTree>
    <p:extLst>
      <p:ext uri="{BB962C8B-B14F-4D97-AF65-F5344CB8AC3E}">
        <p14:creationId xmlns:p14="http://schemas.microsoft.com/office/powerpoint/2010/main" val="1510842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549C-BA2F-41B6-9FBE-A2ACE2A311DF}"/>
              </a:ext>
            </a:extLst>
          </p:cNvPr>
          <p:cNvSpPr>
            <a:spLocks noGrp="1"/>
          </p:cNvSpPr>
          <p:nvPr>
            <p:ph type="title"/>
          </p:nvPr>
        </p:nvSpPr>
        <p:spPr>
          <a:xfrm>
            <a:off x="512064" y="365126"/>
            <a:ext cx="8003286" cy="1325563"/>
          </a:xfrm>
        </p:spPr>
        <p:txBody>
          <a:bodyPr>
            <a:normAutofit/>
          </a:bodyPr>
          <a:lstStyle/>
          <a:p>
            <a:r>
              <a:rPr lang="en-US" dirty="0"/>
              <a:t>2,180 Disputes Closed FY 2020</a:t>
            </a:r>
          </a:p>
        </p:txBody>
      </p:sp>
      <p:graphicFrame>
        <p:nvGraphicFramePr>
          <p:cNvPr id="4" name="Content Placeholder 3">
            <a:extLst>
              <a:ext uri="{FF2B5EF4-FFF2-40B4-BE49-F238E27FC236}">
                <a16:creationId xmlns:a16="http://schemas.microsoft.com/office/drawing/2014/main" id="{AAE56073-1680-4C9A-9DAD-2127A0BD1FC7}"/>
              </a:ext>
            </a:extLst>
          </p:cNvPr>
          <p:cNvGraphicFramePr>
            <a:graphicFrameLocks noGrp="1"/>
          </p:cNvGraphicFramePr>
          <p:nvPr>
            <p:ph idx="1"/>
          </p:nvPr>
        </p:nvGraphicFramePr>
        <p:xfrm>
          <a:off x="628650" y="1547329"/>
          <a:ext cx="7886700" cy="36372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5">
            <a:extLst>
              <a:ext uri="{FF2B5EF4-FFF2-40B4-BE49-F238E27FC236}">
                <a16:creationId xmlns:a16="http://schemas.microsoft.com/office/drawing/2014/main" id="{E206C436-7474-442E-986F-86E6448FC95C}"/>
              </a:ext>
            </a:extLst>
          </p:cNvPr>
          <p:cNvGraphicFramePr>
            <a:graphicFrameLocks noGrp="1"/>
          </p:cNvGraphicFramePr>
          <p:nvPr/>
        </p:nvGraphicFramePr>
        <p:xfrm>
          <a:off x="1482573" y="5268107"/>
          <a:ext cx="5969269" cy="792480"/>
        </p:xfrm>
        <a:graphic>
          <a:graphicData uri="http://schemas.openxmlformats.org/drawingml/2006/table">
            <a:tbl>
              <a:tblPr firstRow="1" bandRow="1">
                <a:tableStyleId>{5C22544A-7EE6-4342-B048-85BDC9FD1C3A}</a:tableStyleId>
              </a:tblPr>
              <a:tblGrid>
                <a:gridCol w="852753">
                  <a:extLst>
                    <a:ext uri="{9D8B030D-6E8A-4147-A177-3AD203B41FA5}">
                      <a16:colId xmlns:a16="http://schemas.microsoft.com/office/drawing/2014/main" val="2888883103"/>
                    </a:ext>
                  </a:extLst>
                </a:gridCol>
                <a:gridCol w="852753">
                  <a:extLst>
                    <a:ext uri="{9D8B030D-6E8A-4147-A177-3AD203B41FA5}">
                      <a16:colId xmlns:a16="http://schemas.microsoft.com/office/drawing/2014/main" val="2006243631"/>
                    </a:ext>
                  </a:extLst>
                </a:gridCol>
                <a:gridCol w="852753">
                  <a:extLst>
                    <a:ext uri="{9D8B030D-6E8A-4147-A177-3AD203B41FA5}">
                      <a16:colId xmlns:a16="http://schemas.microsoft.com/office/drawing/2014/main" val="1251292055"/>
                    </a:ext>
                  </a:extLst>
                </a:gridCol>
                <a:gridCol w="852753">
                  <a:extLst>
                    <a:ext uri="{9D8B030D-6E8A-4147-A177-3AD203B41FA5}">
                      <a16:colId xmlns:a16="http://schemas.microsoft.com/office/drawing/2014/main" val="3689782498"/>
                    </a:ext>
                  </a:extLst>
                </a:gridCol>
                <a:gridCol w="884267">
                  <a:extLst>
                    <a:ext uri="{9D8B030D-6E8A-4147-A177-3AD203B41FA5}">
                      <a16:colId xmlns:a16="http://schemas.microsoft.com/office/drawing/2014/main" val="709130175"/>
                    </a:ext>
                  </a:extLst>
                </a:gridCol>
                <a:gridCol w="821237">
                  <a:extLst>
                    <a:ext uri="{9D8B030D-6E8A-4147-A177-3AD203B41FA5}">
                      <a16:colId xmlns:a16="http://schemas.microsoft.com/office/drawing/2014/main" val="144098573"/>
                    </a:ext>
                  </a:extLst>
                </a:gridCol>
                <a:gridCol w="852753">
                  <a:extLst>
                    <a:ext uri="{9D8B030D-6E8A-4147-A177-3AD203B41FA5}">
                      <a16:colId xmlns:a16="http://schemas.microsoft.com/office/drawing/2014/main" val="3581441372"/>
                    </a:ext>
                  </a:extLst>
                </a:gridCol>
              </a:tblGrid>
              <a:tr h="325625">
                <a:tc>
                  <a:txBody>
                    <a:bodyPr/>
                    <a:lstStyle/>
                    <a:p>
                      <a:r>
                        <a:rPr lang="en-US" sz="1100" dirty="0"/>
                        <a:t>Pharmacy</a:t>
                      </a:r>
                    </a:p>
                  </a:txBody>
                  <a:tcPr/>
                </a:tc>
                <a:tc>
                  <a:txBody>
                    <a:bodyPr/>
                    <a:lstStyle/>
                    <a:p>
                      <a:r>
                        <a:rPr lang="en-US" sz="1100" dirty="0"/>
                        <a:t>Division Specific</a:t>
                      </a:r>
                    </a:p>
                  </a:txBody>
                  <a:tcPr/>
                </a:tc>
                <a:tc>
                  <a:txBody>
                    <a:bodyPr/>
                    <a:lstStyle/>
                    <a:p>
                      <a:r>
                        <a:rPr lang="en-US" sz="1100" dirty="0"/>
                        <a:t>Facility</a:t>
                      </a:r>
                    </a:p>
                  </a:txBody>
                  <a:tcPr/>
                </a:tc>
                <a:tc>
                  <a:txBody>
                    <a:bodyPr/>
                    <a:lstStyle/>
                    <a:p>
                      <a:r>
                        <a:rPr lang="en-US" sz="1100" dirty="0"/>
                        <a:t>Non-MFDR Issues</a:t>
                      </a:r>
                    </a:p>
                  </a:txBody>
                  <a:tcPr/>
                </a:tc>
                <a:tc>
                  <a:txBody>
                    <a:bodyPr/>
                    <a:lstStyle/>
                    <a:p>
                      <a:r>
                        <a:rPr lang="en-US" sz="1100" dirty="0"/>
                        <a:t>Professional Services</a:t>
                      </a:r>
                    </a:p>
                  </a:txBody>
                  <a:tcPr/>
                </a:tc>
                <a:tc>
                  <a:txBody>
                    <a:bodyPr/>
                    <a:lstStyle/>
                    <a:p>
                      <a:r>
                        <a:rPr lang="en-US" sz="1100" dirty="0"/>
                        <a:t>All Other</a:t>
                      </a:r>
                    </a:p>
                  </a:txBody>
                  <a:tcPr/>
                </a:tc>
                <a:tc>
                  <a:txBody>
                    <a:bodyPr/>
                    <a:lstStyle/>
                    <a:p>
                      <a:r>
                        <a:rPr lang="en-US" sz="1100" dirty="0"/>
                        <a:t>Total</a:t>
                      </a:r>
                    </a:p>
                  </a:txBody>
                  <a:tcPr/>
                </a:tc>
                <a:extLst>
                  <a:ext uri="{0D108BD9-81ED-4DB2-BD59-A6C34878D82A}">
                    <a16:rowId xmlns:a16="http://schemas.microsoft.com/office/drawing/2014/main" val="1479561550"/>
                  </a:ext>
                </a:extLst>
              </a:tr>
              <a:tr h="279107">
                <a:tc>
                  <a:txBody>
                    <a:bodyPr/>
                    <a:lstStyle/>
                    <a:p>
                      <a:r>
                        <a:rPr lang="en-US" dirty="0"/>
                        <a:t>523</a:t>
                      </a:r>
                    </a:p>
                  </a:txBody>
                  <a:tcPr/>
                </a:tc>
                <a:tc>
                  <a:txBody>
                    <a:bodyPr/>
                    <a:lstStyle/>
                    <a:p>
                      <a:r>
                        <a:rPr lang="en-US" dirty="0"/>
                        <a:t>377</a:t>
                      </a:r>
                    </a:p>
                  </a:txBody>
                  <a:tcPr/>
                </a:tc>
                <a:tc>
                  <a:txBody>
                    <a:bodyPr/>
                    <a:lstStyle/>
                    <a:p>
                      <a:r>
                        <a:rPr lang="en-US" dirty="0"/>
                        <a:t>348</a:t>
                      </a:r>
                    </a:p>
                  </a:txBody>
                  <a:tcPr/>
                </a:tc>
                <a:tc>
                  <a:txBody>
                    <a:bodyPr/>
                    <a:lstStyle/>
                    <a:p>
                      <a:r>
                        <a:rPr lang="en-US" dirty="0"/>
                        <a:t>322</a:t>
                      </a:r>
                    </a:p>
                  </a:txBody>
                  <a:tcPr/>
                </a:tc>
                <a:tc>
                  <a:txBody>
                    <a:bodyPr/>
                    <a:lstStyle/>
                    <a:p>
                      <a:r>
                        <a:rPr lang="en-US" dirty="0"/>
                        <a:t>259</a:t>
                      </a:r>
                    </a:p>
                  </a:txBody>
                  <a:tcPr/>
                </a:tc>
                <a:tc>
                  <a:txBody>
                    <a:bodyPr/>
                    <a:lstStyle/>
                    <a:p>
                      <a:r>
                        <a:rPr lang="en-US" dirty="0"/>
                        <a:t>351</a:t>
                      </a:r>
                    </a:p>
                  </a:txBody>
                  <a:tcPr/>
                </a:tc>
                <a:tc>
                  <a:txBody>
                    <a:bodyPr/>
                    <a:lstStyle/>
                    <a:p>
                      <a:r>
                        <a:rPr lang="en-US" dirty="0"/>
                        <a:t>2180</a:t>
                      </a:r>
                    </a:p>
                  </a:txBody>
                  <a:tcPr/>
                </a:tc>
                <a:extLst>
                  <a:ext uri="{0D108BD9-81ED-4DB2-BD59-A6C34878D82A}">
                    <a16:rowId xmlns:a16="http://schemas.microsoft.com/office/drawing/2014/main" val="1284260069"/>
                  </a:ext>
                </a:extLst>
              </a:tr>
            </a:tbl>
          </a:graphicData>
        </a:graphic>
      </p:graphicFrame>
    </p:spTree>
    <p:extLst>
      <p:ext uri="{BB962C8B-B14F-4D97-AF65-F5344CB8AC3E}">
        <p14:creationId xmlns:p14="http://schemas.microsoft.com/office/powerpoint/2010/main" val="8429596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85E78-AB4F-4D66-B6E1-A69DA3273733}"/>
              </a:ext>
            </a:extLst>
          </p:cNvPr>
          <p:cNvSpPr>
            <a:spLocks noGrp="1"/>
          </p:cNvSpPr>
          <p:nvPr>
            <p:ph type="title"/>
          </p:nvPr>
        </p:nvSpPr>
        <p:spPr>
          <a:xfrm>
            <a:off x="628650" y="365126"/>
            <a:ext cx="8137398" cy="1325563"/>
          </a:xfrm>
        </p:spPr>
        <p:txBody>
          <a:bodyPr>
            <a:normAutofit/>
          </a:bodyPr>
          <a:lstStyle/>
          <a:p>
            <a:r>
              <a:rPr lang="en-US" dirty="0"/>
              <a:t>Average Days to Adjudicate a Dispute</a:t>
            </a:r>
          </a:p>
        </p:txBody>
      </p:sp>
      <p:graphicFrame>
        <p:nvGraphicFramePr>
          <p:cNvPr id="4" name="Content Placeholder 3">
            <a:extLst>
              <a:ext uri="{FF2B5EF4-FFF2-40B4-BE49-F238E27FC236}">
                <a16:creationId xmlns:a16="http://schemas.microsoft.com/office/drawing/2014/main" id="{D6994D85-0CCF-4319-B0A1-9692F287F34F}"/>
              </a:ext>
            </a:extLst>
          </p:cNvPr>
          <p:cNvGraphicFramePr>
            <a:graphicFrameLocks noGrp="1"/>
          </p:cNvGraphicFramePr>
          <p:nvPr>
            <p:ph idx="1"/>
          </p:nvPr>
        </p:nvGraphicFramePr>
        <p:xfrm>
          <a:off x="628650" y="1825625"/>
          <a:ext cx="7886700" cy="35150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5">
            <a:extLst>
              <a:ext uri="{FF2B5EF4-FFF2-40B4-BE49-F238E27FC236}">
                <a16:creationId xmlns:a16="http://schemas.microsoft.com/office/drawing/2014/main" id="{EAE6056F-0228-4677-AE9F-AFD8D8E9DD4D}"/>
              </a:ext>
            </a:extLst>
          </p:cNvPr>
          <p:cNvGraphicFramePr>
            <a:graphicFrameLocks noGrp="1"/>
          </p:cNvGraphicFramePr>
          <p:nvPr/>
        </p:nvGraphicFramePr>
        <p:xfrm>
          <a:off x="1524000" y="5340626"/>
          <a:ext cx="6096000" cy="74168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914333638"/>
                    </a:ext>
                  </a:extLst>
                </a:gridCol>
                <a:gridCol w="762000">
                  <a:extLst>
                    <a:ext uri="{9D8B030D-6E8A-4147-A177-3AD203B41FA5}">
                      <a16:colId xmlns:a16="http://schemas.microsoft.com/office/drawing/2014/main" val="1014024243"/>
                    </a:ext>
                  </a:extLst>
                </a:gridCol>
                <a:gridCol w="762000">
                  <a:extLst>
                    <a:ext uri="{9D8B030D-6E8A-4147-A177-3AD203B41FA5}">
                      <a16:colId xmlns:a16="http://schemas.microsoft.com/office/drawing/2014/main" val="3556029588"/>
                    </a:ext>
                  </a:extLst>
                </a:gridCol>
                <a:gridCol w="762000">
                  <a:extLst>
                    <a:ext uri="{9D8B030D-6E8A-4147-A177-3AD203B41FA5}">
                      <a16:colId xmlns:a16="http://schemas.microsoft.com/office/drawing/2014/main" val="1327611424"/>
                    </a:ext>
                  </a:extLst>
                </a:gridCol>
                <a:gridCol w="762000">
                  <a:extLst>
                    <a:ext uri="{9D8B030D-6E8A-4147-A177-3AD203B41FA5}">
                      <a16:colId xmlns:a16="http://schemas.microsoft.com/office/drawing/2014/main" val="1249242272"/>
                    </a:ext>
                  </a:extLst>
                </a:gridCol>
                <a:gridCol w="762000">
                  <a:extLst>
                    <a:ext uri="{9D8B030D-6E8A-4147-A177-3AD203B41FA5}">
                      <a16:colId xmlns:a16="http://schemas.microsoft.com/office/drawing/2014/main" val="205392999"/>
                    </a:ext>
                  </a:extLst>
                </a:gridCol>
                <a:gridCol w="762000">
                  <a:extLst>
                    <a:ext uri="{9D8B030D-6E8A-4147-A177-3AD203B41FA5}">
                      <a16:colId xmlns:a16="http://schemas.microsoft.com/office/drawing/2014/main" val="3936742655"/>
                    </a:ext>
                  </a:extLst>
                </a:gridCol>
                <a:gridCol w="762000">
                  <a:extLst>
                    <a:ext uri="{9D8B030D-6E8A-4147-A177-3AD203B41FA5}">
                      <a16:colId xmlns:a16="http://schemas.microsoft.com/office/drawing/2014/main" val="1931172752"/>
                    </a:ext>
                  </a:extLst>
                </a:gridCol>
              </a:tblGrid>
              <a:tr h="370840">
                <a:tc>
                  <a:txBody>
                    <a:bodyPr/>
                    <a:lstStyle/>
                    <a:p>
                      <a:pPr algn="ctr"/>
                      <a:r>
                        <a:rPr lang="en-US" sz="1600" dirty="0"/>
                        <a:t>2013</a:t>
                      </a:r>
                    </a:p>
                  </a:txBody>
                  <a:tcPr/>
                </a:tc>
                <a:tc>
                  <a:txBody>
                    <a:bodyPr/>
                    <a:lstStyle/>
                    <a:p>
                      <a:pPr algn="ctr"/>
                      <a:r>
                        <a:rPr lang="en-US" sz="1600" dirty="0"/>
                        <a:t>2014</a:t>
                      </a:r>
                    </a:p>
                  </a:txBody>
                  <a:tcPr/>
                </a:tc>
                <a:tc>
                  <a:txBody>
                    <a:bodyPr/>
                    <a:lstStyle/>
                    <a:p>
                      <a:pPr algn="ctr"/>
                      <a:r>
                        <a:rPr lang="en-US" sz="1600" dirty="0"/>
                        <a:t>2015</a:t>
                      </a:r>
                    </a:p>
                  </a:txBody>
                  <a:tcPr/>
                </a:tc>
                <a:tc>
                  <a:txBody>
                    <a:bodyPr/>
                    <a:lstStyle/>
                    <a:p>
                      <a:pPr algn="ctr"/>
                      <a:r>
                        <a:rPr lang="en-US" sz="1600" dirty="0"/>
                        <a:t>2016</a:t>
                      </a:r>
                    </a:p>
                  </a:txBody>
                  <a:tcPr/>
                </a:tc>
                <a:tc>
                  <a:txBody>
                    <a:bodyPr/>
                    <a:lstStyle/>
                    <a:p>
                      <a:pPr algn="ctr"/>
                      <a:r>
                        <a:rPr lang="en-US" sz="1600" dirty="0"/>
                        <a:t>2017</a:t>
                      </a:r>
                    </a:p>
                  </a:txBody>
                  <a:tcPr/>
                </a:tc>
                <a:tc>
                  <a:txBody>
                    <a:bodyPr/>
                    <a:lstStyle/>
                    <a:p>
                      <a:pPr algn="ctr"/>
                      <a:r>
                        <a:rPr lang="en-US" sz="1600" dirty="0"/>
                        <a:t>2018</a:t>
                      </a:r>
                    </a:p>
                  </a:txBody>
                  <a:tcPr/>
                </a:tc>
                <a:tc>
                  <a:txBody>
                    <a:bodyPr/>
                    <a:lstStyle/>
                    <a:p>
                      <a:pPr algn="ctr"/>
                      <a:r>
                        <a:rPr lang="en-US" sz="1600" dirty="0"/>
                        <a:t>2019</a:t>
                      </a:r>
                    </a:p>
                  </a:txBody>
                  <a:tcPr/>
                </a:tc>
                <a:tc>
                  <a:txBody>
                    <a:bodyPr/>
                    <a:lstStyle/>
                    <a:p>
                      <a:pPr algn="ctr"/>
                      <a:r>
                        <a:rPr lang="en-US" sz="1600" dirty="0"/>
                        <a:t>2020</a:t>
                      </a:r>
                    </a:p>
                  </a:txBody>
                  <a:tcPr/>
                </a:tc>
                <a:extLst>
                  <a:ext uri="{0D108BD9-81ED-4DB2-BD59-A6C34878D82A}">
                    <a16:rowId xmlns:a16="http://schemas.microsoft.com/office/drawing/2014/main" val="4000229253"/>
                  </a:ext>
                </a:extLst>
              </a:tr>
              <a:tr h="370840">
                <a:tc>
                  <a:txBody>
                    <a:bodyPr/>
                    <a:lstStyle/>
                    <a:p>
                      <a:pPr algn="ctr"/>
                      <a:r>
                        <a:rPr lang="en-US" sz="1600" dirty="0"/>
                        <a:t>1023</a:t>
                      </a:r>
                    </a:p>
                  </a:txBody>
                  <a:tcPr/>
                </a:tc>
                <a:tc>
                  <a:txBody>
                    <a:bodyPr/>
                    <a:lstStyle/>
                    <a:p>
                      <a:pPr algn="ctr"/>
                      <a:r>
                        <a:rPr lang="en-US" sz="1600" dirty="0"/>
                        <a:t>554</a:t>
                      </a:r>
                    </a:p>
                  </a:txBody>
                  <a:tcPr/>
                </a:tc>
                <a:tc>
                  <a:txBody>
                    <a:bodyPr/>
                    <a:lstStyle/>
                    <a:p>
                      <a:pPr algn="ctr"/>
                      <a:r>
                        <a:rPr lang="en-US" sz="1600" dirty="0"/>
                        <a:t>289</a:t>
                      </a:r>
                    </a:p>
                  </a:txBody>
                  <a:tcPr/>
                </a:tc>
                <a:tc>
                  <a:txBody>
                    <a:bodyPr/>
                    <a:lstStyle/>
                    <a:p>
                      <a:pPr algn="ctr"/>
                      <a:r>
                        <a:rPr lang="en-US" sz="1600" dirty="0"/>
                        <a:t>358</a:t>
                      </a:r>
                    </a:p>
                  </a:txBody>
                  <a:tcPr/>
                </a:tc>
                <a:tc>
                  <a:txBody>
                    <a:bodyPr/>
                    <a:lstStyle/>
                    <a:p>
                      <a:pPr algn="ctr"/>
                      <a:r>
                        <a:rPr lang="en-US" sz="1600" dirty="0"/>
                        <a:t>174</a:t>
                      </a:r>
                    </a:p>
                  </a:txBody>
                  <a:tcPr/>
                </a:tc>
                <a:tc>
                  <a:txBody>
                    <a:bodyPr/>
                    <a:lstStyle/>
                    <a:p>
                      <a:pPr algn="ctr"/>
                      <a:r>
                        <a:rPr lang="en-US" sz="1600" dirty="0"/>
                        <a:t>68</a:t>
                      </a:r>
                    </a:p>
                  </a:txBody>
                  <a:tcPr/>
                </a:tc>
                <a:tc>
                  <a:txBody>
                    <a:bodyPr/>
                    <a:lstStyle/>
                    <a:p>
                      <a:pPr algn="ctr"/>
                      <a:r>
                        <a:rPr lang="en-US" sz="1600" dirty="0"/>
                        <a:t>81</a:t>
                      </a:r>
                    </a:p>
                  </a:txBody>
                  <a:tcPr/>
                </a:tc>
                <a:tc>
                  <a:txBody>
                    <a:bodyPr/>
                    <a:lstStyle/>
                    <a:p>
                      <a:pPr algn="ctr"/>
                      <a:r>
                        <a:rPr lang="en-US" sz="1600" dirty="0"/>
                        <a:t>113</a:t>
                      </a:r>
                    </a:p>
                  </a:txBody>
                  <a:tcPr/>
                </a:tc>
                <a:extLst>
                  <a:ext uri="{0D108BD9-81ED-4DB2-BD59-A6C34878D82A}">
                    <a16:rowId xmlns:a16="http://schemas.microsoft.com/office/drawing/2014/main" val="1468800017"/>
                  </a:ext>
                </a:extLst>
              </a:tr>
            </a:tbl>
          </a:graphicData>
        </a:graphic>
      </p:graphicFrame>
    </p:spTree>
    <p:extLst>
      <p:ext uri="{BB962C8B-B14F-4D97-AF65-F5344CB8AC3E}">
        <p14:creationId xmlns:p14="http://schemas.microsoft.com/office/powerpoint/2010/main" val="14104657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413"/>
            <a:ext cx="7772400" cy="2387600"/>
          </a:xfrm>
        </p:spPr>
        <p:txBody>
          <a:bodyPr/>
          <a:lstStyle/>
          <a:p>
            <a:r>
              <a:rPr lang="en-US" dirty="0"/>
              <a:t>Hearings Update-Zoom</a:t>
            </a:r>
          </a:p>
        </p:txBody>
      </p:sp>
      <p:sp>
        <p:nvSpPr>
          <p:cNvPr id="3" name="Text Placeholder 2"/>
          <p:cNvSpPr>
            <a:spLocks noGrp="1"/>
          </p:cNvSpPr>
          <p:nvPr>
            <p:ph type="subTitle" idx="1"/>
          </p:nvPr>
        </p:nvSpPr>
        <p:spPr>
          <a:xfrm>
            <a:off x="1143000" y="2870518"/>
            <a:ext cx="6858000" cy="1655762"/>
          </a:xfrm>
        </p:spPr>
        <p:txBody>
          <a:bodyPr/>
          <a:lstStyle/>
          <a:p>
            <a:r>
              <a:rPr lang="en-US" dirty="0"/>
              <a:t>Allen Craddock, Director for</a:t>
            </a:r>
          </a:p>
          <a:p>
            <a:r>
              <a:rPr lang="en-US" dirty="0"/>
              <a:t>Hearings </a:t>
            </a:r>
          </a:p>
        </p:txBody>
      </p:sp>
    </p:spTree>
    <p:extLst>
      <p:ext uri="{BB962C8B-B14F-4D97-AF65-F5344CB8AC3E}">
        <p14:creationId xmlns:p14="http://schemas.microsoft.com/office/powerpoint/2010/main" val="5927208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FAQs: Requirements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983848" y="1222596"/>
            <a:ext cx="7318094" cy="3666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2400" dirty="0">
                <a:cs typeface="Arial" panose="020B0604020202020204" pitchFamily="34" charset="0"/>
              </a:rPr>
              <a:t>Does each participant require a license? Or just the host?</a:t>
            </a:r>
          </a:p>
          <a:p>
            <a:pPr lvl="1"/>
            <a:r>
              <a:rPr lang="en-US" sz="2000" dirty="0">
                <a:cs typeface="Arial" panose="020B0604020202020204" pitchFamily="34" charset="0"/>
              </a:rPr>
              <a:t>Only the host (BRO or ALJ) requires a license.</a:t>
            </a:r>
          </a:p>
          <a:p>
            <a:pPr lvl="0"/>
            <a:r>
              <a:rPr lang="en-US" sz="2400" dirty="0">
                <a:cs typeface="Arial" panose="020B0604020202020204" pitchFamily="34" charset="0"/>
              </a:rPr>
              <a:t>What platforms does Zoom support?</a:t>
            </a:r>
          </a:p>
          <a:p>
            <a:pPr lvl="1"/>
            <a:r>
              <a:rPr lang="en-US" sz="2000" dirty="0">
                <a:cs typeface="Arial" panose="020B0604020202020204" pitchFamily="34" charset="0"/>
              </a:rPr>
              <a:t>Windows, Mac, Android and iOS</a:t>
            </a: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1021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FAQs: Functionality</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628650" y="1027907"/>
            <a:ext cx="7372350" cy="4583936"/>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cs typeface="Arial" panose="020B0604020202020204" pitchFamily="34" charset="0"/>
              </a:rPr>
              <a:t>Will participants be required to use video?</a:t>
            </a:r>
          </a:p>
          <a:p>
            <a:pPr lvl="1"/>
            <a:r>
              <a:rPr lang="en-US" sz="2000" dirty="0">
                <a:cs typeface="Arial" panose="020B0604020202020204" pitchFamily="34" charset="0"/>
              </a:rPr>
              <a:t>If a party does not have the Zoom app (using traditional phone only), no one will be allowed to use video.</a:t>
            </a:r>
          </a:p>
          <a:p>
            <a:pPr lvl="1"/>
            <a:r>
              <a:rPr lang="en-US" sz="2000" dirty="0">
                <a:cs typeface="Arial" panose="020B0604020202020204" pitchFamily="34" charset="0"/>
              </a:rPr>
              <a:t>If all parties have the Zoom app, the presiding officer will ask if any party objects to the use of video. (A party may have the Zoom app but may not have the ability to use video – for example, no camera).</a:t>
            </a:r>
          </a:p>
          <a:p>
            <a:pPr lvl="2"/>
            <a:r>
              <a:rPr lang="en-US" dirty="0">
                <a:cs typeface="Arial" panose="020B0604020202020204" pitchFamily="34" charset="0"/>
              </a:rPr>
              <a:t>If any party objects, the proceeding will be held using only audio.</a:t>
            </a:r>
          </a:p>
          <a:p>
            <a:pPr lvl="2"/>
            <a:r>
              <a:rPr lang="en-US" dirty="0">
                <a:cs typeface="Arial" panose="020B0604020202020204" pitchFamily="34" charset="0"/>
              </a:rPr>
              <a:t>If no party objects, party’s and participants may use video.</a:t>
            </a:r>
          </a:p>
        </p:txBody>
      </p:sp>
    </p:spTree>
    <p:extLst>
      <p:ext uri="{BB962C8B-B14F-4D97-AF65-F5344CB8AC3E}">
        <p14:creationId xmlns:p14="http://schemas.microsoft.com/office/powerpoint/2010/main" val="278496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Office of Medical Advisor Update</a:t>
            </a:r>
          </a:p>
        </p:txBody>
      </p:sp>
      <p:sp>
        <p:nvSpPr>
          <p:cNvPr id="3" name="Text Placeholder 2"/>
          <p:cNvSpPr>
            <a:spLocks noGrp="1"/>
          </p:cNvSpPr>
          <p:nvPr>
            <p:ph type="subTitle" idx="1"/>
          </p:nvPr>
        </p:nvSpPr>
        <p:spPr/>
        <p:txBody>
          <a:bodyPr>
            <a:normAutofit/>
          </a:bodyPr>
          <a:lstStyle/>
          <a:p>
            <a:pPr>
              <a:lnSpc>
                <a:spcPct val="100000"/>
              </a:lnSpc>
              <a:spcBef>
                <a:spcPts val="0"/>
              </a:spcBef>
            </a:pPr>
            <a:endParaRPr lang="en-US" i="1" dirty="0"/>
          </a:p>
          <a:p>
            <a:pPr>
              <a:lnSpc>
                <a:spcPct val="100000"/>
              </a:lnSpc>
              <a:spcBef>
                <a:spcPts val="0"/>
              </a:spcBef>
            </a:pPr>
            <a:r>
              <a:rPr lang="en-US" dirty="0"/>
              <a:t>Mary Landrum, Director</a:t>
            </a:r>
          </a:p>
          <a:p>
            <a:pPr>
              <a:lnSpc>
                <a:spcPct val="100000"/>
              </a:lnSpc>
              <a:spcBef>
                <a:spcPts val="0"/>
              </a:spcBef>
            </a:pPr>
            <a:r>
              <a:rPr lang="en-US" dirty="0"/>
              <a:t>Health Care Business Management</a:t>
            </a:r>
          </a:p>
        </p:txBody>
      </p:sp>
    </p:spTree>
    <p:extLst>
      <p:ext uri="{BB962C8B-B14F-4D97-AF65-F5344CB8AC3E}">
        <p14:creationId xmlns:p14="http://schemas.microsoft.com/office/powerpoint/2010/main" val="3482700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a:xfrm>
            <a:off x="628650" y="282984"/>
            <a:ext cx="7886700" cy="1325563"/>
          </a:xfrm>
        </p:spPr>
        <p:txBody>
          <a:bodyPr>
            <a:normAutofit/>
          </a:bodyPr>
          <a:lstStyle/>
          <a:p>
            <a:pPr algn="ctr"/>
            <a:r>
              <a:rPr lang="en-US" dirty="0">
                <a:cs typeface="Arial" panose="020B0604020202020204" pitchFamily="34" charset="0"/>
              </a:rPr>
              <a:t>FAQs: Functionality</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52354" y="725846"/>
            <a:ext cx="7665336"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cs typeface="Arial" panose="020B0604020202020204" pitchFamily="34" charset="0"/>
              </a:rPr>
              <a:t>Are the proceedings with Zoom recorded?</a:t>
            </a:r>
          </a:p>
          <a:p>
            <a:pPr lvl="1"/>
            <a:r>
              <a:rPr lang="en-US" dirty="0">
                <a:cs typeface="Arial" panose="020B0604020202020204" pitchFamily="34" charset="0"/>
              </a:rPr>
              <a:t>BRCs are not recorded.</a:t>
            </a:r>
          </a:p>
          <a:p>
            <a:pPr lvl="1"/>
            <a:r>
              <a:rPr lang="en-US" dirty="0">
                <a:cs typeface="Arial" panose="020B0604020202020204" pitchFamily="34" charset="0"/>
              </a:rPr>
              <a:t>ALJs will record CCHs with Zoom. </a:t>
            </a:r>
          </a:p>
          <a:p>
            <a:pPr lvl="2"/>
            <a:r>
              <a:rPr lang="en-US" sz="2400" dirty="0">
                <a:cs typeface="Arial" panose="020B0604020202020204" pitchFamily="34" charset="0"/>
              </a:rPr>
              <a:t>The official record of the CCH will be a sound file only (except when there is a court reporter).</a:t>
            </a:r>
          </a:p>
          <a:p>
            <a:pPr lvl="2"/>
            <a:r>
              <a:rPr lang="en-US" sz="2400" dirty="0">
                <a:cs typeface="Arial" panose="020B0604020202020204" pitchFamily="34" charset="0"/>
              </a:rPr>
              <a:t>The video will not be saved.</a:t>
            </a: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99864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FAQs: Functionality</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17630" y="786716"/>
            <a:ext cx="728337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cs typeface="Arial" panose="020B0604020202020204" pitchFamily="34" charset="0"/>
              </a:rPr>
              <a:t>While someone is in the breakout room, can they see/hear the proceedings in the main meeting?</a:t>
            </a:r>
          </a:p>
          <a:p>
            <a:pPr lvl="1"/>
            <a:r>
              <a:rPr lang="en-US" dirty="0">
                <a:cs typeface="Arial" panose="020B0604020202020204" pitchFamily="34" charset="0"/>
              </a:rPr>
              <a:t>They cannot, and participants in the main room cannot see/hear what is happening in the breakout room. </a:t>
            </a:r>
          </a:p>
          <a:p>
            <a:pPr lvl="1"/>
            <a:r>
              <a:rPr lang="en-US" dirty="0">
                <a:cs typeface="Arial" panose="020B0604020202020204" pitchFamily="34" charset="0"/>
              </a:rPr>
              <a:t>The breakout room cannot be recorded.</a:t>
            </a:r>
          </a:p>
          <a:p>
            <a:pPr lvl="2"/>
            <a:endParaRPr lang="en-US" dirty="0"/>
          </a:p>
          <a:p>
            <a:pPr lvl="1"/>
            <a:endParaRPr lang="en-US" sz="2000" dirty="0"/>
          </a:p>
        </p:txBody>
      </p:sp>
    </p:spTree>
    <p:extLst>
      <p:ext uri="{BB962C8B-B14F-4D97-AF65-F5344CB8AC3E}">
        <p14:creationId xmlns:p14="http://schemas.microsoft.com/office/powerpoint/2010/main" val="14314097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a:xfrm>
            <a:off x="628650" y="282984"/>
            <a:ext cx="7886700" cy="1325563"/>
          </a:xfrm>
        </p:spPr>
        <p:txBody>
          <a:bodyPr>
            <a:normAutofit/>
          </a:bodyPr>
          <a:lstStyle/>
          <a:p>
            <a:pPr algn="ctr"/>
            <a:r>
              <a:rPr lang="en-US" dirty="0">
                <a:cs typeface="Arial" panose="020B0604020202020204" pitchFamily="34" charset="0"/>
              </a:rPr>
              <a:t>FAQs: Functionality</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63929" y="1461135"/>
            <a:ext cx="7662441"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cs typeface="Arial" panose="020B0604020202020204" pitchFamily="34" charset="0"/>
              </a:rPr>
              <a:t>What if there are computer or phone problems during a proceeding?</a:t>
            </a:r>
          </a:p>
          <a:p>
            <a:pPr lvl="1"/>
            <a:r>
              <a:rPr lang="en-US" sz="2000" dirty="0">
                <a:cs typeface="Arial" panose="020B0604020202020204" pitchFamily="34" charset="0"/>
              </a:rPr>
              <a:t>If a party is disconnected, the other parties should stay on the line for instructions from the ALJ.</a:t>
            </a:r>
          </a:p>
          <a:p>
            <a:pPr lvl="1"/>
            <a:r>
              <a:rPr lang="en-US" sz="2000" dirty="0">
                <a:cs typeface="Arial" panose="020B0604020202020204" pitchFamily="34" charset="0"/>
              </a:rPr>
              <a:t>If your connection drops</a:t>
            </a:r>
            <a:r>
              <a:rPr lang="en-US" sz="2000" dirty="0">
                <a:solidFill>
                  <a:srgbClr val="FF0000"/>
                </a:solidFill>
                <a:cs typeface="Arial" panose="020B0604020202020204" pitchFamily="34" charset="0"/>
              </a:rPr>
              <a:t>:</a:t>
            </a:r>
            <a:endParaRPr lang="en-US" sz="2000" dirty="0">
              <a:cs typeface="Arial" panose="020B0604020202020204" pitchFamily="34" charset="0"/>
            </a:endParaRPr>
          </a:p>
          <a:p>
            <a:pPr lvl="2"/>
            <a:r>
              <a:rPr lang="en-US" sz="1800" dirty="0">
                <a:cs typeface="Arial" panose="020B0604020202020204" pitchFamily="34" charset="0"/>
              </a:rPr>
              <a:t>Click on the Zoom link, or </a:t>
            </a:r>
          </a:p>
          <a:p>
            <a:pPr lvl="2"/>
            <a:r>
              <a:rPr lang="en-US" sz="1800" dirty="0">
                <a:cs typeface="Arial" panose="020B0604020202020204" pitchFamily="34" charset="0"/>
              </a:rPr>
              <a:t>Call back in using the Zoom telephone number you were provided for this hearing. </a:t>
            </a:r>
          </a:p>
          <a:p>
            <a:pPr lvl="2"/>
            <a:r>
              <a:rPr lang="en-US" sz="1800" dirty="0">
                <a:cs typeface="Arial" panose="020B0604020202020204" pitchFamily="34" charset="0"/>
              </a:rPr>
              <a:t>If you can’t reconnect, call the Hearings staff at 512-804-4010.</a:t>
            </a:r>
          </a:p>
          <a:p>
            <a:pPr lvl="1"/>
            <a:r>
              <a:rPr lang="en-US" sz="2000" dirty="0">
                <a:cs typeface="Arial" panose="020B0604020202020204" pitchFamily="34" charset="0"/>
              </a:rPr>
              <a:t>If the ALJ’s connection drops</a:t>
            </a:r>
            <a:r>
              <a:rPr lang="en-US" sz="2000" dirty="0">
                <a:solidFill>
                  <a:srgbClr val="FF0000"/>
                </a:solidFill>
                <a:cs typeface="Arial" panose="020B0604020202020204" pitchFamily="34" charset="0"/>
              </a:rPr>
              <a:t>:</a:t>
            </a:r>
            <a:endParaRPr lang="en-US" sz="2000" dirty="0">
              <a:cs typeface="Arial" panose="020B0604020202020204" pitchFamily="34" charset="0"/>
            </a:endParaRPr>
          </a:p>
          <a:p>
            <a:pPr lvl="2"/>
            <a:r>
              <a:rPr lang="en-US" sz="1800" dirty="0">
                <a:cs typeface="Arial" panose="020B0604020202020204" pitchFamily="34" charset="0"/>
              </a:rPr>
              <a:t>Wait in the Zoom room and do not talk with the other parties about the case.</a:t>
            </a:r>
          </a:p>
          <a:p>
            <a:pPr lvl="2"/>
            <a:r>
              <a:rPr lang="en-US" sz="1800" dirty="0">
                <a:cs typeface="Arial" panose="020B0604020202020204" pitchFamily="34" charset="0"/>
              </a:rPr>
              <a:t>If I can’t reconnect, the Hearings staff will call you with further instructions or to reschedule the hearing.</a:t>
            </a:r>
          </a:p>
          <a:p>
            <a:pPr lvl="1"/>
            <a:endParaRPr lang="en-US" sz="2000" dirty="0"/>
          </a:p>
        </p:txBody>
      </p:sp>
    </p:spTree>
    <p:extLst>
      <p:ext uri="{BB962C8B-B14F-4D97-AF65-F5344CB8AC3E}">
        <p14:creationId xmlns:p14="http://schemas.microsoft.com/office/powerpoint/2010/main" val="19574761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Autofit/>
          </a:bodyPr>
          <a:lstStyle/>
          <a:p>
            <a:pPr algn="ctr"/>
            <a:r>
              <a:rPr lang="en-US" dirty="0">
                <a:cs typeface="Arial" panose="020B0604020202020204" pitchFamily="34" charset="0"/>
              </a:rPr>
              <a:t>Joining a BRC or CCH by Phone</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1143000" y="1400175"/>
            <a:ext cx="685800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endParaRPr lang="en-US" dirty="0"/>
          </a:p>
        </p:txBody>
      </p:sp>
      <p:pic>
        <p:nvPicPr>
          <p:cNvPr id="4" name="Picture 3" descr="Sameple Zoom join BRC or CCH invitation email, including meeting link, dial-in phone numbers and meeting ID number.">
            <a:extLst>
              <a:ext uri="{FF2B5EF4-FFF2-40B4-BE49-F238E27FC236}">
                <a16:creationId xmlns:a16="http://schemas.microsoft.com/office/drawing/2014/main" id="{68E590D6-BF01-4B69-8742-8D74F6AF77B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38299"/>
            <a:ext cx="6507865" cy="3819525"/>
          </a:xfrm>
          <a:prstGeom prst="rect">
            <a:avLst/>
          </a:prstGeom>
          <a:noFill/>
          <a:ln>
            <a:noFill/>
          </a:ln>
        </p:spPr>
      </p:pic>
    </p:spTree>
    <p:extLst>
      <p:ext uri="{BB962C8B-B14F-4D97-AF65-F5344CB8AC3E}">
        <p14:creationId xmlns:p14="http://schemas.microsoft.com/office/powerpoint/2010/main" val="27345817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Joining a BRC or CCH by Phone</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98653" y="647820"/>
            <a:ext cx="745699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dirty="0">
                <a:cs typeface="Arial" panose="020B0604020202020204" pitchFamily="34" charset="0"/>
              </a:rPr>
              <a:t>Using a phone to dial in is useful when:</a:t>
            </a:r>
          </a:p>
          <a:p>
            <a:pPr lvl="1" fontAlgn="base"/>
            <a:r>
              <a:rPr lang="en-US" dirty="0">
                <a:cs typeface="Arial" panose="020B0604020202020204" pitchFamily="34" charset="0"/>
              </a:rPr>
              <a:t>You do not have a microphone or speaker on your computer;</a:t>
            </a:r>
          </a:p>
          <a:p>
            <a:pPr lvl="1" fontAlgn="base"/>
            <a:r>
              <a:rPr lang="en-US" dirty="0">
                <a:cs typeface="Arial" panose="020B0604020202020204" pitchFamily="34" charset="0"/>
              </a:rPr>
              <a:t>You cannot connect to the internet; or</a:t>
            </a:r>
          </a:p>
          <a:p>
            <a:pPr lvl="1" fontAlgn="base"/>
            <a:r>
              <a:rPr lang="en-US" dirty="0">
                <a:cs typeface="Arial" panose="020B0604020202020204" pitchFamily="34" charset="0"/>
              </a:rPr>
              <a:t>Your internet connection is weak.</a:t>
            </a:r>
          </a:p>
        </p:txBody>
      </p:sp>
    </p:spTree>
    <p:extLst>
      <p:ext uri="{BB962C8B-B14F-4D97-AF65-F5344CB8AC3E}">
        <p14:creationId xmlns:p14="http://schemas.microsoft.com/office/powerpoint/2010/main" val="9881813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Joining a BRC or CCH by Phone</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65164" y="881603"/>
            <a:ext cx="7248646"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dirty="0">
                <a:cs typeface="Arial" panose="020B0604020202020204" pitchFamily="34" charset="0"/>
              </a:rPr>
              <a:t>You will need the dial-in phone number and Meeting ID. </a:t>
            </a:r>
          </a:p>
          <a:p>
            <a:pPr lvl="1" fontAlgn="base"/>
            <a:r>
              <a:rPr lang="en-US" sz="2000" dirty="0">
                <a:cs typeface="Arial" panose="020B0604020202020204" pitchFamily="34" charset="0"/>
              </a:rPr>
              <a:t>Dial one of the phone numbers provided.</a:t>
            </a:r>
          </a:p>
          <a:p>
            <a:pPr lvl="1" fontAlgn="base"/>
            <a:r>
              <a:rPr lang="en-US" sz="2000" dirty="0">
                <a:cs typeface="Arial" panose="020B0604020202020204" pitchFamily="34" charset="0"/>
              </a:rPr>
              <a:t>You will be prompted to </a:t>
            </a:r>
            <a:r>
              <a:rPr lang="en-US" sz="2000" b="1" dirty="0">
                <a:cs typeface="Arial" panose="020B0604020202020204" pitchFamily="34" charset="0"/>
              </a:rPr>
              <a:t>enter the Meeting ID followed by #</a:t>
            </a:r>
            <a:r>
              <a:rPr lang="en-US" sz="2000" dirty="0">
                <a:cs typeface="Arial" panose="020B0604020202020204" pitchFamily="34" charset="0"/>
              </a:rPr>
              <a:t>.</a:t>
            </a:r>
          </a:p>
          <a:p>
            <a:pPr lvl="1" fontAlgn="base"/>
            <a:r>
              <a:rPr lang="en-US" sz="2000" dirty="0">
                <a:cs typeface="Arial" panose="020B0604020202020204" pitchFamily="34" charset="0"/>
              </a:rPr>
              <a:t>If the meeting has not already started, you will be prompted to </a:t>
            </a:r>
            <a:r>
              <a:rPr lang="en-US" sz="2000" b="1" dirty="0">
                <a:cs typeface="Arial" panose="020B0604020202020204" pitchFamily="34" charset="0"/>
              </a:rPr>
              <a:t>press # </a:t>
            </a:r>
            <a:r>
              <a:rPr lang="en-US" sz="2000" dirty="0">
                <a:cs typeface="Arial" panose="020B0604020202020204" pitchFamily="34" charset="0"/>
              </a:rPr>
              <a:t>to wait.</a:t>
            </a:r>
          </a:p>
          <a:p>
            <a:pPr lvl="1" fontAlgn="base"/>
            <a:r>
              <a:rPr lang="en-US" sz="2000" dirty="0">
                <a:cs typeface="Arial" panose="020B0604020202020204" pitchFamily="34" charset="0"/>
              </a:rPr>
              <a:t>You will be prompted to enter your unique participant ID. This does not apply if you are calling in by telephone, so you can </a:t>
            </a:r>
            <a:r>
              <a:rPr lang="en-US" sz="2000" b="1" dirty="0">
                <a:cs typeface="Arial" panose="020B0604020202020204" pitchFamily="34" charset="0"/>
              </a:rPr>
              <a:t>press # </a:t>
            </a:r>
            <a:r>
              <a:rPr lang="en-US" sz="2000" dirty="0">
                <a:cs typeface="Arial" panose="020B0604020202020204" pitchFamily="34" charset="0"/>
              </a:rPr>
              <a:t>to skip.</a:t>
            </a:r>
          </a:p>
        </p:txBody>
      </p:sp>
    </p:spTree>
    <p:extLst>
      <p:ext uri="{BB962C8B-B14F-4D97-AF65-F5344CB8AC3E}">
        <p14:creationId xmlns:p14="http://schemas.microsoft.com/office/powerpoint/2010/main" val="36806071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Joining a BRC or CCH by Phone</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43712" y="656463"/>
            <a:ext cx="7257288"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dirty="0">
                <a:cs typeface="Arial" panose="020B0604020202020204" pitchFamily="34" charset="0"/>
              </a:rPr>
              <a:t>Phone controls for participants</a:t>
            </a:r>
          </a:p>
          <a:p>
            <a:pPr lvl="1" fontAlgn="base"/>
            <a:r>
              <a:rPr lang="en-US" sz="2000" dirty="0">
                <a:cs typeface="Arial" panose="020B0604020202020204" pitchFamily="34" charset="0"/>
              </a:rPr>
              <a:t>You can enter the following commands using your phone's keypad: </a:t>
            </a:r>
          </a:p>
          <a:p>
            <a:pPr lvl="2" fontAlgn="base"/>
            <a:r>
              <a:rPr lang="en-US" dirty="0">
                <a:cs typeface="Arial" panose="020B0604020202020204" pitchFamily="34" charset="0"/>
              </a:rPr>
              <a:t>*6 to mute and unmute</a:t>
            </a:r>
          </a:p>
          <a:p>
            <a:pPr lvl="2" fontAlgn="base"/>
            <a:r>
              <a:rPr lang="en-US" dirty="0">
                <a:cs typeface="Arial" panose="020B0604020202020204" pitchFamily="34" charset="0"/>
              </a:rPr>
              <a:t>*9 to raise your hand (request to be recognized by the presiding officer)</a:t>
            </a:r>
          </a:p>
          <a:p>
            <a:pPr lvl="1" fontAlgn="base"/>
            <a:endParaRPr lang="en-US" dirty="0"/>
          </a:p>
        </p:txBody>
      </p:sp>
    </p:spTree>
    <p:extLst>
      <p:ext uri="{BB962C8B-B14F-4D97-AF65-F5344CB8AC3E}">
        <p14:creationId xmlns:p14="http://schemas.microsoft.com/office/powerpoint/2010/main" val="23333905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Joining a BRC or CCH by App</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92480" y="276391"/>
            <a:ext cx="4694872"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dirty="0">
                <a:cs typeface="Arial" panose="020B0604020202020204" pitchFamily="34" charset="0"/>
              </a:rPr>
              <a:t>Open the Zoom app</a:t>
            </a:r>
          </a:p>
          <a:p>
            <a:pPr lvl="1" fontAlgn="base"/>
            <a:r>
              <a:rPr lang="en-US" sz="2000" dirty="0">
                <a:cs typeface="Arial" panose="020B0604020202020204" pitchFamily="34" charset="0"/>
              </a:rPr>
              <a:t>Click </a:t>
            </a:r>
            <a:r>
              <a:rPr lang="en-US" sz="2000" b="1" dirty="0">
                <a:cs typeface="Arial" panose="020B0604020202020204" pitchFamily="34" charset="0"/>
              </a:rPr>
              <a:t>Join a Meeting </a:t>
            </a:r>
            <a:r>
              <a:rPr lang="en-US" sz="2000" dirty="0">
                <a:cs typeface="Arial" panose="020B0604020202020204" pitchFamily="34" charset="0"/>
              </a:rPr>
              <a:t>if you want to join without signing in</a:t>
            </a:r>
            <a:r>
              <a:rPr lang="en-US" sz="2000" dirty="0">
                <a:solidFill>
                  <a:srgbClr val="FF0000"/>
                </a:solidFill>
                <a:cs typeface="Arial" panose="020B0604020202020204" pitchFamily="34" charset="0"/>
              </a:rPr>
              <a:t>.</a:t>
            </a:r>
          </a:p>
          <a:p>
            <a:pPr lvl="1" fontAlgn="base"/>
            <a:r>
              <a:rPr lang="en-US" sz="2000" dirty="0">
                <a:cs typeface="Arial" panose="020B0604020202020204" pitchFamily="34" charset="0"/>
              </a:rPr>
              <a:t>Sign in to Zoom then click </a:t>
            </a:r>
            <a:r>
              <a:rPr lang="en-US" sz="2000" b="1" dirty="0">
                <a:cs typeface="Arial" panose="020B0604020202020204" pitchFamily="34" charset="0"/>
              </a:rPr>
              <a:t>Join</a:t>
            </a:r>
            <a:r>
              <a:rPr lang="en-US" sz="2000" dirty="0">
                <a:cs typeface="Arial" panose="020B0604020202020204" pitchFamily="34" charset="0"/>
              </a:rPr>
              <a:t>.</a:t>
            </a:r>
          </a:p>
        </p:txBody>
      </p:sp>
      <p:pic>
        <p:nvPicPr>
          <p:cNvPr id="10" name="Picture 9" descr="Zoom join a meeting window">
            <a:extLst>
              <a:ext uri="{FF2B5EF4-FFF2-40B4-BE49-F238E27FC236}">
                <a16:creationId xmlns:a16="http://schemas.microsoft.com/office/drawing/2014/main" id="{CB563DD5-E93F-47B9-A4E6-2991D2B4E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87352" y="1373671"/>
            <a:ext cx="2695575" cy="2695575"/>
          </a:xfrm>
          <a:prstGeom prst="rect">
            <a:avLst/>
          </a:prstGeom>
          <a:noFill/>
          <a:ln>
            <a:noFill/>
          </a:ln>
        </p:spPr>
      </p:pic>
      <p:pic>
        <p:nvPicPr>
          <p:cNvPr id="11" name="Picture 10" descr="Zoom join button">
            <a:extLst>
              <a:ext uri="{FF2B5EF4-FFF2-40B4-BE49-F238E27FC236}">
                <a16:creationId xmlns:a16="http://schemas.microsoft.com/office/drawing/2014/main" id="{E7218B61-2693-491B-9A92-07C9508BCD4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358889" y="4463249"/>
            <a:ext cx="952500" cy="1066800"/>
          </a:xfrm>
          <a:prstGeom prst="rect">
            <a:avLst/>
          </a:prstGeom>
          <a:noFill/>
          <a:ln>
            <a:noFill/>
          </a:ln>
        </p:spPr>
      </p:pic>
      <p:cxnSp>
        <p:nvCxnSpPr>
          <p:cNvPr id="9" name="Straight Connector 8">
            <a:extLst>
              <a:ext uri="{FF2B5EF4-FFF2-40B4-BE49-F238E27FC236}">
                <a16:creationId xmlns:a16="http://schemas.microsoft.com/office/drawing/2014/main" id="{9541A70E-6ED2-4BC6-AC52-AF8CA9953E08}"/>
              </a:ext>
            </a:extLst>
          </p:cNvPr>
          <p:cNvCxnSpPr>
            <a:cxnSpLocks/>
          </p:cNvCxnSpPr>
          <p:nvPr/>
        </p:nvCxnSpPr>
        <p:spPr>
          <a:xfrm>
            <a:off x="5638800" y="4168140"/>
            <a:ext cx="2362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4817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Joining a BRC or CCH by App</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628650" y="898183"/>
            <a:ext cx="415671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dirty="0">
                <a:cs typeface="Arial" panose="020B0604020202020204" pitchFamily="34" charset="0"/>
              </a:rPr>
              <a:t>Enter the Meeting ID and your display name.</a:t>
            </a:r>
          </a:p>
          <a:p>
            <a:pPr lvl="1" fontAlgn="base"/>
            <a:r>
              <a:rPr lang="en-US" sz="2000" dirty="0">
                <a:cs typeface="Arial" panose="020B0604020202020204" pitchFamily="34" charset="0"/>
              </a:rPr>
              <a:t>If you're signed in, your name should already appear.</a:t>
            </a:r>
          </a:p>
          <a:p>
            <a:pPr lvl="1" fontAlgn="base"/>
            <a:r>
              <a:rPr lang="en-US" sz="2000" dirty="0">
                <a:cs typeface="Arial" panose="020B0604020202020204" pitchFamily="34" charset="0"/>
              </a:rPr>
              <a:t>If you're not signed in, enter a display name.</a:t>
            </a:r>
          </a:p>
          <a:p>
            <a:pPr fontAlgn="base"/>
            <a:r>
              <a:rPr lang="en-US" sz="2400" dirty="0">
                <a:cs typeface="Arial" panose="020B0604020202020204" pitchFamily="34" charset="0"/>
              </a:rPr>
              <a:t>Check </a:t>
            </a:r>
            <a:r>
              <a:rPr lang="en-US" sz="2400" b="1" dirty="0">
                <a:cs typeface="Arial" panose="020B0604020202020204" pitchFamily="34" charset="0"/>
              </a:rPr>
              <a:t>Turn off my video</a:t>
            </a:r>
            <a:r>
              <a:rPr lang="en-US" sz="2400" dirty="0">
                <a:cs typeface="Arial" panose="020B0604020202020204" pitchFamily="34" charset="0"/>
              </a:rPr>
              <a:t> and click </a:t>
            </a:r>
            <a:r>
              <a:rPr lang="en-US" sz="2400" b="1" dirty="0">
                <a:cs typeface="Arial" panose="020B0604020202020204" pitchFamily="34" charset="0"/>
              </a:rPr>
              <a:t>Join.</a:t>
            </a:r>
            <a:endParaRPr lang="en-US" sz="2400" dirty="0">
              <a:cs typeface="Arial" panose="020B0604020202020204" pitchFamily="34" charset="0"/>
            </a:endParaRPr>
          </a:p>
        </p:txBody>
      </p:sp>
      <p:pic>
        <p:nvPicPr>
          <p:cNvPr id="7" name="Picture 6" descr="Zoom join meeting window with meeting ID and name fields">
            <a:extLst>
              <a:ext uri="{FF2B5EF4-FFF2-40B4-BE49-F238E27FC236}">
                <a16:creationId xmlns:a16="http://schemas.microsoft.com/office/drawing/2014/main" id="{63F3C442-0423-42E8-8950-D79126BC42B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43475" y="1790700"/>
            <a:ext cx="3571875" cy="3276600"/>
          </a:xfrm>
          <a:prstGeom prst="rect">
            <a:avLst/>
          </a:prstGeom>
          <a:noFill/>
          <a:ln>
            <a:noFill/>
          </a:ln>
        </p:spPr>
      </p:pic>
    </p:spTree>
    <p:extLst>
      <p:ext uri="{BB962C8B-B14F-4D97-AF65-F5344CB8AC3E}">
        <p14:creationId xmlns:p14="http://schemas.microsoft.com/office/powerpoint/2010/main" val="15609480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BRC Exchanges &amp; CCH Exhibits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31520" y="0"/>
            <a:ext cx="726948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dirty="0">
                <a:cs typeface="Arial" panose="020B0604020202020204" pitchFamily="34" charset="0"/>
              </a:rPr>
              <a:t>You are responsible for making sure that anything you send electronically is done securely. </a:t>
            </a:r>
          </a:p>
        </p:txBody>
      </p:sp>
    </p:spTree>
    <p:extLst>
      <p:ext uri="{BB962C8B-B14F-4D97-AF65-F5344CB8AC3E}">
        <p14:creationId xmlns:p14="http://schemas.microsoft.com/office/powerpoint/2010/main" val="62367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Health Care Management Update</a:t>
            </a:r>
          </a:p>
        </p:txBody>
      </p:sp>
      <p:sp>
        <p:nvSpPr>
          <p:cNvPr id="3" name="Text Placeholder 2"/>
          <p:cNvSpPr>
            <a:spLocks noGrp="1"/>
          </p:cNvSpPr>
          <p:nvPr>
            <p:ph type="subTitle" idx="1"/>
          </p:nvPr>
        </p:nvSpPr>
        <p:spPr/>
        <p:txBody>
          <a:bodyPr/>
          <a:lstStyle/>
          <a:p>
            <a:pPr>
              <a:lnSpc>
                <a:spcPct val="100000"/>
              </a:lnSpc>
              <a:spcBef>
                <a:spcPts val="0"/>
              </a:spcBef>
            </a:pPr>
            <a:r>
              <a:rPr lang="en-US" dirty="0"/>
              <a:t>Mary Landrum, Director</a:t>
            </a:r>
          </a:p>
          <a:p>
            <a:pPr>
              <a:lnSpc>
                <a:spcPct val="100000"/>
              </a:lnSpc>
              <a:spcBef>
                <a:spcPts val="0"/>
              </a:spcBef>
            </a:pPr>
            <a:r>
              <a:rPr lang="en-US" dirty="0"/>
              <a:t>Health Care Business Management</a:t>
            </a:r>
          </a:p>
        </p:txBody>
      </p:sp>
    </p:spTree>
    <p:extLst>
      <p:ext uri="{BB962C8B-B14F-4D97-AF65-F5344CB8AC3E}">
        <p14:creationId xmlns:p14="http://schemas.microsoft.com/office/powerpoint/2010/main" val="21112864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BRC Exchanges &amp; CCH Exhibits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628650" y="595503"/>
            <a:ext cx="737235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fontAlgn="base">
              <a:buNone/>
            </a:pPr>
            <a:r>
              <a:rPr lang="en-US" sz="2400" dirty="0">
                <a:cs typeface="Arial" panose="020B0604020202020204" pitchFamily="34" charset="0"/>
              </a:rPr>
              <a:t>Email</a:t>
            </a:r>
          </a:p>
          <a:p>
            <a:pPr lvl="1" fontAlgn="base"/>
            <a:r>
              <a:rPr lang="en-US" sz="2000" dirty="0">
                <a:cs typeface="Arial" panose="020B0604020202020204" pitchFamily="34" charset="0"/>
              </a:rPr>
              <a:t>For</a:t>
            </a:r>
            <a:r>
              <a:rPr lang="en-US" sz="2000" b="1" dirty="0">
                <a:cs typeface="Arial" panose="020B0604020202020204" pitchFamily="34" charset="0"/>
              </a:rPr>
              <a:t> BRC exchanges</a:t>
            </a:r>
            <a:r>
              <a:rPr lang="en-US" sz="2000" dirty="0">
                <a:cs typeface="Arial" panose="020B0604020202020204" pitchFamily="34" charset="0"/>
              </a:rPr>
              <a:t>, email to BRC_Exchanges@tdi.texas.gov. Please note, the underscore between BRC and Exchanges.</a:t>
            </a:r>
          </a:p>
          <a:p>
            <a:pPr lvl="1" fontAlgn="base"/>
            <a:r>
              <a:rPr lang="en-US" sz="2000" dirty="0">
                <a:cs typeface="Arial" panose="020B0604020202020204" pitchFamily="34" charset="0"/>
              </a:rPr>
              <a:t>For </a:t>
            </a:r>
            <a:r>
              <a:rPr lang="en-US" sz="2000" b="1" dirty="0">
                <a:cs typeface="Arial" panose="020B0604020202020204" pitchFamily="34" charset="0"/>
              </a:rPr>
              <a:t>CCH exhibits</a:t>
            </a:r>
            <a:r>
              <a:rPr lang="en-US" sz="2000" dirty="0">
                <a:cs typeface="Arial" panose="020B0604020202020204" pitchFamily="34" charset="0"/>
              </a:rPr>
              <a:t>, email to CCH_Exhibits@tdi.texas.gov. Please note the underscore between CCH and Exhibits.</a:t>
            </a:r>
          </a:p>
        </p:txBody>
      </p:sp>
    </p:spTree>
    <p:extLst>
      <p:ext uri="{BB962C8B-B14F-4D97-AF65-F5344CB8AC3E}">
        <p14:creationId xmlns:p14="http://schemas.microsoft.com/office/powerpoint/2010/main" val="7365218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BRC Exchanges &amp; CCH Exhibits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719328" y="656463"/>
            <a:ext cx="7367016"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fontAlgn="base">
              <a:buNone/>
            </a:pPr>
            <a:r>
              <a:rPr lang="en-US" sz="2400" dirty="0">
                <a:cs typeface="Arial" panose="020B0604020202020204" pitchFamily="34" charset="0"/>
              </a:rPr>
              <a:t>Fax to 512-804-4011. </a:t>
            </a:r>
          </a:p>
          <a:p>
            <a:pPr lvl="1" fontAlgn="base"/>
            <a:r>
              <a:rPr lang="en-US" sz="2000" dirty="0">
                <a:cs typeface="Arial" panose="020B0604020202020204" pitchFamily="34" charset="0"/>
              </a:rPr>
              <a:t>Please break the fax into sections (faxes over 40 pages sometimes get interrupted). </a:t>
            </a:r>
          </a:p>
          <a:p>
            <a:pPr lvl="1" fontAlgn="base"/>
            <a:r>
              <a:rPr lang="en-US" sz="2000" dirty="0">
                <a:cs typeface="Arial" panose="020B0604020202020204" pitchFamily="34" charset="0"/>
              </a:rPr>
              <a:t>Place a cover page on each section identifying the claim number and which section it is (for example, Section 1 of 4, Section 2 of 4, etc.).</a:t>
            </a:r>
          </a:p>
        </p:txBody>
      </p:sp>
    </p:spTree>
    <p:extLst>
      <p:ext uri="{BB962C8B-B14F-4D97-AF65-F5344CB8AC3E}">
        <p14:creationId xmlns:p14="http://schemas.microsoft.com/office/powerpoint/2010/main" val="798370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BRC Exchanges &amp; CCH Exhibits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628650" y="1266063"/>
            <a:ext cx="737235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fontAlgn="base">
              <a:buNone/>
            </a:pPr>
            <a:r>
              <a:rPr lang="en-US" dirty="0">
                <a:cs typeface="Arial" panose="020B0604020202020204" pitchFamily="34" charset="0"/>
              </a:rPr>
              <a:t>Secure File Transfer Protocol (SFTP)</a:t>
            </a:r>
          </a:p>
          <a:p>
            <a:pPr lvl="1" fontAlgn="base"/>
            <a:r>
              <a:rPr lang="en-US" dirty="0">
                <a:cs typeface="Arial" panose="020B0604020202020204" pitchFamily="34" charset="0"/>
              </a:rPr>
              <a:t>If you have an account with DWC, you can upload BRC exchanges and CCH exhibits by SFTP.</a:t>
            </a:r>
          </a:p>
          <a:p>
            <a:pPr lvl="1" fontAlgn="base"/>
            <a:r>
              <a:rPr lang="en-US" dirty="0">
                <a:cs typeface="Arial" panose="020B0604020202020204" pitchFamily="34" charset="0"/>
              </a:rPr>
              <a:t>Naming conventions for files are provided to parties when they sign up for an SFTP account.</a:t>
            </a:r>
          </a:p>
          <a:p>
            <a:pPr lvl="1" fontAlgn="base"/>
            <a:r>
              <a:rPr lang="en-US" dirty="0">
                <a:cs typeface="Arial" panose="020B0604020202020204" pitchFamily="34" charset="0"/>
              </a:rPr>
              <a:t>If you need an SFTP account, we can provide one to you. Contact Theol Jackman at</a:t>
            </a:r>
            <a:r>
              <a:rPr lang="en-US" dirty="0">
                <a:solidFill>
                  <a:srgbClr val="FF0000"/>
                </a:solidFill>
                <a:cs typeface="Arial" panose="020B0604020202020204" pitchFamily="34" charset="0"/>
              </a:rPr>
              <a:t>:</a:t>
            </a:r>
          </a:p>
          <a:p>
            <a:pPr lvl="2" fontAlgn="base"/>
            <a:r>
              <a:rPr lang="en-US" u="sng" dirty="0">
                <a:cs typeface="Arial" panose="020B0604020202020204" pitchFamily="34" charset="0"/>
                <a:hlinkClick r:id="rId2"/>
              </a:rPr>
              <a:t>theol.jackman@tdi.texas.gov</a:t>
            </a:r>
            <a:r>
              <a:rPr lang="en-US" dirty="0">
                <a:cs typeface="Arial" panose="020B0604020202020204" pitchFamily="34" charset="0"/>
              </a:rPr>
              <a:t> or </a:t>
            </a:r>
          </a:p>
          <a:p>
            <a:pPr lvl="2" fontAlgn="base"/>
            <a:r>
              <a:rPr lang="en-US" dirty="0">
                <a:cs typeface="Arial" panose="020B0604020202020204" pitchFamily="34" charset="0"/>
              </a:rPr>
              <a:t>512-804-4308.  </a:t>
            </a:r>
          </a:p>
        </p:txBody>
      </p:sp>
    </p:spTree>
    <p:extLst>
      <p:ext uri="{BB962C8B-B14F-4D97-AF65-F5344CB8AC3E}">
        <p14:creationId xmlns:p14="http://schemas.microsoft.com/office/powerpoint/2010/main" val="3865076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BRC Exchanges &amp; CCH Exhibits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402336" y="1400175"/>
            <a:ext cx="7598664"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fontAlgn="base"/>
            <a:r>
              <a:rPr lang="en-US" dirty="0">
                <a:cs typeface="Arial" panose="020B0604020202020204" pitchFamily="34" charset="0"/>
              </a:rPr>
              <a:t>Parties may exchange documents electronically with other parties, including with injured employees who have email addresses or fax numbers and agree to receive these documents electronically. </a:t>
            </a:r>
          </a:p>
          <a:p>
            <a:pPr lvl="2" fontAlgn="base"/>
            <a:r>
              <a:rPr lang="en-US" dirty="0">
                <a:cs typeface="Arial" panose="020B0604020202020204" pitchFamily="34" charset="0"/>
              </a:rPr>
              <a:t>DWC encourages parties to use fax or encrypted email and also ensure that injured employees can access exchanged documents sent electronically.</a:t>
            </a:r>
          </a:p>
          <a:p>
            <a:pPr lvl="1" fontAlgn="base"/>
            <a:r>
              <a:rPr lang="en-US" dirty="0">
                <a:cs typeface="Arial" panose="020B0604020202020204" pitchFamily="34" charset="0"/>
              </a:rPr>
              <a:t>CCH exhibits should be filed with DWC and exchanged with other parties at least three business days before the hearing.</a:t>
            </a:r>
          </a:p>
          <a:p>
            <a:pPr lvl="1" fontAlgn="base"/>
            <a:endParaRPr lang="en-US" dirty="0"/>
          </a:p>
        </p:txBody>
      </p:sp>
    </p:spTree>
    <p:extLst>
      <p:ext uri="{BB962C8B-B14F-4D97-AF65-F5344CB8AC3E}">
        <p14:creationId xmlns:p14="http://schemas.microsoft.com/office/powerpoint/2010/main" val="8505435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Tips for Successful Hearings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628650" y="1400175"/>
            <a:ext cx="737235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dirty="0">
                <a:cs typeface="Arial" panose="020B0604020202020204" pitchFamily="34" charset="0"/>
              </a:rPr>
              <a:t>Using Video</a:t>
            </a:r>
          </a:p>
          <a:p>
            <a:pPr lvl="1"/>
            <a:r>
              <a:rPr lang="en-US" dirty="0">
                <a:cs typeface="Arial" panose="020B0604020202020204" pitchFamily="34" charset="0"/>
              </a:rPr>
              <a:t>Dress in a soft solid color. If a tie is worn, use a solid tie rather than one with a pattern.</a:t>
            </a:r>
          </a:p>
          <a:p>
            <a:pPr lvl="1"/>
            <a:r>
              <a:rPr lang="en-US" dirty="0">
                <a:cs typeface="Arial" panose="020B0604020202020204" pitchFamily="34" charset="0"/>
              </a:rPr>
              <a:t>When speaking, remember to look directly at the webcam, not at the screen.</a:t>
            </a:r>
          </a:p>
          <a:p>
            <a:pPr lvl="1"/>
            <a:r>
              <a:rPr lang="en-US" dirty="0">
                <a:cs typeface="Arial" panose="020B0604020202020204" pitchFamily="34" charset="0"/>
              </a:rPr>
              <a:t>Position the camera at your eye level or slightly above eye level.</a:t>
            </a:r>
          </a:p>
          <a:p>
            <a:pPr lvl="1"/>
            <a:r>
              <a:rPr lang="en-US" dirty="0">
                <a:cs typeface="Arial" panose="020B0604020202020204" pitchFamily="34" charset="0"/>
              </a:rPr>
              <a:t>Be mindful of what is behind you. If you can’t use the virtual background, choose a solid neutral wall if possible. </a:t>
            </a:r>
          </a:p>
          <a:p>
            <a:pPr lvl="2"/>
            <a:r>
              <a:rPr lang="en-US" sz="1800" dirty="0">
                <a:cs typeface="Arial" panose="020B0604020202020204" pitchFamily="34" charset="0"/>
              </a:rPr>
              <a:t>Virtual backgrounds should not be distracting.</a:t>
            </a:r>
          </a:p>
        </p:txBody>
      </p:sp>
    </p:spTree>
    <p:extLst>
      <p:ext uri="{BB962C8B-B14F-4D97-AF65-F5344CB8AC3E}">
        <p14:creationId xmlns:p14="http://schemas.microsoft.com/office/powerpoint/2010/main" val="24763167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Tips for Successful Hearings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628650" y="1461135"/>
            <a:ext cx="737235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dirty="0">
                <a:cs typeface="Arial" panose="020B0604020202020204" pitchFamily="34" charset="0"/>
              </a:rPr>
              <a:t>Using Video</a:t>
            </a:r>
          </a:p>
          <a:p>
            <a:pPr lvl="1"/>
            <a:r>
              <a:rPr lang="en-US" dirty="0">
                <a:cs typeface="Arial" panose="020B0604020202020204" pitchFamily="34" charset="0"/>
              </a:rPr>
              <a:t>Check the lighting. </a:t>
            </a:r>
          </a:p>
          <a:p>
            <a:pPr lvl="2"/>
            <a:r>
              <a:rPr lang="en-US" dirty="0">
                <a:cs typeface="Arial" panose="020B0604020202020204" pitchFamily="34" charset="0"/>
              </a:rPr>
              <a:t>Light from behind you might blind the camera. </a:t>
            </a:r>
          </a:p>
          <a:p>
            <a:pPr lvl="2"/>
            <a:r>
              <a:rPr lang="en-US" dirty="0">
                <a:cs typeface="Arial" panose="020B0604020202020204" pitchFamily="34" charset="0"/>
              </a:rPr>
              <a:t>Light above you might cast shadows. </a:t>
            </a:r>
          </a:p>
          <a:p>
            <a:pPr lvl="2"/>
            <a:r>
              <a:rPr lang="en-US" dirty="0">
                <a:cs typeface="Arial" panose="020B0604020202020204" pitchFamily="34" charset="0"/>
              </a:rPr>
              <a:t>Ideally, position a lamp, or sit facing a window, where light is directly on your face. </a:t>
            </a:r>
          </a:p>
          <a:p>
            <a:pPr lvl="1"/>
            <a:r>
              <a:rPr lang="en-US" dirty="0">
                <a:cs typeface="Arial" panose="020B0604020202020204" pitchFamily="34" charset="0"/>
              </a:rPr>
              <a:t>Speak one at a time and pause prior to speaking in case there is any audio/video lag.</a:t>
            </a:r>
          </a:p>
          <a:p>
            <a:pPr lvl="1"/>
            <a:r>
              <a:rPr lang="en-US" dirty="0">
                <a:cs typeface="Arial" panose="020B0604020202020204" pitchFamily="34" charset="0"/>
              </a:rPr>
              <a:t>Mute yourself when not speaking in order to avoid any potential background noise.</a:t>
            </a:r>
          </a:p>
          <a:p>
            <a:pPr lvl="1"/>
            <a:r>
              <a:rPr lang="en-US" dirty="0">
                <a:cs typeface="Arial" panose="020B0604020202020204" pitchFamily="34" charset="0"/>
              </a:rPr>
              <a:t>Test your connection and setup with Zoom</a:t>
            </a:r>
          </a:p>
          <a:p>
            <a:pPr lvl="2"/>
            <a:r>
              <a:rPr lang="en-US" sz="1800" dirty="0">
                <a:cs typeface="Arial" panose="020B0604020202020204" pitchFamily="34" charset="0"/>
              </a:rPr>
              <a:t> </a:t>
            </a:r>
            <a:r>
              <a:rPr lang="en-US" dirty="0">
                <a:cs typeface="Arial" panose="020B0604020202020204" pitchFamily="34" charset="0"/>
              </a:rPr>
              <a:t>https://zoom.us/test</a:t>
            </a:r>
          </a:p>
        </p:txBody>
      </p:sp>
    </p:spTree>
    <p:extLst>
      <p:ext uri="{BB962C8B-B14F-4D97-AF65-F5344CB8AC3E}">
        <p14:creationId xmlns:p14="http://schemas.microsoft.com/office/powerpoint/2010/main" val="11919328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189B-DAF6-4FBB-87DE-D91FF1FF8F7C}"/>
              </a:ext>
            </a:extLst>
          </p:cNvPr>
          <p:cNvSpPr>
            <a:spLocks noGrp="1"/>
          </p:cNvSpPr>
          <p:nvPr>
            <p:ph type="title"/>
          </p:nvPr>
        </p:nvSpPr>
        <p:spPr/>
        <p:txBody>
          <a:bodyPr>
            <a:normAutofit/>
          </a:bodyPr>
          <a:lstStyle/>
          <a:p>
            <a:pPr algn="ctr"/>
            <a:r>
              <a:rPr lang="en-US" dirty="0">
                <a:cs typeface="Arial" panose="020B0604020202020204" pitchFamily="34" charset="0"/>
              </a:rPr>
              <a:t>Questions?</a:t>
            </a:r>
          </a:p>
        </p:txBody>
      </p:sp>
      <p:sp>
        <p:nvSpPr>
          <p:cNvPr id="5" name="Subtitle 2">
            <a:extLst>
              <a:ext uri="{FF2B5EF4-FFF2-40B4-BE49-F238E27FC236}">
                <a16:creationId xmlns:a16="http://schemas.microsoft.com/office/drawing/2014/main" id="{E76263C8-89A4-4FBF-A716-76D16D8E5133}"/>
              </a:ext>
            </a:extLst>
          </p:cNvPr>
          <p:cNvSpPr txBox="1">
            <a:spLocks/>
          </p:cNvSpPr>
          <p:nvPr/>
        </p:nvSpPr>
        <p:spPr>
          <a:xfrm>
            <a:off x="628650" y="619887"/>
            <a:ext cx="7372350" cy="4512059"/>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400" dirty="0">
                <a:cs typeface="Arial" panose="020B0604020202020204" pitchFamily="34" charset="0"/>
              </a:rPr>
              <a:t>If you have questions or need additional information about participating in BRCs and CCHs by Zoom, contact Allen Craddock at</a:t>
            </a:r>
            <a:r>
              <a:rPr lang="en-US" sz="2400" dirty="0">
                <a:solidFill>
                  <a:srgbClr val="FF0000"/>
                </a:solidFill>
                <a:cs typeface="Arial" panose="020B0604020202020204" pitchFamily="34" charset="0"/>
              </a:rPr>
              <a:t>: </a:t>
            </a:r>
          </a:p>
          <a:p>
            <a:pPr lvl="1" fontAlgn="base"/>
            <a:r>
              <a:rPr lang="en-US" sz="2000" u="sng" dirty="0">
                <a:cs typeface="Arial" panose="020B0604020202020204" pitchFamily="34" charset="0"/>
                <a:hlinkClick r:id="rId2"/>
              </a:rPr>
              <a:t>Allen.Craddock@tdi.texas.gov</a:t>
            </a:r>
            <a:r>
              <a:rPr lang="en-US" sz="2000" dirty="0">
                <a:cs typeface="Arial" panose="020B0604020202020204" pitchFamily="34" charset="0"/>
              </a:rPr>
              <a:t> or </a:t>
            </a:r>
          </a:p>
          <a:p>
            <a:pPr lvl="1" fontAlgn="base"/>
            <a:r>
              <a:rPr lang="en-US" sz="2000" dirty="0">
                <a:cs typeface="Arial" panose="020B0604020202020204" pitchFamily="34" charset="0"/>
              </a:rPr>
              <a:t>512-804-4085.</a:t>
            </a:r>
          </a:p>
        </p:txBody>
      </p:sp>
    </p:spTree>
    <p:extLst>
      <p:ext uri="{BB962C8B-B14F-4D97-AF65-F5344CB8AC3E}">
        <p14:creationId xmlns:p14="http://schemas.microsoft.com/office/powerpoint/2010/main" val="12681726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DD and Business Process Update</a:t>
            </a:r>
          </a:p>
        </p:txBody>
      </p:sp>
      <p:sp>
        <p:nvSpPr>
          <p:cNvPr id="3" name="Text Placeholder 2"/>
          <p:cNvSpPr>
            <a:spLocks noGrp="1"/>
          </p:cNvSpPr>
          <p:nvPr>
            <p:ph type="subTitle" idx="1"/>
          </p:nvPr>
        </p:nvSpPr>
        <p:spPr/>
        <p:txBody>
          <a:bodyPr/>
          <a:lstStyle/>
          <a:p>
            <a:r>
              <a:rPr lang="en-US" dirty="0"/>
              <a:t>Joe McElrath, Deputy Commissioner</a:t>
            </a:r>
          </a:p>
          <a:p>
            <a:r>
              <a:rPr lang="en-US" dirty="0"/>
              <a:t>Business Process</a:t>
            </a:r>
          </a:p>
        </p:txBody>
      </p:sp>
    </p:spTree>
    <p:extLst>
      <p:ext uri="{BB962C8B-B14F-4D97-AF65-F5344CB8AC3E}">
        <p14:creationId xmlns:p14="http://schemas.microsoft.com/office/powerpoint/2010/main" val="9224437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7148"/>
            <a:ext cx="7772400" cy="2387600"/>
          </a:xfrm>
        </p:spPr>
        <p:txBody>
          <a:bodyPr/>
          <a:lstStyle/>
          <a:p>
            <a:r>
              <a:rPr lang="en-US" dirty="0"/>
              <a:t>EDI Monitoring Update</a:t>
            </a:r>
          </a:p>
        </p:txBody>
      </p:sp>
      <p:sp>
        <p:nvSpPr>
          <p:cNvPr id="3" name="Text Placeholder 2"/>
          <p:cNvSpPr>
            <a:spLocks noGrp="1"/>
          </p:cNvSpPr>
          <p:nvPr>
            <p:ph type="subTitle" idx="1"/>
          </p:nvPr>
        </p:nvSpPr>
        <p:spPr>
          <a:xfrm>
            <a:off x="1136725" y="2821229"/>
            <a:ext cx="7180729" cy="2387599"/>
          </a:xfrm>
        </p:spPr>
        <p:txBody>
          <a:bodyPr>
            <a:normAutofit/>
          </a:bodyPr>
          <a:lstStyle/>
          <a:p>
            <a:r>
              <a:rPr lang="en-US" dirty="0"/>
              <a:t>Joe McElrath, Deputy Commissioner</a:t>
            </a:r>
          </a:p>
          <a:p>
            <a:r>
              <a:rPr lang="en-US"/>
              <a:t>Business Process</a:t>
            </a:r>
            <a:endParaRPr lang="en-US" dirty="0"/>
          </a:p>
          <a:p>
            <a:endParaRPr lang="en-US" i="1" dirty="0"/>
          </a:p>
          <a:p>
            <a:r>
              <a:rPr lang="en-US" dirty="0"/>
              <a:t>Martha Luevano, Director</a:t>
            </a:r>
          </a:p>
          <a:p>
            <a:r>
              <a:rPr lang="en-US" dirty="0"/>
              <a:t>EDI Automation Services</a:t>
            </a:r>
          </a:p>
        </p:txBody>
      </p:sp>
    </p:spTree>
    <p:extLst>
      <p:ext uri="{BB962C8B-B14F-4D97-AF65-F5344CB8AC3E}">
        <p14:creationId xmlns:p14="http://schemas.microsoft.com/office/powerpoint/2010/main" val="20673404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387"/>
            <a:ext cx="7772400" cy="2387600"/>
          </a:xfrm>
        </p:spPr>
        <p:txBody>
          <a:bodyPr/>
          <a:lstStyle/>
          <a:p>
            <a:r>
              <a:rPr lang="en-US" dirty="0"/>
              <a:t>Data Call</a:t>
            </a:r>
          </a:p>
        </p:txBody>
      </p:sp>
      <p:sp>
        <p:nvSpPr>
          <p:cNvPr id="3" name="Text Placeholder 2"/>
          <p:cNvSpPr>
            <a:spLocks noGrp="1"/>
          </p:cNvSpPr>
          <p:nvPr>
            <p:ph type="subTitle" idx="1"/>
          </p:nvPr>
        </p:nvSpPr>
        <p:spPr>
          <a:xfrm>
            <a:off x="1075765" y="3016301"/>
            <a:ext cx="7180729" cy="2387599"/>
          </a:xfrm>
        </p:spPr>
        <p:txBody>
          <a:bodyPr>
            <a:normAutofit/>
          </a:bodyPr>
          <a:lstStyle/>
          <a:p>
            <a:r>
              <a:rPr lang="en-US" dirty="0"/>
              <a:t>Amy Lee, Special Advisor | Director</a:t>
            </a:r>
          </a:p>
          <a:p>
            <a:r>
              <a:rPr lang="en-US" dirty="0"/>
              <a:t>Research and Evaluation Group</a:t>
            </a:r>
          </a:p>
        </p:txBody>
      </p:sp>
    </p:spTree>
    <p:extLst>
      <p:ext uri="{BB962C8B-B14F-4D97-AF65-F5344CB8AC3E}">
        <p14:creationId xmlns:p14="http://schemas.microsoft.com/office/powerpoint/2010/main" val="366793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Quality Reviews</a:t>
            </a:r>
          </a:p>
        </p:txBody>
      </p:sp>
      <p:sp>
        <p:nvSpPr>
          <p:cNvPr id="3" name="Content Placeholder 2"/>
          <p:cNvSpPr>
            <a:spLocks noGrp="1"/>
          </p:cNvSpPr>
          <p:nvPr>
            <p:ph idx="1"/>
          </p:nvPr>
        </p:nvSpPr>
        <p:spPr/>
        <p:txBody>
          <a:bodyPr>
            <a:normAutofit/>
          </a:bodyPr>
          <a:lstStyle/>
          <a:p>
            <a:pPr marL="0" indent="0">
              <a:buNone/>
            </a:pPr>
            <a:r>
              <a:rPr lang="en-US" dirty="0"/>
              <a:t>Calendar Year 2020</a:t>
            </a:r>
          </a:p>
          <a:p>
            <a:pPr lvl="1"/>
            <a:r>
              <a:rPr lang="en-US" dirty="0"/>
              <a:t>0 reviews initiated</a:t>
            </a:r>
          </a:p>
          <a:p>
            <a:pPr lvl="2"/>
            <a:r>
              <a:rPr lang="en-US" sz="2000" dirty="0"/>
              <a:t>includes complaint, audit, or monitoring based reviews</a:t>
            </a:r>
          </a:p>
          <a:p>
            <a:pPr lvl="2">
              <a:spcAft>
                <a:spcPts val="3000"/>
              </a:spcAft>
            </a:pPr>
            <a:r>
              <a:rPr lang="en-US" sz="2000" dirty="0"/>
              <a:t>assigned to MQRP members for review</a:t>
            </a:r>
          </a:p>
          <a:p>
            <a:pPr lvl="1"/>
            <a:r>
              <a:rPr lang="en-US" dirty="0"/>
              <a:t>5 reviews concluded</a:t>
            </a:r>
          </a:p>
          <a:p>
            <a:pPr lvl="2"/>
            <a:r>
              <a:rPr lang="en-US" sz="2100" dirty="0"/>
              <a:t>80% referred to Enforcement</a:t>
            </a:r>
          </a:p>
          <a:p>
            <a:pPr lvl="2"/>
            <a:r>
              <a:rPr lang="en-US" sz="2100" dirty="0"/>
              <a:t>20% recommended other actions</a:t>
            </a:r>
          </a:p>
          <a:p>
            <a:pPr marL="914400" lvl="2" indent="0">
              <a:spcAft>
                <a:spcPts val="3600"/>
              </a:spcAft>
              <a:buNone/>
            </a:pPr>
            <a:r>
              <a:rPr lang="en-US" sz="1400" dirty="0"/>
              <a:t>(includes letters of education, referrals to medical licensing boards, and closures with no action)</a:t>
            </a:r>
          </a:p>
          <a:p>
            <a:pPr lvl="1">
              <a:buNone/>
            </a:pPr>
            <a:r>
              <a:rPr lang="en-US" sz="900" i="1" dirty="0"/>
              <a:t>Source:  Texas Department of Insurance, Division of Workers’ Compensation, data as of 04/21/20</a:t>
            </a:r>
            <a:endParaRPr lang="en-US" sz="900" dirty="0"/>
          </a:p>
          <a:p>
            <a:pPr lvl="1">
              <a:buNone/>
            </a:pPr>
            <a:endParaRPr lang="en-US" sz="900" dirty="0"/>
          </a:p>
        </p:txBody>
      </p:sp>
    </p:spTree>
    <p:extLst>
      <p:ext uri="{BB962C8B-B14F-4D97-AF65-F5344CB8AC3E}">
        <p14:creationId xmlns:p14="http://schemas.microsoft.com/office/powerpoint/2010/main" val="2651520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0A6BD-6B71-404C-AE8E-27DEA61BC450}"/>
              </a:ext>
            </a:extLst>
          </p:cNvPr>
          <p:cNvSpPr>
            <a:spLocks noGrp="1"/>
          </p:cNvSpPr>
          <p:nvPr>
            <p:ph type="title"/>
          </p:nvPr>
        </p:nvSpPr>
        <p:spPr>
          <a:xfrm>
            <a:off x="146304" y="365126"/>
            <a:ext cx="8997696" cy="1001661"/>
          </a:xfrm>
        </p:spPr>
        <p:txBody>
          <a:bodyPr>
            <a:noAutofit/>
          </a:bodyPr>
          <a:lstStyle/>
          <a:p>
            <a:pPr fontAlgn="b"/>
            <a:r>
              <a:rPr lang="en-US" dirty="0"/>
              <a:t>Proposed Data Submission Timeframes</a:t>
            </a:r>
            <a:endParaRPr lang="en-US" b="1" dirty="0">
              <a:solidFill>
                <a:srgbClr val="000000"/>
              </a:solidFill>
              <a:latin typeface="Calibri" panose="020F0502020204030204" pitchFamily="34" charset="0"/>
            </a:endParaRPr>
          </a:p>
        </p:txBody>
      </p:sp>
      <p:graphicFrame>
        <p:nvGraphicFramePr>
          <p:cNvPr id="9" name="Content Placeholder 8">
            <a:extLst>
              <a:ext uri="{FF2B5EF4-FFF2-40B4-BE49-F238E27FC236}">
                <a16:creationId xmlns:a16="http://schemas.microsoft.com/office/drawing/2014/main" id="{A982E097-11BA-4B10-916A-A05CE679D51B}"/>
              </a:ext>
            </a:extLst>
          </p:cNvPr>
          <p:cNvGraphicFramePr>
            <a:graphicFrameLocks noGrp="1"/>
          </p:cNvGraphicFramePr>
          <p:nvPr>
            <p:ph idx="1"/>
            <p:extLst>
              <p:ext uri="{D42A27DB-BD31-4B8C-83A1-F6EECF244321}">
                <p14:modId xmlns:p14="http://schemas.microsoft.com/office/powerpoint/2010/main" val="1798098874"/>
              </p:ext>
            </p:extLst>
          </p:nvPr>
        </p:nvGraphicFramePr>
        <p:xfrm>
          <a:off x="368372" y="1380262"/>
          <a:ext cx="7824651" cy="4500612"/>
        </p:xfrm>
        <a:graphic>
          <a:graphicData uri="http://schemas.openxmlformats.org/drawingml/2006/table">
            <a:tbl>
              <a:tblPr firstRow="1" firstCol="1" bandRow="1">
                <a:tableStyleId>{5C22544A-7EE6-4342-B048-85BDC9FD1C3A}</a:tableStyleId>
              </a:tblPr>
              <a:tblGrid>
                <a:gridCol w="5197500">
                  <a:extLst>
                    <a:ext uri="{9D8B030D-6E8A-4147-A177-3AD203B41FA5}">
                      <a16:colId xmlns:a16="http://schemas.microsoft.com/office/drawing/2014/main" val="1981122186"/>
                    </a:ext>
                  </a:extLst>
                </a:gridCol>
                <a:gridCol w="2627151">
                  <a:extLst>
                    <a:ext uri="{9D8B030D-6E8A-4147-A177-3AD203B41FA5}">
                      <a16:colId xmlns:a16="http://schemas.microsoft.com/office/drawing/2014/main" val="260685304"/>
                    </a:ext>
                  </a:extLst>
                </a:gridCol>
              </a:tblGrid>
              <a:tr h="636129">
                <a:tc>
                  <a:txBody>
                    <a:bodyPr/>
                    <a:lstStyle/>
                    <a:p>
                      <a:pPr marL="0" marR="0" algn="ctr">
                        <a:spcBef>
                          <a:spcPts val="0"/>
                        </a:spcBef>
                        <a:spcAft>
                          <a:spcPts val="0"/>
                        </a:spcAft>
                      </a:pPr>
                      <a:r>
                        <a:rPr lang="en-US" sz="2000" dirty="0">
                          <a:effectLst/>
                        </a:rPr>
                        <a:t>What to Submit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Submission Deadline to DWC</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84848610"/>
                  </a:ext>
                </a:extLst>
              </a:tr>
              <a:tr h="1288161">
                <a:tc>
                  <a:txBody>
                    <a:bodyPr/>
                    <a:lstStyle/>
                    <a:p>
                      <a:pPr marL="0" marR="0">
                        <a:spcBef>
                          <a:spcPts val="0"/>
                        </a:spcBef>
                        <a:spcAft>
                          <a:spcPts val="0"/>
                        </a:spcAft>
                      </a:pPr>
                      <a:r>
                        <a:rPr lang="en-US" sz="2000" dirty="0">
                          <a:effectLst/>
                        </a:rPr>
                        <a:t>COVID-19 injuries reported to the insurance carrier from December 1, 2019 through June 30th </a:t>
                      </a:r>
                      <a:r>
                        <a:rPr lang="en-US" sz="2000" u="sng" dirty="0">
                          <a:effectLst/>
                        </a:rPr>
                        <a:t>and</a:t>
                      </a:r>
                      <a:r>
                        <a:rPr lang="en-US" sz="2000" dirty="0">
                          <a:effectLst/>
                        </a:rPr>
                        <a:t> payments made on those injuries as of June 30th.</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August 15, 2020</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27160528"/>
                  </a:ext>
                </a:extLst>
              </a:tr>
              <a:tr h="1288161">
                <a:tc>
                  <a:txBody>
                    <a:bodyPr/>
                    <a:lstStyle/>
                    <a:p>
                      <a:pPr marL="0" marR="0">
                        <a:spcBef>
                          <a:spcPts val="0"/>
                        </a:spcBef>
                        <a:spcAft>
                          <a:spcPts val="0"/>
                        </a:spcAft>
                      </a:pPr>
                      <a:r>
                        <a:rPr lang="en-US" sz="2000">
                          <a:effectLst/>
                        </a:rPr>
                        <a:t>COVID-19 injuries reported to the insurance carrier from December 1, 2019 through September 30th </a:t>
                      </a:r>
                      <a:r>
                        <a:rPr lang="en-US" sz="2000" u="sng">
                          <a:effectLst/>
                        </a:rPr>
                        <a:t>and</a:t>
                      </a:r>
                      <a:r>
                        <a:rPr lang="en-US" sz="2000">
                          <a:effectLst/>
                        </a:rPr>
                        <a:t> payments made on those injuries as of September 30th.</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October 31, 2020</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2952154"/>
                  </a:ext>
                </a:extLst>
              </a:tr>
              <a:tr h="1288161">
                <a:tc>
                  <a:txBody>
                    <a:bodyPr/>
                    <a:lstStyle/>
                    <a:p>
                      <a:pPr marL="0" marR="0">
                        <a:spcBef>
                          <a:spcPts val="0"/>
                        </a:spcBef>
                        <a:spcAft>
                          <a:spcPts val="0"/>
                        </a:spcAft>
                      </a:pPr>
                      <a:r>
                        <a:rPr lang="en-US" sz="2000" dirty="0">
                          <a:effectLst/>
                        </a:rPr>
                        <a:t>COVID-19 injuries reported to the insurance carrier from December 1, 2019 through December 31st </a:t>
                      </a:r>
                      <a:r>
                        <a:rPr lang="en-US" sz="2000" u="sng" dirty="0">
                          <a:effectLst/>
                        </a:rPr>
                        <a:t>and</a:t>
                      </a:r>
                      <a:r>
                        <a:rPr lang="en-US" sz="2000" dirty="0">
                          <a:effectLst/>
                        </a:rPr>
                        <a:t> payments made on those injuries as of December 31st.</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January 31, 2021</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8891953"/>
                  </a:ext>
                </a:extLst>
              </a:tr>
            </a:tbl>
          </a:graphicData>
        </a:graphic>
      </p:graphicFrame>
    </p:spTree>
    <p:extLst>
      <p:ext uri="{BB962C8B-B14F-4D97-AF65-F5344CB8AC3E}">
        <p14:creationId xmlns:p14="http://schemas.microsoft.com/office/powerpoint/2010/main" val="26056184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COVID-19 Information Requested </a:t>
            </a:r>
            <a:r>
              <a:rPr lang="en-US" sz="3200" dirty="0"/>
              <a:t>(as of December 1, 2019)</a:t>
            </a:r>
          </a:p>
        </p:txBody>
      </p:sp>
      <p:sp>
        <p:nvSpPr>
          <p:cNvPr id="3" name="Content Placeholder 2"/>
          <p:cNvSpPr>
            <a:spLocks noGrp="1"/>
          </p:cNvSpPr>
          <p:nvPr>
            <p:ph idx="1"/>
          </p:nvPr>
        </p:nvSpPr>
        <p:spPr>
          <a:xfrm>
            <a:off x="628650" y="1863952"/>
            <a:ext cx="7886700" cy="3339738"/>
          </a:xfrm>
        </p:spPr>
        <p:txBody>
          <a:bodyPr>
            <a:normAutofit/>
          </a:bodyPr>
          <a:lstStyle/>
          <a:p>
            <a:pPr lvl="1"/>
            <a:r>
              <a:rPr lang="en-US" dirty="0"/>
              <a:t>Number of claimants with COVID-19 exposures reported </a:t>
            </a:r>
          </a:p>
          <a:p>
            <a:pPr lvl="1"/>
            <a:r>
              <a:rPr lang="en-US" dirty="0"/>
              <a:t>Number of claimants with confirmed COVID-19 positive test or diagnosis </a:t>
            </a:r>
          </a:p>
          <a:p>
            <a:pPr lvl="1"/>
            <a:r>
              <a:rPr lang="en-US" dirty="0"/>
              <a:t>Total $ paid in medical benefits for COVID-19 claims</a:t>
            </a:r>
          </a:p>
          <a:p>
            <a:pPr lvl="1"/>
            <a:r>
              <a:rPr lang="en-US" dirty="0"/>
              <a:t>Total $ paid in income benefits (TIBs, IIBs, SIBs, or LIBs) for COVID-19 claims</a:t>
            </a:r>
          </a:p>
          <a:p>
            <a:pPr lvl="1"/>
            <a:r>
              <a:rPr lang="en-US" dirty="0"/>
              <a:t>Total $ paid in death benefits for COVID-19 claims</a:t>
            </a:r>
          </a:p>
          <a:p>
            <a:pPr lvl="1"/>
            <a:r>
              <a:rPr lang="en-US" dirty="0"/>
              <a:t>Total $ in burial benefits for COVID-19 claims</a:t>
            </a:r>
          </a:p>
        </p:txBody>
      </p:sp>
    </p:spTree>
    <p:extLst>
      <p:ext uri="{BB962C8B-B14F-4D97-AF65-F5344CB8AC3E}">
        <p14:creationId xmlns:p14="http://schemas.microsoft.com/office/powerpoint/2010/main" val="5869703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Selected Insurance Carriers</a:t>
            </a:r>
            <a:endParaRPr lang="en-US" sz="3200" dirty="0"/>
          </a:p>
        </p:txBody>
      </p:sp>
      <p:sp>
        <p:nvSpPr>
          <p:cNvPr id="3" name="Content Placeholder 2"/>
          <p:cNvSpPr>
            <a:spLocks noGrp="1"/>
          </p:cNvSpPr>
          <p:nvPr>
            <p:ph idx="1"/>
          </p:nvPr>
        </p:nvSpPr>
        <p:spPr>
          <a:xfrm>
            <a:off x="628650" y="1863952"/>
            <a:ext cx="7886700" cy="3339738"/>
          </a:xfrm>
        </p:spPr>
        <p:txBody>
          <a:bodyPr>
            <a:normAutofit lnSpcReduction="10000"/>
          </a:bodyPr>
          <a:lstStyle/>
          <a:p>
            <a:pPr lvl="1"/>
            <a:r>
              <a:rPr lang="en-US" dirty="0"/>
              <a:t>State of Texas workers’ compensation programs</a:t>
            </a:r>
          </a:p>
          <a:p>
            <a:pPr lvl="1"/>
            <a:endParaRPr lang="en-US" dirty="0"/>
          </a:p>
          <a:p>
            <a:pPr lvl="1"/>
            <a:r>
              <a:rPr lang="en-US" dirty="0"/>
              <a:t>Selected cities, counties, hospital districts</a:t>
            </a:r>
          </a:p>
          <a:p>
            <a:pPr lvl="1"/>
            <a:endParaRPr lang="en-US" dirty="0"/>
          </a:p>
          <a:p>
            <a:pPr lvl="1"/>
            <a:r>
              <a:rPr lang="en-US" dirty="0"/>
              <a:t>Intergovernmental risk pools</a:t>
            </a:r>
          </a:p>
          <a:p>
            <a:pPr lvl="1"/>
            <a:endParaRPr lang="en-US" dirty="0"/>
          </a:p>
          <a:p>
            <a:pPr lvl="1"/>
            <a:r>
              <a:rPr lang="en-US" dirty="0"/>
              <a:t>Selected insurance company groups</a:t>
            </a:r>
          </a:p>
          <a:p>
            <a:pPr lvl="1"/>
            <a:endParaRPr lang="en-US" dirty="0"/>
          </a:p>
          <a:p>
            <a:pPr lvl="1"/>
            <a:r>
              <a:rPr lang="en-US" dirty="0"/>
              <a:t>May include a couple of certified self-insureds</a:t>
            </a:r>
          </a:p>
        </p:txBody>
      </p:sp>
    </p:spTree>
    <p:extLst>
      <p:ext uri="{BB962C8B-B14F-4D97-AF65-F5344CB8AC3E}">
        <p14:creationId xmlns:p14="http://schemas.microsoft.com/office/powerpoint/2010/main" val="3059978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D7FE-2684-4AB7-9888-2163EA3E0BE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488B02B-A999-4BC0-81C2-F628C2143EBF}"/>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4400" dirty="0"/>
              <a:t>Questions?</a:t>
            </a:r>
          </a:p>
        </p:txBody>
      </p:sp>
    </p:spTree>
    <p:extLst>
      <p:ext uri="{BB962C8B-B14F-4D97-AF65-F5344CB8AC3E}">
        <p14:creationId xmlns:p14="http://schemas.microsoft.com/office/powerpoint/2010/main" val="6284299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Q&amp;A</a:t>
            </a:r>
          </a:p>
        </p:txBody>
      </p:sp>
      <p:sp>
        <p:nvSpPr>
          <p:cNvPr id="4" name="Subtitle 3">
            <a:extLst>
              <a:ext uri="{FF2B5EF4-FFF2-40B4-BE49-F238E27FC236}">
                <a16:creationId xmlns:a16="http://schemas.microsoft.com/office/drawing/2014/main" id="{6AC4B192-00E1-4CF1-A7B8-2F9555D056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06052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Closing</a:t>
            </a:r>
          </a:p>
        </p:txBody>
      </p:sp>
      <p:sp>
        <p:nvSpPr>
          <p:cNvPr id="3" name="Text Placeholder 2"/>
          <p:cNvSpPr>
            <a:spLocks noGrp="1"/>
          </p:cNvSpPr>
          <p:nvPr>
            <p:ph type="subTitle" idx="1"/>
          </p:nvPr>
        </p:nvSpPr>
        <p:spPr>
          <a:xfrm>
            <a:off x="1143000" y="3602038"/>
            <a:ext cx="6858000" cy="1655762"/>
          </a:xfrm>
        </p:spPr>
        <p:txBody>
          <a:bodyPr/>
          <a:lstStyle/>
          <a:p>
            <a:r>
              <a:rPr lang="en-US" dirty="0"/>
              <a:t>Cassie Brown, Commissioner </a:t>
            </a:r>
          </a:p>
          <a:p>
            <a:r>
              <a:rPr lang="en-US" dirty="0"/>
              <a:t>Division of Workers’ Compensation</a:t>
            </a:r>
          </a:p>
          <a:p>
            <a:endParaRPr lang="en-US" dirty="0"/>
          </a:p>
        </p:txBody>
      </p:sp>
    </p:spTree>
    <p:extLst>
      <p:ext uri="{BB962C8B-B14F-4D97-AF65-F5344CB8AC3E}">
        <p14:creationId xmlns:p14="http://schemas.microsoft.com/office/powerpoint/2010/main" val="3937177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Compliance and Investigations Update</a:t>
            </a:r>
          </a:p>
        </p:txBody>
      </p:sp>
      <p:sp>
        <p:nvSpPr>
          <p:cNvPr id="3" name="Text Placeholder 2"/>
          <p:cNvSpPr>
            <a:spLocks noGrp="1"/>
          </p:cNvSpPr>
          <p:nvPr>
            <p:ph type="subTitle" idx="1"/>
          </p:nvPr>
        </p:nvSpPr>
        <p:spPr/>
        <p:txBody>
          <a:bodyPr/>
          <a:lstStyle/>
          <a:p>
            <a:r>
              <a:rPr lang="en-US" dirty="0"/>
              <a:t>Debra Knight, Deputy Commissioner</a:t>
            </a:r>
          </a:p>
          <a:p>
            <a:r>
              <a:rPr lang="en-US" dirty="0"/>
              <a:t>Compliance and Investigations</a:t>
            </a:r>
          </a:p>
        </p:txBody>
      </p:sp>
    </p:spTree>
    <p:extLst>
      <p:ext uri="{BB962C8B-B14F-4D97-AF65-F5344CB8AC3E}">
        <p14:creationId xmlns:p14="http://schemas.microsoft.com/office/powerpoint/2010/main" val="3673512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1719261"/>
          </a:xfrm>
        </p:spPr>
        <p:txBody>
          <a:bodyPr/>
          <a:lstStyle/>
          <a:p>
            <a:r>
              <a:rPr lang="en-US" dirty="0"/>
              <a:t>     CY2020 Complaints</a:t>
            </a:r>
          </a:p>
        </p:txBody>
      </p:sp>
      <p:sp>
        <p:nvSpPr>
          <p:cNvPr id="3" name="Text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13760571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5109</TotalTime>
  <Words>3029</Words>
  <Application>Microsoft Office PowerPoint</Application>
  <PresentationFormat>On-screen Show (4:3)</PresentationFormat>
  <Paragraphs>536</Paragraphs>
  <Slides>75</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Calibri</vt:lpstr>
      <vt:lpstr>Calibri Light</vt:lpstr>
      <vt:lpstr>Segoe UI</vt:lpstr>
      <vt:lpstr>Office Theme</vt:lpstr>
      <vt:lpstr>Insurance Carrier Quarterly Meeting</vt:lpstr>
      <vt:lpstr>Agenda Items</vt:lpstr>
      <vt:lpstr>Welcome</vt:lpstr>
      <vt:lpstr>Introduction of Deputy Commissioner of Legal Services</vt:lpstr>
      <vt:lpstr>Office of Medical Advisor Update</vt:lpstr>
      <vt:lpstr>Health Care Management Update</vt:lpstr>
      <vt:lpstr>Medical Quality Reviews</vt:lpstr>
      <vt:lpstr>Compliance and Investigations Update</vt:lpstr>
      <vt:lpstr>     CY2020 Complaints</vt:lpstr>
      <vt:lpstr>CY2020 - Complaints</vt:lpstr>
      <vt:lpstr>Complaint Comparison </vt:lpstr>
      <vt:lpstr>    System Performance</vt:lpstr>
      <vt:lpstr>CY2020 – Payment of Initial TIBs and Processing of Medical &amp; Reconsideration Bill</vt:lpstr>
      <vt:lpstr>Payment of Initial TIBs and Processing of Medical &amp; Reconsideration Bill</vt:lpstr>
      <vt:lpstr>CY2020 – EDI Reporting of Initial TIBs Payment, Medical Bill and Reconsideration</vt:lpstr>
      <vt:lpstr>         DWC Fraud</vt:lpstr>
      <vt:lpstr>Fraud Definition</vt:lpstr>
      <vt:lpstr>Fraud Schemes</vt:lpstr>
      <vt:lpstr>CY2020 – DWC Fraud Stats</vt:lpstr>
      <vt:lpstr>CY2020 – DWC Prosecution Stats</vt:lpstr>
      <vt:lpstr>CY2020 – DWC Prosecution Stats</vt:lpstr>
      <vt:lpstr>   Enforcement Update</vt:lpstr>
      <vt:lpstr>Enforcement Key Initiatives</vt:lpstr>
      <vt:lpstr>Common Insurance Carrier Administrative Violations</vt:lpstr>
      <vt:lpstr>Enforcement Case Status for CY2020</vt:lpstr>
      <vt:lpstr>Cases Pending by Subject Type  as of March 31, 2020</vt:lpstr>
      <vt:lpstr>Cases Closed by Disposition Type for CY2020</vt:lpstr>
      <vt:lpstr>Cases Closed by Subject Type for CY2020</vt:lpstr>
      <vt:lpstr>OMA Enforcement Cases</vt:lpstr>
      <vt:lpstr>Telemedicine Update</vt:lpstr>
      <vt:lpstr> Telemedicine 28 TAC §133.30 </vt:lpstr>
      <vt:lpstr>Emergency Rule</vt:lpstr>
      <vt:lpstr>Emergency Rule</vt:lpstr>
      <vt:lpstr>PowerPoint Presentation</vt:lpstr>
      <vt:lpstr>PowerPoint Presentation</vt:lpstr>
      <vt:lpstr>PowerPoint Presentation</vt:lpstr>
      <vt:lpstr>PowerPoint Presentation</vt:lpstr>
      <vt:lpstr>Telemedicine Resources</vt:lpstr>
      <vt:lpstr>Workplace Safety Update</vt:lpstr>
      <vt:lpstr>Accident Prevention Services </vt:lpstr>
      <vt:lpstr>Accident Prevention Services </vt:lpstr>
      <vt:lpstr> Texas OSHA Consultation</vt:lpstr>
      <vt:lpstr>MFDR Update</vt:lpstr>
      <vt:lpstr>2,120 Disputes Received FY 2020</vt:lpstr>
      <vt:lpstr>2,180 Disputes Closed FY 2020</vt:lpstr>
      <vt:lpstr>Average Days to Adjudicate a Dispute</vt:lpstr>
      <vt:lpstr>Hearings Update-Zoom</vt:lpstr>
      <vt:lpstr>FAQs: Requirements</vt:lpstr>
      <vt:lpstr>FAQs: Functionality</vt:lpstr>
      <vt:lpstr>FAQs: Functionality</vt:lpstr>
      <vt:lpstr>FAQs: Functionality</vt:lpstr>
      <vt:lpstr>FAQs: Functionality</vt:lpstr>
      <vt:lpstr>Joining a BRC or CCH by Phone</vt:lpstr>
      <vt:lpstr>Joining a BRC or CCH by Phone</vt:lpstr>
      <vt:lpstr>Joining a BRC or CCH by Phone</vt:lpstr>
      <vt:lpstr>Joining a BRC or CCH by Phone</vt:lpstr>
      <vt:lpstr>Joining a BRC or CCH by App</vt:lpstr>
      <vt:lpstr>Joining a BRC or CCH by App</vt:lpstr>
      <vt:lpstr>BRC Exchanges &amp; CCH Exhibits</vt:lpstr>
      <vt:lpstr>BRC Exchanges &amp; CCH Exhibits</vt:lpstr>
      <vt:lpstr>BRC Exchanges &amp; CCH Exhibits</vt:lpstr>
      <vt:lpstr>BRC Exchanges &amp; CCH Exhibits</vt:lpstr>
      <vt:lpstr>BRC Exchanges &amp; CCH Exhibits</vt:lpstr>
      <vt:lpstr>Tips for Successful Hearings</vt:lpstr>
      <vt:lpstr>Tips for Successful Hearings</vt:lpstr>
      <vt:lpstr>Questions?</vt:lpstr>
      <vt:lpstr>DD and Business Process Update</vt:lpstr>
      <vt:lpstr>EDI Monitoring Update</vt:lpstr>
      <vt:lpstr>Data Call</vt:lpstr>
      <vt:lpstr>Proposed Data Submission Timeframes</vt:lpstr>
      <vt:lpstr>COVID-19 Information Requested (as of December 1, 2019)</vt:lpstr>
      <vt:lpstr>Selected Insurance Carriers</vt:lpstr>
      <vt:lpstr>PowerPoint Presentation</vt:lpstr>
      <vt:lpstr>Q&amp;A</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Carrier Quarterly Meeting Presentation</dc:title>
  <dc:subject>Insurance Carrier Quarterly Meeting Presentation</dc:subject>
  <dc:creator>DWC</dc:creator>
  <cp:lastModifiedBy>Susan Criner</cp:lastModifiedBy>
  <cp:revision>172</cp:revision>
  <cp:lastPrinted>2020-01-21T18:22:22Z</cp:lastPrinted>
  <dcterms:created xsi:type="dcterms:W3CDTF">2017-04-10T14:37:23Z</dcterms:created>
  <dcterms:modified xsi:type="dcterms:W3CDTF">2021-07-05T21:23:41Z</dcterms:modified>
</cp:coreProperties>
</file>